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4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4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45.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2.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charts/chart13.xml" ContentType="application/vnd.openxmlformats-officedocument.drawingml.chart+xml"/>
  <Override PartName="/ppt/notesSlides/notesSlide107.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tags/tag46.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111.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2" r:id="rId4"/>
    <p:sldMasterId id="2147483679" r:id="rId5"/>
    <p:sldMasterId id="2147483687" r:id="rId6"/>
    <p:sldMasterId id="2147483695" r:id="rId7"/>
    <p:sldMasterId id="2147483697" r:id="rId8"/>
    <p:sldMasterId id="2147483701" r:id="rId9"/>
    <p:sldMasterId id="2147483708" r:id="rId10"/>
  </p:sldMasterIdLst>
  <p:notesMasterIdLst>
    <p:notesMasterId r:id="rId182"/>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385" r:id="rId140"/>
    <p:sldId id="386" r:id="rId141"/>
    <p:sldId id="387" r:id="rId142"/>
    <p:sldId id="388" r:id="rId143"/>
    <p:sldId id="389" r:id="rId144"/>
    <p:sldId id="390" r:id="rId145"/>
    <p:sldId id="391" r:id="rId146"/>
    <p:sldId id="392" r:id="rId147"/>
    <p:sldId id="393" r:id="rId148"/>
    <p:sldId id="394" r:id="rId149"/>
    <p:sldId id="395" r:id="rId150"/>
    <p:sldId id="396" r:id="rId151"/>
    <p:sldId id="397" r:id="rId152"/>
    <p:sldId id="398" r:id="rId153"/>
    <p:sldId id="399" r:id="rId154"/>
    <p:sldId id="400" r:id="rId155"/>
    <p:sldId id="401" r:id="rId156"/>
    <p:sldId id="402" r:id="rId157"/>
    <p:sldId id="403" r:id="rId158"/>
    <p:sldId id="404" r:id="rId159"/>
    <p:sldId id="405" r:id="rId160"/>
    <p:sldId id="406" r:id="rId161"/>
    <p:sldId id="407" r:id="rId162"/>
    <p:sldId id="408" r:id="rId163"/>
    <p:sldId id="409" r:id="rId164"/>
    <p:sldId id="410" r:id="rId165"/>
    <p:sldId id="411" r:id="rId166"/>
    <p:sldId id="412" r:id="rId167"/>
    <p:sldId id="413" r:id="rId168"/>
    <p:sldId id="414" r:id="rId169"/>
    <p:sldId id="415" r:id="rId170"/>
    <p:sldId id="416" r:id="rId171"/>
    <p:sldId id="417" r:id="rId172"/>
    <p:sldId id="418" r:id="rId173"/>
    <p:sldId id="419" r:id="rId174"/>
    <p:sldId id="420" r:id="rId175"/>
    <p:sldId id="421" r:id="rId176"/>
    <p:sldId id="422" r:id="rId177"/>
    <p:sldId id="423" r:id="rId178"/>
    <p:sldId id="424" r:id="rId179"/>
    <p:sldId id="425" r:id="rId180"/>
    <p:sldId id="426" r:id="rId1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KLEIN" initials="MB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126" autoAdjust="0"/>
  </p:normalViewPr>
  <p:slideViewPr>
    <p:cSldViewPr showGuides="1">
      <p:cViewPr>
        <p:scale>
          <a:sx n="60" d="100"/>
          <a:sy n="60" d="100"/>
        </p:scale>
        <p:origin x="-1644" y="-102"/>
      </p:cViewPr>
      <p:guideLst>
        <p:guide orient="horz" pos="2160"/>
        <p:guide pos="2880"/>
      </p:guideLst>
    </p:cSldViewPr>
  </p:slideViewPr>
  <p:outlineViewPr>
    <p:cViewPr>
      <p:scale>
        <a:sx n="33" d="100"/>
        <a:sy n="33" d="100"/>
      </p:scale>
      <p:origin x="0" y="127860"/>
    </p:cViewPr>
  </p:outlineViewPr>
  <p:notesTextViewPr>
    <p:cViewPr>
      <p:scale>
        <a:sx n="1" d="1"/>
        <a:sy n="1" d="1"/>
      </p:scale>
      <p:origin x="0" y="0"/>
    </p:cViewPr>
  </p:notesTextViewPr>
  <p:sorterViewPr>
    <p:cViewPr>
      <p:scale>
        <a:sx n="100" d="100"/>
        <a:sy n="100" d="100"/>
      </p:scale>
      <p:origin x="0" y="409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slide" Target="slides/slide144.xml"/><Relationship Id="rId159" Type="http://schemas.openxmlformats.org/officeDocument/2006/relationships/slide" Target="slides/slide149.xml"/><Relationship Id="rId175" Type="http://schemas.openxmlformats.org/officeDocument/2006/relationships/slide" Target="slides/slide165.xml"/><Relationship Id="rId170" Type="http://schemas.openxmlformats.org/officeDocument/2006/relationships/slide" Target="slides/slide160.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slide" Target="slides/slide155.xml"/><Relationship Id="rId181" Type="http://schemas.openxmlformats.org/officeDocument/2006/relationships/slide" Target="slides/slide171.xml"/><Relationship Id="rId186" Type="http://schemas.openxmlformats.org/officeDocument/2006/relationships/theme" Target="theme/theme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slide" Target="slides/slide161.xml"/><Relationship Id="rId176" Type="http://schemas.openxmlformats.org/officeDocument/2006/relationships/slide" Target="slides/slide166.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82" Type="http://schemas.openxmlformats.org/officeDocument/2006/relationships/notesMaster" Target="notesMasters/notesMaster1.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slide" Target="slides/slide167.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CHEST\Current%20projects\CCC%20Descriptive%20Analysis%20for%20CMAJ%20Paper\Descriptive%20table\FINAL-%20Tables%201-2-3-%20CCC%20descriptive%20-%20October%20data-%20CMAJpaper-%2013-05-201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pieChart>
        <c:varyColors val="1"/>
        <c:ser>
          <c:idx val="0"/>
          <c:order val="0"/>
          <c:dLbls>
            <c:dLbl>
              <c:idx val="3"/>
              <c:layout>
                <c:manualLayout>
                  <c:x val="2.3786756707364801E-2"/>
                  <c:y val="1.0666957157142701E-3"/>
                </c:manualLayout>
              </c:layout>
              <c:showLegendKey val="0"/>
              <c:showVal val="0"/>
              <c:showCatName val="1"/>
              <c:showSerName val="0"/>
              <c:showPercent val="1"/>
              <c:showBubbleSize val="0"/>
            </c:dLbl>
            <c:dLbl>
              <c:idx val="4"/>
              <c:layout>
                <c:manualLayout>
                  <c:x val="2.4884246652564199E-2"/>
                  <c:y val="1.0666664874890901E-3"/>
                </c:manualLayout>
              </c:layout>
              <c:showLegendKey val="0"/>
              <c:showVal val="0"/>
              <c:showCatName val="1"/>
              <c:showSerName val="0"/>
              <c:showPercent val="1"/>
              <c:showBubbleSize val="0"/>
            </c:dLbl>
            <c:dLbl>
              <c:idx val="5"/>
              <c:layout>
                <c:manualLayout>
                  <c:x val="1.8771745089678101E-2"/>
                  <c:y val="1.0666957157142701E-3"/>
                </c:manualLayout>
              </c:layout>
              <c:showLegendKey val="0"/>
              <c:showVal val="0"/>
              <c:showCatName val="1"/>
              <c:showSerName val="0"/>
              <c:showPercent val="1"/>
              <c:showBubbleSize val="0"/>
            </c:dLbl>
            <c:txPr>
              <a:bodyPr/>
              <a:lstStyle/>
              <a:p>
                <a:pPr>
                  <a:defRPr lang="en-CA"/>
                </a:pPr>
                <a:endParaRPr lang="fr-FR"/>
              </a:p>
            </c:txPr>
            <c:showLegendKey val="0"/>
            <c:showVal val="0"/>
            <c:showCatName val="1"/>
            <c:showSerName val="0"/>
            <c:showPercent val="1"/>
            <c:showBubbleSize val="0"/>
            <c:showLeaderLines val="0"/>
          </c:dLbls>
          <c:val>
            <c:numRef>
              <c:f>Sheet1!$B$2:$G$2</c:f>
              <c:numCache>
                <c:formatCode>General</c:formatCode>
                <c:ptCount val="6"/>
                <c:pt idx="0">
                  <c:v>61.8</c:v>
                </c:pt>
                <c:pt idx="1">
                  <c:v>14</c:v>
                </c:pt>
                <c:pt idx="2">
                  <c:v>13.7</c:v>
                </c:pt>
                <c:pt idx="3">
                  <c:v>4</c:v>
                </c:pt>
                <c:pt idx="4">
                  <c:v>4.5</c:v>
                </c:pt>
                <c:pt idx="5">
                  <c:v>2</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txPr>
    <a:bodyPr/>
    <a:lstStyle/>
    <a:p>
      <a:pPr>
        <a:defRPr sz="1800"/>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7.034221495843164E-2"/>
          <c:y val="9.6000000000000002E-2"/>
          <c:w val="0.92448394318282745"/>
          <c:h val="0.77291395271522367"/>
        </c:manualLayout>
      </c:layout>
      <c:barChart>
        <c:barDir val="col"/>
        <c:grouping val="clustered"/>
        <c:varyColors val="0"/>
        <c:ser>
          <c:idx val="0"/>
          <c:order val="0"/>
          <c:tx>
            <c:strRef>
              <c:f>Sheet1!$B$2</c:f>
              <c:strCache>
                <c:ptCount val="1"/>
                <c:pt idx="0">
                  <c:v>P/R</c:v>
                </c:pt>
              </c:strCache>
            </c:strRef>
          </c:tx>
          <c:spPr>
            <a:solidFill>
              <a:srgbClr val="FFFF00"/>
            </a:solidFill>
            <a:ln>
              <a:solidFill>
                <a:schemeClr val="bg1"/>
              </a:solidFill>
            </a:ln>
          </c:spPr>
          <c:invertIfNegative val="0"/>
          <c:dLbls>
            <c:txPr>
              <a:bodyPr/>
              <a:lstStyle/>
              <a:p>
                <a:pPr>
                  <a:defRPr sz="1600" b="1" baseline="0"/>
                </a:pPr>
                <a:endParaRPr lang="fr-FR"/>
              </a:p>
            </c:txPr>
            <c:showLegendKey val="0"/>
            <c:showVal val="1"/>
            <c:showCatName val="0"/>
            <c:showSerName val="0"/>
            <c:showPercent val="0"/>
            <c:showBubbleSize val="0"/>
            <c:showLeaderLines val="0"/>
          </c:dLbls>
          <c:cat>
            <c:strRef>
              <c:f>Sheet1!$A$3:$A$9</c:f>
              <c:strCache>
                <c:ptCount val="7"/>
                <c:pt idx="0">
                  <c:v>Week 4</c:v>
                </c:pt>
                <c:pt idx="1">
                  <c:v>Week 8</c:v>
                </c:pt>
                <c:pt idx="2">
                  <c:v>Week 12</c:v>
                </c:pt>
                <c:pt idx="3">
                  <c:v>Week 24</c:v>
                </c:pt>
                <c:pt idx="4">
                  <c:v>EOT</c:v>
                </c:pt>
                <c:pt idx="5">
                  <c:v>SVR12</c:v>
                </c:pt>
                <c:pt idx="6">
                  <c:v>SVR24</c:v>
                </c:pt>
              </c:strCache>
            </c:strRef>
          </c:cat>
          <c:val>
            <c:numRef>
              <c:f>Sheet1!$B$3:$B$9</c:f>
              <c:numCache>
                <c:formatCode>General</c:formatCode>
                <c:ptCount val="7"/>
                <c:pt idx="0">
                  <c:v>8.8000000000000007</c:v>
                </c:pt>
                <c:pt idx="1">
                  <c:v>14.7</c:v>
                </c:pt>
                <c:pt idx="2">
                  <c:v>23.5</c:v>
                </c:pt>
                <c:pt idx="3">
                  <c:v>32.4</c:v>
                </c:pt>
                <c:pt idx="4">
                  <c:v>29.4</c:v>
                </c:pt>
                <c:pt idx="5">
                  <c:v>26.5</c:v>
                </c:pt>
                <c:pt idx="6">
                  <c:v>29.4</c:v>
                </c:pt>
              </c:numCache>
            </c:numRef>
          </c:val>
        </c:ser>
        <c:ser>
          <c:idx val="1"/>
          <c:order val="1"/>
          <c:tx>
            <c:strRef>
              <c:f>Sheet1!$C$2</c:f>
              <c:strCache>
                <c:ptCount val="1"/>
                <c:pt idx="0">
                  <c:v>B/P/R</c:v>
                </c:pt>
              </c:strCache>
            </c:strRef>
          </c:tx>
          <c:spPr>
            <a:solidFill>
              <a:srgbClr val="F97817"/>
            </a:solidFill>
            <a:ln>
              <a:solidFill>
                <a:schemeClr val="tx1"/>
              </a:solidFill>
            </a:ln>
          </c:spPr>
          <c:invertIfNegative val="0"/>
          <c:dLbls>
            <c:spPr>
              <a:ln>
                <a:noFill/>
              </a:ln>
            </c:spPr>
            <c:txPr>
              <a:bodyPr/>
              <a:lstStyle/>
              <a:p>
                <a:pPr>
                  <a:defRPr sz="1600" b="1" baseline="0"/>
                </a:pPr>
                <a:endParaRPr lang="fr-FR"/>
              </a:p>
            </c:txPr>
            <c:showLegendKey val="0"/>
            <c:showVal val="1"/>
            <c:showCatName val="0"/>
            <c:showSerName val="0"/>
            <c:showPercent val="0"/>
            <c:showBubbleSize val="0"/>
            <c:showLeaderLines val="0"/>
          </c:dLbls>
          <c:cat>
            <c:strRef>
              <c:f>Sheet1!$A$3:$A$9</c:f>
              <c:strCache>
                <c:ptCount val="7"/>
                <c:pt idx="0">
                  <c:v>Week 4</c:v>
                </c:pt>
                <c:pt idx="1">
                  <c:v>Week 8</c:v>
                </c:pt>
                <c:pt idx="2">
                  <c:v>Week 12</c:v>
                </c:pt>
                <c:pt idx="3">
                  <c:v>Week 24</c:v>
                </c:pt>
                <c:pt idx="4">
                  <c:v>EOT</c:v>
                </c:pt>
                <c:pt idx="5">
                  <c:v>SVR12</c:v>
                </c:pt>
                <c:pt idx="6">
                  <c:v>SVR24</c:v>
                </c:pt>
              </c:strCache>
            </c:strRef>
          </c:cat>
          <c:val>
            <c:numRef>
              <c:f>Sheet1!$C$3:$C$9</c:f>
              <c:numCache>
                <c:formatCode>General</c:formatCode>
                <c:ptCount val="7"/>
                <c:pt idx="0">
                  <c:v>4.7</c:v>
                </c:pt>
                <c:pt idx="1">
                  <c:v>42.2</c:v>
                </c:pt>
                <c:pt idx="2">
                  <c:v>59.4</c:v>
                </c:pt>
                <c:pt idx="3">
                  <c:v>73.400000000000006</c:v>
                </c:pt>
                <c:pt idx="4">
                  <c:v>65.599999999999994</c:v>
                </c:pt>
                <c:pt idx="5">
                  <c:v>62.5</c:v>
                </c:pt>
                <c:pt idx="6">
                  <c:v>62.5</c:v>
                </c:pt>
              </c:numCache>
            </c:numRef>
          </c:val>
        </c:ser>
        <c:dLbls>
          <c:showLegendKey val="0"/>
          <c:showVal val="0"/>
          <c:showCatName val="0"/>
          <c:showSerName val="0"/>
          <c:showPercent val="0"/>
          <c:showBubbleSize val="0"/>
        </c:dLbls>
        <c:gapWidth val="25"/>
        <c:axId val="189470208"/>
        <c:axId val="189472128"/>
      </c:barChart>
      <c:catAx>
        <c:axId val="189470208"/>
        <c:scaling>
          <c:orientation val="minMax"/>
        </c:scaling>
        <c:delete val="0"/>
        <c:axPos val="b"/>
        <c:title>
          <c:tx>
            <c:rich>
              <a:bodyPr/>
              <a:lstStyle/>
              <a:p>
                <a:pPr>
                  <a:defRPr sz="1800" baseline="0"/>
                </a:pPr>
                <a:r>
                  <a:rPr lang="en-US" sz="1800" baseline="0" dirty="0" smtClean="0"/>
                  <a:t>Treatment Week</a:t>
                </a:r>
                <a:endParaRPr lang="en-US" sz="1800" baseline="0" dirty="0"/>
              </a:p>
            </c:rich>
          </c:tx>
          <c:layout>
            <c:manualLayout>
              <c:xMode val="edge"/>
              <c:yMode val="edge"/>
              <c:x val="0.41804877726700423"/>
              <c:y val="0.94694828837330469"/>
            </c:manualLayout>
          </c:layout>
          <c:overlay val="0"/>
        </c:title>
        <c:majorTickMark val="none"/>
        <c:minorTickMark val="none"/>
        <c:tickLblPos val="nextTo"/>
        <c:txPr>
          <a:bodyPr/>
          <a:lstStyle/>
          <a:p>
            <a:pPr>
              <a:defRPr sz="1600" b="1"/>
            </a:pPr>
            <a:endParaRPr lang="fr-FR"/>
          </a:p>
        </c:txPr>
        <c:crossAx val="189472128"/>
        <c:crosses val="autoZero"/>
        <c:auto val="1"/>
        <c:lblAlgn val="ctr"/>
        <c:lblOffset val="100"/>
        <c:noMultiLvlLbl val="0"/>
      </c:catAx>
      <c:valAx>
        <c:axId val="189472128"/>
        <c:scaling>
          <c:orientation val="minMax"/>
          <c:max val="100"/>
        </c:scaling>
        <c:delete val="0"/>
        <c:axPos val="l"/>
        <c:numFmt formatCode="General" sourceLinked="1"/>
        <c:majorTickMark val="out"/>
        <c:minorTickMark val="none"/>
        <c:tickLblPos val="nextTo"/>
        <c:txPr>
          <a:bodyPr/>
          <a:lstStyle/>
          <a:p>
            <a:pPr>
              <a:defRPr sz="1600" b="1" baseline="0"/>
            </a:pPr>
            <a:endParaRPr lang="fr-FR"/>
          </a:p>
        </c:txPr>
        <c:crossAx val="189470208"/>
        <c:crosses val="autoZero"/>
        <c:crossBetween val="between"/>
        <c:majorUnit val="20"/>
      </c:valAx>
    </c:plotArea>
    <c:legend>
      <c:legendPos val="t"/>
      <c:layout>
        <c:manualLayout>
          <c:xMode val="edge"/>
          <c:yMode val="edge"/>
          <c:x val="0.34867562391155765"/>
          <c:y val="8.929046721312299E-2"/>
          <c:w val="0.35475388653555806"/>
          <c:h val="9.7928742390473542E-2"/>
        </c:manualLayout>
      </c:layout>
      <c:overlay val="0"/>
      <c:txPr>
        <a:bodyPr/>
        <a:lstStyle/>
        <a:p>
          <a:pPr>
            <a:defRPr sz="1600" b="1" baseline="0"/>
          </a:pPr>
          <a:endParaRPr lang="fr-FR"/>
        </a:p>
      </c:txPr>
    </c:legend>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lang="en-CA" sz="1800" b="1" i="0" u="none" strike="noStrike" baseline="0">
                <a:solidFill>
                  <a:srgbClr val="00FFFF"/>
                </a:solidFill>
                <a:latin typeface="Arial Unicode MS"/>
                <a:ea typeface="Arial Unicode MS"/>
                <a:cs typeface="Arial Unicode MS"/>
              </a:defRPr>
            </a:pPr>
            <a:r>
              <a:rPr lang="en-CA" sz="1800"/>
              <a:t>Impact on HIV PI Cmin</a:t>
            </a:r>
          </a:p>
        </c:rich>
      </c:tx>
      <c:layout>
        <c:manualLayout>
          <c:xMode val="edge"/>
          <c:yMode val="edge"/>
          <c:x val="0.26829272037374202"/>
          <c:y val="9.1545685207898297E-2"/>
        </c:manualLayout>
      </c:layout>
      <c:overlay val="0"/>
      <c:spPr>
        <a:noFill/>
        <a:ln w="35535">
          <a:noFill/>
        </a:ln>
      </c:spPr>
    </c:title>
    <c:autoTitleDeleted val="0"/>
    <c:view3D>
      <c:rotX val="15"/>
      <c:hPercent val="3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9455909943715"/>
          <c:y val="0.20707070707070699"/>
          <c:w val="0.72232645403377305"/>
          <c:h val="0.51010101010101006"/>
        </c:manualLayout>
      </c:layout>
      <c:bar3DChart>
        <c:barDir val="col"/>
        <c:grouping val="clustered"/>
        <c:varyColors val="0"/>
        <c:ser>
          <c:idx val="0"/>
          <c:order val="0"/>
          <c:tx>
            <c:strRef>
              <c:f>Sheet1!$A$2</c:f>
              <c:strCache>
                <c:ptCount val="1"/>
                <c:pt idx="0">
                  <c:v>BOC</c:v>
                </c:pt>
              </c:strCache>
            </c:strRef>
          </c:tx>
          <c:spPr>
            <a:solidFill>
              <a:schemeClr val="accent1"/>
            </a:solidFill>
            <a:ln w="17767">
              <a:solidFill>
                <a:schemeClr val="tx1"/>
              </a:solidFill>
              <a:prstDash val="solid"/>
            </a:ln>
          </c:spPr>
          <c:invertIfNegative val="0"/>
          <c:cat>
            <c:strRef>
              <c:f>Sheet1!$B$1:$E$1</c:f>
              <c:strCache>
                <c:ptCount val="4"/>
                <c:pt idx="0">
                  <c:v>ATVr</c:v>
                </c:pt>
                <c:pt idx="1">
                  <c:v>DRVr</c:v>
                </c:pt>
                <c:pt idx="2">
                  <c:v>FPVr</c:v>
                </c:pt>
                <c:pt idx="3">
                  <c:v>LPVr</c:v>
                </c:pt>
              </c:strCache>
            </c:strRef>
          </c:cat>
          <c:val>
            <c:numRef>
              <c:f>Sheet1!$B$2:$E$2</c:f>
              <c:numCache>
                <c:formatCode>0%</c:formatCode>
                <c:ptCount val="4"/>
                <c:pt idx="0">
                  <c:v>-0.49</c:v>
                </c:pt>
                <c:pt idx="1">
                  <c:v>-0.59</c:v>
                </c:pt>
                <c:pt idx="3">
                  <c:v>-0.43</c:v>
                </c:pt>
              </c:numCache>
            </c:numRef>
          </c:val>
        </c:ser>
        <c:ser>
          <c:idx val="1"/>
          <c:order val="1"/>
          <c:tx>
            <c:strRef>
              <c:f>Sheet1!$A$3</c:f>
              <c:strCache>
                <c:ptCount val="1"/>
                <c:pt idx="0">
                  <c:v>TVR </c:v>
                </c:pt>
              </c:strCache>
            </c:strRef>
          </c:tx>
          <c:spPr>
            <a:solidFill>
              <a:schemeClr val="accent2"/>
            </a:solidFill>
            <a:ln w="17767">
              <a:solidFill>
                <a:schemeClr val="tx1"/>
              </a:solidFill>
              <a:prstDash val="solid"/>
            </a:ln>
          </c:spPr>
          <c:invertIfNegative val="0"/>
          <c:cat>
            <c:strRef>
              <c:f>Sheet1!$B$1:$E$1</c:f>
              <c:strCache>
                <c:ptCount val="4"/>
                <c:pt idx="0">
                  <c:v>ATVr</c:v>
                </c:pt>
                <c:pt idx="1">
                  <c:v>DRVr</c:v>
                </c:pt>
                <c:pt idx="2">
                  <c:v>FPVr</c:v>
                </c:pt>
                <c:pt idx="3">
                  <c:v>LPVr</c:v>
                </c:pt>
              </c:strCache>
            </c:strRef>
          </c:cat>
          <c:val>
            <c:numRef>
              <c:f>Sheet1!$B$3:$E$3</c:f>
              <c:numCache>
                <c:formatCode>0%</c:formatCode>
                <c:ptCount val="4"/>
                <c:pt idx="0">
                  <c:v>0.85</c:v>
                </c:pt>
                <c:pt idx="1">
                  <c:v>-0.42</c:v>
                </c:pt>
                <c:pt idx="2">
                  <c:v>-0.56000000000000005</c:v>
                </c:pt>
                <c:pt idx="3">
                  <c:v>0.14000000000000001</c:v>
                </c:pt>
              </c:numCache>
            </c:numRef>
          </c:val>
        </c:ser>
        <c:dLbls>
          <c:showLegendKey val="0"/>
          <c:showVal val="0"/>
          <c:showCatName val="0"/>
          <c:showSerName val="0"/>
          <c:showPercent val="0"/>
          <c:showBubbleSize val="0"/>
        </c:dLbls>
        <c:gapWidth val="150"/>
        <c:gapDepth val="0"/>
        <c:shape val="box"/>
        <c:axId val="207943552"/>
        <c:axId val="207945088"/>
        <c:axId val="0"/>
      </c:bar3DChart>
      <c:catAx>
        <c:axId val="207943552"/>
        <c:scaling>
          <c:orientation val="minMax"/>
        </c:scaling>
        <c:delete val="0"/>
        <c:axPos val="b"/>
        <c:numFmt formatCode="General" sourceLinked="1"/>
        <c:majorTickMark val="out"/>
        <c:minorTickMark val="none"/>
        <c:tickLblPos val="low"/>
        <c:spPr>
          <a:ln w="53302">
            <a:solidFill>
              <a:srgbClr val="FFFF00"/>
            </a:solidFill>
            <a:prstDash val="solid"/>
          </a:ln>
        </c:spPr>
        <c:txPr>
          <a:bodyPr rot="0" vert="horz"/>
          <a:lstStyle/>
          <a:p>
            <a:pPr>
              <a:defRPr lang="en-CA" sz="1600" b="1" i="0" u="none" strike="noStrike" baseline="0">
                <a:solidFill>
                  <a:srgbClr val="FFFFFF"/>
                </a:solidFill>
                <a:latin typeface="Arial Unicode MS"/>
                <a:ea typeface="Arial Unicode MS"/>
                <a:cs typeface="Arial Unicode MS"/>
              </a:defRPr>
            </a:pPr>
            <a:endParaRPr lang="fr-FR"/>
          </a:p>
        </c:txPr>
        <c:crossAx val="207945088"/>
        <c:crosses val="autoZero"/>
        <c:auto val="1"/>
        <c:lblAlgn val="ctr"/>
        <c:lblOffset val="100"/>
        <c:tickLblSkip val="1"/>
        <c:tickMarkSkip val="1"/>
        <c:noMultiLvlLbl val="0"/>
      </c:catAx>
      <c:valAx>
        <c:axId val="207945088"/>
        <c:scaling>
          <c:orientation val="minMax"/>
          <c:max val="1"/>
          <c:min val="-1"/>
        </c:scaling>
        <c:delete val="0"/>
        <c:axPos val="l"/>
        <c:majorGridlines>
          <c:spPr>
            <a:ln w="4442">
              <a:solidFill>
                <a:schemeClr val="tx1"/>
              </a:solidFill>
              <a:prstDash val="solid"/>
            </a:ln>
          </c:spPr>
        </c:majorGridlines>
        <c:numFmt formatCode="0%" sourceLinked="1"/>
        <c:majorTickMark val="cross"/>
        <c:minorTickMark val="cross"/>
        <c:tickLblPos val="nextTo"/>
        <c:spPr>
          <a:ln w="4442">
            <a:solidFill>
              <a:schemeClr val="tx1"/>
            </a:solidFill>
            <a:prstDash val="solid"/>
          </a:ln>
        </c:spPr>
        <c:txPr>
          <a:bodyPr rot="0" vert="horz"/>
          <a:lstStyle/>
          <a:p>
            <a:pPr>
              <a:defRPr lang="en-CA" sz="1679" b="0" i="0" u="none" strike="noStrike" baseline="0">
                <a:solidFill>
                  <a:srgbClr val="FFFFFF"/>
                </a:solidFill>
                <a:latin typeface="Arial Unicode MS"/>
                <a:ea typeface="Arial Unicode MS"/>
                <a:cs typeface="Arial Unicode MS"/>
              </a:defRPr>
            </a:pPr>
            <a:endParaRPr lang="fr-FR"/>
          </a:p>
        </c:txPr>
        <c:crossAx val="207943552"/>
        <c:crosses val="autoZero"/>
        <c:crossBetween val="between"/>
        <c:majorUnit val="1"/>
        <c:minorUnit val="0.5"/>
      </c:valAx>
      <c:spPr>
        <a:noFill/>
        <a:ln w="35535">
          <a:noFill/>
        </a:ln>
      </c:spPr>
    </c:plotArea>
    <c:legend>
      <c:legendPos val="r"/>
      <c:layout>
        <c:manualLayout>
          <c:xMode val="edge"/>
          <c:yMode val="edge"/>
          <c:x val="0.33583489681050699"/>
          <c:y val="0.83421610943102975"/>
          <c:w val="0.30569078586625142"/>
          <c:h val="0.10753190333966875"/>
        </c:manualLayout>
      </c:layout>
      <c:overlay val="0"/>
      <c:spPr>
        <a:noFill/>
        <a:ln w="17767">
          <a:solidFill>
            <a:srgbClr val="FFFFFF"/>
          </a:solidFill>
          <a:prstDash val="solid"/>
        </a:ln>
      </c:spPr>
      <c:txPr>
        <a:bodyPr/>
        <a:lstStyle/>
        <a:p>
          <a:pPr>
            <a:defRPr lang="en-CA" sz="1287" b="1" i="0" u="none" strike="noStrike" baseline="0">
              <a:solidFill>
                <a:srgbClr val="FFFFFF"/>
              </a:solidFill>
              <a:latin typeface="Arial Unicode MS"/>
              <a:ea typeface="Arial Unicode MS"/>
              <a:cs typeface="Arial Unicode MS"/>
            </a:defRPr>
          </a:pPr>
          <a:endParaRPr lang="fr-FR"/>
        </a:p>
      </c:txPr>
    </c:legend>
    <c:plotVisOnly val="1"/>
    <c:dispBlanksAs val="gap"/>
    <c:showDLblsOverMax val="0"/>
  </c:chart>
  <c:spPr>
    <a:noFill/>
    <a:ln>
      <a:noFill/>
    </a:ln>
  </c:spPr>
  <c:txPr>
    <a:bodyPr/>
    <a:lstStyle/>
    <a:p>
      <a:pPr>
        <a:defRPr sz="1679" b="1" i="0" u="none" strike="noStrike" baseline="0">
          <a:solidFill>
            <a:schemeClr val="tx1"/>
          </a:solidFill>
          <a:latin typeface="Arial Unicode MS"/>
          <a:ea typeface="Arial Unicode MS"/>
          <a:cs typeface="Arial Unicode MS"/>
        </a:defRPr>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17" b="1" i="0" u="none" strike="noStrike" baseline="0">
                <a:solidFill>
                  <a:srgbClr val="00FFFF"/>
                </a:solidFill>
                <a:latin typeface="Arial Unicode MS"/>
                <a:ea typeface="Arial Unicode MS"/>
                <a:cs typeface="Arial Unicode MS"/>
              </a:defRPr>
            </a:pPr>
            <a:r>
              <a:rPr lang="fr-CA" sz="1600" b="1" baseline="0" dirty="0"/>
              <a:t>Impact on NNRTI </a:t>
            </a:r>
            <a:r>
              <a:rPr lang="fr-CA" sz="1600" b="1" baseline="0" dirty="0" err="1"/>
              <a:t>Cmin</a:t>
            </a:r>
            <a:endParaRPr lang="fr-CA" sz="1600" b="1" baseline="0" dirty="0"/>
          </a:p>
        </c:rich>
      </c:tx>
      <c:layout>
        <c:manualLayout>
          <c:xMode val="edge"/>
          <c:yMode val="edge"/>
          <c:x val="0.26708195457688344"/>
          <c:y val="1.7508064520381866E-2"/>
        </c:manualLayout>
      </c:layout>
      <c:overlay val="0"/>
      <c:spPr>
        <a:noFill/>
        <a:ln w="42348">
          <a:noFill/>
        </a:ln>
      </c:spPr>
    </c:title>
    <c:autoTitleDeleted val="0"/>
    <c:view3D>
      <c:rotX val="15"/>
      <c:hPercent val="7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283687943262411"/>
          <c:y val="3.8461538461538464E-2"/>
          <c:w val="0.8936170212765957"/>
          <c:h val="0.875"/>
        </c:manualLayout>
      </c:layout>
      <c:bar3DChart>
        <c:barDir val="col"/>
        <c:grouping val="clustered"/>
        <c:varyColors val="0"/>
        <c:ser>
          <c:idx val="0"/>
          <c:order val="0"/>
          <c:tx>
            <c:strRef>
              <c:f>Sheet1!$A$2</c:f>
              <c:strCache>
                <c:ptCount val="1"/>
                <c:pt idx="0">
                  <c:v>Boceprevir</c:v>
                </c:pt>
              </c:strCache>
            </c:strRef>
          </c:tx>
          <c:spPr>
            <a:solidFill>
              <a:srgbClr val="00FF00"/>
            </a:solidFill>
            <a:ln w="21174">
              <a:solidFill>
                <a:schemeClr val="tx1"/>
              </a:solidFill>
              <a:prstDash val="solid"/>
            </a:ln>
          </c:spPr>
          <c:invertIfNegative val="0"/>
          <c:dLbls>
            <c:dLbl>
              <c:idx val="1"/>
              <c:layout>
                <c:manualLayout>
                  <c:x val="0"/>
                  <c:y val="7.367230071260987E-2"/>
                </c:manualLayout>
              </c:layout>
              <c:showLegendKey val="0"/>
              <c:showVal val="1"/>
              <c:showCatName val="0"/>
              <c:showSerName val="0"/>
              <c:showPercent val="0"/>
              <c:showBubbleSize val="0"/>
            </c:dLbl>
            <c:spPr>
              <a:noFill/>
              <a:ln w="42348">
                <a:noFill/>
              </a:ln>
            </c:spPr>
            <c:txPr>
              <a:bodyPr/>
              <a:lstStyle/>
              <a:p>
                <a:pPr>
                  <a:defRPr sz="1100" b="1" i="0" u="none" strike="noStrike" baseline="0">
                    <a:solidFill>
                      <a:schemeClr val="tx1"/>
                    </a:solidFill>
                    <a:latin typeface="Arial Unicode MS"/>
                    <a:ea typeface="Arial Unicode MS"/>
                    <a:cs typeface="Arial Unicode MS"/>
                  </a:defRPr>
                </a:pPr>
                <a:endParaRPr lang="fr-FR"/>
              </a:p>
            </c:txPr>
            <c:showLegendKey val="0"/>
            <c:showVal val="1"/>
            <c:showCatName val="0"/>
            <c:showSerName val="0"/>
            <c:showPercent val="0"/>
            <c:showBubbleSize val="0"/>
            <c:showLeaderLines val="0"/>
          </c:dLbls>
          <c:cat>
            <c:strRef>
              <c:f>Sheet1!$B$1:$D$1</c:f>
              <c:strCache>
                <c:ptCount val="3"/>
                <c:pt idx="0">
                  <c:v>Efavirenz</c:v>
                </c:pt>
                <c:pt idx="1">
                  <c:v>Etravirine</c:v>
                </c:pt>
                <c:pt idx="2">
                  <c:v>Rilpivirine</c:v>
                </c:pt>
              </c:strCache>
            </c:strRef>
          </c:cat>
          <c:val>
            <c:numRef>
              <c:f>Sheet1!$B$2:$D$2</c:f>
              <c:numCache>
                <c:formatCode>0%</c:formatCode>
                <c:ptCount val="3"/>
                <c:pt idx="1">
                  <c:v>-0.28999999999999998</c:v>
                </c:pt>
              </c:numCache>
            </c:numRef>
          </c:val>
        </c:ser>
        <c:ser>
          <c:idx val="1"/>
          <c:order val="1"/>
          <c:tx>
            <c:strRef>
              <c:f>Sheet1!$A$3</c:f>
              <c:strCache>
                <c:ptCount val="1"/>
                <c:pt idx="0">
                  <c:v>Telaprevir</c:v>
                </c:pt>
              </c:strCache>
            </c:strRef>
          </c:tx>
          <c:spPr>
            <a:solidFill>
              <a:srgbClr val="FF00FF"/>
            </a:solidFill>
            <a:ln w="21174">
              <a:solidFill>
                <a:schemeClr val="tx1"/>
              </a:solidFill>
              <a:prstDash val="solid"/>
            </a:ln>
          </c:spPr>
          <c:invertIfNegative val="0"/>
          <c:dLbls>
            <c:dLbl>
              <c:idx val="0"/>
              <c:layout>
                <c:manualLayout>
                  <c:x val="-2.8001396983080981E-3"/>
                  <c:y val="7.0322564994734396E-2"/>
                </c:manualLayout>
              </c:layout>
              <c:showLegendKey val="0"/>
              <c:showVal val="1"/>
              <c:showCatName val="0"/>
              <c:showSerName val="0"/>
              <c:showPercent val="0"/>
              <c:showBubbleSize val="0"/>
            </c:dLbl>
            <c:dLbl>
              <c:idx val="1"/>
              <c:layout>
                <c:manualLayout>
                  <c:x val="2.2401117586464785E-2"/>
                  <c:y val="2.3442349160377563E-2"/>
                </c:manualLayout>
              </c:layout>
              <c:showLegendKey val="0"/>
              <c:showVal val="1"/>
              <c:showCatName val="0"/>
              <c:showSerName val="0"/>
              <c:showPercent val="0"/>
              <c:showBubbleSize val="0"/>
            </c:dLbl>
            <c:dLbl>
              <c:idx val="2"/>
              <c:layout>
                <c:manualLayout>
                  <c:x val="0"/>
                  <c:y val="7.3670982334257423E-2"/>
                </c:manualLayout>
              </c:layout>
              <c:showLegendKey val="0"/>
              <c:showVal val="1"/>
              <c:showCatName val="0"/>
              <c:showSerName val="0"/>
              <c:showPercent val="0"/>
              <c:showBubbleSize val="0"/>
            </c:dLbl>
            <c:spPr>
              <a:noFill/>
              <a:ln w="42348">
                <a:noFill/>
              </a:ln>
            </c:spPr>
            <c:txPr>
              <a:bodyPr/>
              <a:lstStyle/>
              <a:p>
                <a:pPr>
                  <a:defRPr sz="1100" b="1" i="0" u="none" strike="noStrike" baseline="0">
                    <a:solidFill>
                      <a:schemeClr val="tx1"/>
                    </a:solidFill>
                    <a:latin typeface="Arial Unicode MS"/>
                    <a:ea typeface="Arial Unicode MS"/>
                    <a:cs typeface="Arial Unicode MS"/>
                  </a:defRPr>
                </a:pPr>
                <a:endParaRPr lang="fr-FR"/>
              </a:p>
            </c:txPr>
            <c:showLegendKey val="0"/>
            <c:showVal val="1"/>
            <c:showCatName val="0"/>
            <c:showSerName val="0"/>
            <c:showPercent val="0"/>
            <c:showBubbleSize val="0"/>
            <c:showLeaderLines val="0"/>
          </c:dLbls>
          <c:cat>
            <c:strRef>
              <c:f>Sheet1!$B$1:$D$1</c:f>
              <c:strCache>
                <c:ptCount val="3"/>
                <c:pt idx="0">
                  <c:v>Efavirenz</c:v>
                </c:pt>
                <c:pt idx="1">
                  <c:v>Etravirine</c:v>
                </c:pt>
                <c:pt idx="2">
                  <c:v>Rilpivirine</c:v>
                </c:pt>
              </c:strCache>
            </c:strRef>
          </c:cat>
          <c:val>
            <c:numRef>
              <c:f>Sheet1!$B$3:$D$3</c:f>
              <c:numCache>
                <c:formatCode>0%</c:formatCode>
                <c:ptCount val="3"/>
                <c:pt idx="0">
                  <c:v>-0.1</c:v>
                </c:pt>
                <c:pt idx="1">
                  <c:v>-0.03</c:v>
                </c:pt>
                <c:pt idx="2">
                  <c:v>0.93</c:v>
                </c:pt>
              </c:numCache>
            </c:numRef>
          </c:val>
        </c:ser>
        <c:dLbls>
          <c:showLegendKey val="0"/>
          <c:showVal val="0"/>
          <c:showCatName val="0"/>
          <c:showSerName val="0"/>
          <c:showPercent val="0"/>
          <c:showBubbleSize val="0"/>
        </c:dLbls>
        <c:gapWidth val="150"/>
        <c:gapDepth val="0"/>
        <c:shape val="box"/>
        <c:axId val="227748096"/>
        <c:axId val="227762176"/>
        <c:axId val="0"/>
      </c:bar3DChart>
      <c:catAx>
        <c:axId val="227748096"/>
        <c:scaling>
          <c:orientation val="minMax"/>
        </c:scaling>
        <c:delete val="0"/>
        <c:axPos val="b"/>
        <c:numFmt formatCode="General" sourceLinked="1"/>
        <c:majorTickMark val="out"/>
        <c:minorTickMark val="none"/>
        <c:tickLblPos val="low"/>
        <c:spPr>
          <a:ln w="42348">
            <a:solidFill>
              <a:srgbClr val="FFFF00"/>
            </a:solidFill>
            <a:prstDash val="solid"/>
          </a:ln>
        </c:spPr>
        <c:txPr>
          <a:bodyPr rot="0" vert="horz"/>
          <a:lstStyle/>
          <a:p>
            <a:pPr>
              <a:defRPr sz="1450" b="1" i="0" u="none" strike="noStrike" baseline="0">
                <a:solidFill>
                  <a:srgbClr val="FFFFFF"/>
                </a:solidFill>
                <a:latin typeface="Arial Unicode MS"/>
                <a:ea typeface="Arial Unicode MS"/>
                <a:cs typeface="Arial Unicode MS"/>
              </a:defRPr>
            </a:pPr>
            <a:endParaRPr lang="fr-FR"/>
          </a:p>
        </c:txPr>
        <c:crossAx val="227762176"/>
        <c:crosses val="autoZero"/>
        <c:auto val="1"/>
        <c:lblAlgn val="ctr"/>
        <c:lblOffset val="100"/>
        <c:tickLblSkip val="1"/>
        <c:tickMarkSkip val="1"/>
        <c:noMultiLvlLbl val="0"/>
      </c:catAx>
      <c:valAx>
        <c:axId val="227762176"/>
        <c:scaling>
          <c:orientation val="minMax"/>
        </c:scaling>
        <c:delete val="0"/>
        <c:axPos val="l"/>
        <c:majorGridlines>
          <c:spPr>
            <a:ln w="5293">
              <a:solidFill>
                <a:schemeClr val="tx1"/>
              </a:solidFill>
              <a:prstDash val="solid"/>
            </a:ln>
          </c:spPr>
        </c:majorGridlines>
        <c:numFmt formatCode="0%" sourceLinked="0"/>
        <c:majorTickMark val="out"/>
        <c:minorTickMark val="none"/>
        <c:tickLblPos val="nextTo"/>
        <c:spPr>
          <a:ln w="5293">
            <a:solidFill>
              <a:schemeClr val="tx1"/>
            </a:solidFill>
            <a:prstDash val="solid"/>
          </a:ln>
        </c:spPr>
        <c:txPr>
          <a:bodyPr rot="0" vert="horz"/>
          <a:lstStyle/>
          <a:p>
            <a:pPr>
              <a:defRPr sz="1400" b="1" i="0" u="none" strike="noStrike" baseline="0">
                <a:solidFill>
                  <a:srgbClr val="FFFFFF"/>
                </a:solidFill>
                <a:latin typeface="Arial Unicode MS"/>
                <a:ea typeface="Arial Unicode MS"/>
                <a:cs typeface="Arial Unicode MS"/>
              </a:defRPr>
            </a:pPr>
            <a:endParaRPr lang="fr-FR"/>
          </a:p>
        </c:txPr>
        <c:crossAx val="227748096"/>
        <c:crosses val="autoZero"/>
        <c:crossBetween val="between"/>
      </c:valAx>
      <c:spPr>
        <a:noFill/>
        <a:ln w="42348">
          <a:noFill/>
        </a:ln>
      </c:spPr>
    </c:plotArea>
    <c:legend>
      <c:legendPos val="r"/>
      <c:layout>
        <c:manualLayout>
          <c:xMode val="edge"/>
          <c:yMode val="edge"/>
          <c:x val="0.34492363335544046"/>
          <c:y val="0.31044329681073729"/>
          <c:w val="0.29374170982262549"/>
          <c:h val="0.15384615384615385"/>
        </c:manualLayout>
      </c:layout>
      <c:overlay val="0"/>
      <c:spPr>
        <a:solidFill>
          <a:schemeClr val="tx2">
            <a:lumMod val="50000"/>
          </a:schemeClr>
        </a:solidFill>
        <a:ln w="21174">
          <a:solidFill>
            <a:srgbClr val="FFFFFF"/>
          </a:solidFill>
          <a:prstDash val="solid"/>
        </a:ln>
      </c:spPr>
      <c:txPr>
        <a:bodyPr/>
        <a:lstStyle/>
        <a:p>
          <a:pPr>
            <a:defRPr sz="1225" b="1" i="0" u="none" strike="noStrike" baseline="0">
              <a:solidFill>
                <a:srgbClr val="FFFFFF"/>
              </a:solidFill>
              <a:latin typeface="Arial Unicode MS"/>
              <a:ea typeface="Arial Unicode MS"/>
              <a:cs typeface="Arial Unicode MS"/>
            </a:defRPr>
          </a:pPr>
          <a:endParaRPr lang="fr-FR"/>
        </a:p>
      </c:txPr>
    </c:legend>
    <c:plotVisOnly val="1"/>
    <c:dispBlanksAs val="gap"/>
    <c:showDLblsOverMax val="0"/>
  </c:chart>
  <c:spPr>
    <a:noFill/>
    <a:ln>
      <a:noFill/>
    </a:ln>
  </c:spPr>
  <c:txPr>
    <a:bodyPr/>
    <a:lstStyle/>
    <a:p>
      <a:pPr>
        <a:defRPr sz="1042" b="1" i="0" u="none" strike="noStrike" baseline="0">
          <a:solidFill>
            <a:schemeClr val="tx1"/>
          </a:solidFill>
          <a:latin typeface="Arial Unicode MS"/>
          <a:ea typeface="Arial Unicode MS"/>
          <a:cs typeface="Arial Unicode MS"/>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0448790373146"/>
          <c:y val="0.17610162401574803"/>
          <c:w val="0.81939551209626849"/>
          <c:h val="0.56563215800598454"/>
        </c:manualLayout>
      </c:layout>
      <c:barChart>
        <c:barDir val="col"/>
        <c:grouping val="clustered"/>
        <c:varyColors val="0"/>
        <c:ser>
          <c:idx val="0"/>
          <c:order val="0"/>
          <c:tx>
            <c:strRef>
              <c:f>Sheet1!$A$1</c:f>
              <c:strCache>
                <c:ptCount val="1"/>
                <c:pt idx="0">
                  <c:v>% Response</c:v>
                </c:pt>
              </c:strCache>
            </c:strRef>
          </c:tx>
          <c:invertIfNegative val="0"/>
          <c:dLbls>
            <c:dLbl>
              <c:idx val="0"/>
              <c:tx>
                <c:rich>
                  <a:bodyPr/>
                  <a:lstStyle/>
                  <a:p>
                    <a:pPr>
                      <a:defRPr/>
                    </a:pPr>
                    <a:r>
                      <a:rPr lang="en-US" smtClean="0"/>
                      <a:t>70%</a:t>
                    </a:r>
                    <a:endParaRPr lang="en-US"/>
                  </a:p>
                </c:rich>
              </c:tx>
              <c:numFmt formatCode="General" sourceLinked="0"/>
              <c:spPr/>
              <c:showLegendKey val="0"/>
              <c:showVal val="1"/>
              <c:showCatName val="0"/>
              <c:showSerName val="0"/>
              <c:showPercent val="0"/>
              <c:showBubbleSize val="0"/>
            </c:dLbl>
            <c:dLbl>
              <c:idx val="1"/>
              <c:tx>
                <c:rich>
                  <a:bodyPr/>
                  <a:lstStyle/>
                  <a:p>
                    <a:pPr>
                      <a:defRPr/>
                    </a:pPr>
                    <a:r>
                      <a:rPr lang="en-US" smtClean="0"/>
                      <a:t>55%</a:t>
                    </a:r>
                    <a:endParaRPr lang="en-US"/>
                  </a:p>
                </c:rich>
              </c:tx>
              <c:numFmt formatCode="General" sourceLinked="0"/>
              <c:sp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Sheet1!$A$2:$A$3</c:f>
              <c:strCache>
                <c:ptCount val="2"/>
                <c:pt idx="0">
                  <c:v>ETR</c:v>
                </c:pt>
                <c:pt idx="1">
                  <c:v>SVR</c:v>
                </c:pt>
              </c:strCache>
            </c:strRef>
          </c:cat>
          <c:val>
            <c:numRef>
              <c:f>Sheet1!$B$2:$B$3</c:f>
              <c:numCache>
                <c:formatCode>General</c:formatCode>
                <c:ptCount val="2"/>
                <c:pt idx="0">
                  <c:v>70</c:v>
                </c:pt>
                <c:pt idx="1">
                  <c:v>55</c:v>
                </c:pt>
              </c:numCache>
            </c:numRef>
          </c:val>
        </c:ser>
        <c:dLbls>
          <c:showLegendKey val="0"/>
          <c:showVal val="0"/>
          <c:showCatName val="0"/>
          <c:showSerName val="0"/>
          <c:showPercent val="0"/>
          <c:showBubbleSize val="0"/>
        </c:dLbls>
        <c:gapWidth val="150"/>
        <c:axId val="235766144"/>
        <c:axId val="235767680"/>
      </c:barChart>
      <c:catAx>
        <c:axId val="235766144"/>
        <c:scaling>
          <c:orientation val="minMax"/>
        </c:scaling>
        <c:delete val="0"/>
        <c:axPos val="b"/>
        <c:majorTickMark val="out"/>
        <c:minorTickMark val="none"/>
        <c:tickLblPos val="nextTo"/>
        <c:crossAx val="235767680"/>
        <c:crosses val="autoZero"/>
        <c:auto val="1"/>
        <c:lblAlgn val="ctr"/>
        <c:lblOffset val="100"/>
        <c:noMultiLvlLbl val="0"/>
      </c:catAx>
      <c:valAx>
        <c:axId val="235767680"/>
        <c:scaling>
          <c:orientation val="minMax"/>
          <c:max val="100"/>
        </c:scaling>
        <c:delete val="0"/>
        <c:axPos val="l"/>
        <c:majorGridlines>
          <c:spPr>
            <a:ln>
              <a:noFill/>
            </a:ln>
          </c:spPr>
        </c:majorGridlines>
        <c:title>
          <c:tx>
            <c:rich>
              <a:bodyPr rot="-5400000" vert="horz"/>
              <a:lstStyle/>
              <a:p>
                <a:pPr>
                  <a:defRPr/>
                </a:pPr>
                <a:r>
                  <a:rPr lang="fr-CA" b="0" i="0" baseline="0" dirty="0" smtClean="0"/>
                  <a:t>% </a:t>
                </a:r>
                <a:r>
                  <a:rPr lang="fr-CA" b="0" i="0" baseline="0" dirty="0" err="1" smtClean="0"/>
                  <a:t>Response</a:t>
                </a:r>
                <a:endParaRPr lang="fr-CA" b="0" i="0" baseline="0" dirty="0"/>
              </a:p>
            </c:rich>
          </c:tx>
          <c:layout>
            <c:manualLayout>
              <c:xMode val="edge"/>
              <c:yMode val="edge"/>
              <c:x val="1.5722239538592041E-2"/>
              <c:y val="0.28429210797303811"/>
            </c:manualLayout>
          </c:layout>
          <c:overlay val="0"/>
        </c:title>
        <c:numFmt formatCode="General" sourceLinked="1"/>
        <c:majorTickMark val="out"/>
        <c:minorTickMark val="none"/>
        <c:tickLblPos val="nextTo"/>
        <c:crossAx val="235766144"/>
        <c:crosses val="autoZero"/>
        <c:crossBetween val="between"/>
        <c:majorUnit val="20"/>
      </c:valAx>
    </c:plotArea>
    <c:plotVisOnly val="1"/>
    <c:dispBlanksAs val="gap"/>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36646981627297"/>
          <c:y val="4.9960875984251966E-2"/>
          <c:w val="0.84013353018372705"/>
          <c:h val="0.65987746062992125"/>
        </c:manualLayout>
      </c:layout>
      <c:barChart>
        <c:barDir val="col"/>
        <c:grouping val="clustered"/>
        <c:varyColors val="0"/>
        <c:ser>
          <c:idx val="0"/>
          <c:order val="0"/>
          <c:tx>
            <c:strRef>
              <c:f>Sheet1!$B$1</c:f>
              <c:strCache>
                <c:ptCount val="1"/>
                <c:pt idx="0">
                  <c:v>% SVR2</c:v>
                </c:pt>
              </c:strCache>
            </c:strRef>
          </c:tx>
          <c:invertIfNegative val="0"/>
          <c:dLbls>
            <c:dLbl>
              <c:idx val="0"/>
              <c:tx>
                <c:rich>
                  <a:bodyPr/>
                  <a:lstStyle/>
                  <a:p>
                    <a:pPr>
                      <a:defRPr/>
                    </a:pPr>
                    <a:r>
                      <a:rPr lang="en-US" smtClean="0"/>
                      <a:t>50%</a:t>
                    </a:r>
                    <a:endParaRPr lang="en-US" dirty="0"/>
                  </a:p>
                </c:rich>
              </c:tx>
              <c:numFmt formatCode="General" sourceLinked="0"/>
              <c:spPr/>
              <c:dLblPos val="outEnd"/>
              <c:showLegendKey val="0"/>
              <c:showVal val="1"/>
              <c:showCatName val="0"/>
              <c:showSerName val="0"/>
              <c:showPercent val="0"/>
              <c:showBubbleSize val="0"/>
            </c:dLbl>
            <c:dLbl>
              <c:idx val="1"/>
              <c:tx>
                <c:rich>
                  <a:bodyPr/>
                  <a:lstStyle/>
                  <a:p>
                    <a:r>
                      <a:rPr lang="en-US" smtClean="0"/>
                      <a:t>64%</a:t>
                    </a:r>
                    <a:endParaRPr lang="en-US"/>
                  </a:p>
                </c:rich>
              </c:tx>
              <c:dLblPos val="outEnd"/>
              <c:showLegendKey val="0"/>
              <c:showVal val="1"/>
              <c:showCatName val="0"/>
              <c:showSerName val="0"/>
              <c:showPercent val="0"/>
              <c:showBubbleSize val="0"/>
            </c:dLbl>
            <c:dLbl>
              <c:idx val="3"/>
              <c:tx>
                <c:rich>
                  <a:bodyPr/>
                  <a:lstStyle/>
                  <a:p>
                    <a:r>
                      <a:rPr lang="en-US" smtClean="0"/>
                      <a:t>57%</a:t>
                    </a:r>
                    <a:endParaRPr lang="en-US"/>
                  </a:p>
                </c:rich>
              </c:tx>
              <c:dLblPos val="outEnd"/>
              <c:showLegendKey val="0"/>
              <c:showVal val="1"/>
              <c:showCatName val="0"/>
              <c:showSerName val="0"/>
              <c:showPercent val="0"/>
              <c:showBubbleSize val="0"/>
            </c:dLbl>
            <c:dLbl>
              <c:idx val="4"/>
              <c:tx>
                <c:rich>
                  <a:bodyPr/>
                  <a:lstStyle/>
                  <a:p>
                    <a:r>
                      <a:rPr lang="en-US" smtClean="0"/>
                      <a:t>53%</a:t>
                    </a:r>
                    <a:endParaRPr lang="en-US"/>
                  </a:p>
                </c:rich>
              </c:tx>
              <c:dLblPos val="outEnd"/>
              <c:showLegendKey val="0"/>
              <c:showVal val="1"/>
              <c:showCatName val="0"/>
              <c:showSerName val="0"/>
              <c:showPercent val="0"/>
              <c:showBubbleSize val="0"/>
            </c:dLbl>
            <c:dLbl>
              <c:idx val="5"/>
              <c:tx>
                <c:rich>
                  <a:bodyPr/>
                  <a:lstStyle/>
                  <a:p>
                    <a:r>
                      <a:rPr lang="en-US" smtClean="0"/>
                      <a:t>80%</a:t>
                    </a:r>
                    <a:endParaRPr lang="en-US"/>
                  </a:p>
                </c:rich>
              </c:tx>
              <c:dLblPos val="outEnd"/>
              <c:showLegendKey val="0"/>
              <c:showVal val="1"/>
              <c:showCatName val="0"/>
              <c:showSerName val="0"/>
              <c:showPercent val="0"/>
              <c:showBubbleSize val="0"/>
            </c:dLbl>
            <c:dLbl>
              <c:idx val="6"/>
              <c:tx>
                <c:rich>
                  <a:bodyPr/>
                  <a:lstStyle/>
                  <a:p>
                    <a:r>
                      <a:rPr lang="en-US" smtClean="0"/>
                      <a:t>22%</a:t>
                    </a:r>
                    <a:endParaRPr lang="en-US"/>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Sheet1!$A$2:$A$8</c:f>
              <c:strCache>
                <c:ptCount val="7"/>
                <c:pt idx="0">
                  <c:v>&gt;6 mos</c:v>
                </c:pt>
                <c:pt idx="1">
                  <c:v>≤6 mos</c:v>
                </c:pt>
                <c:pt idx="3">
                  <c:v>None</c:v>
                </c:pt>
                <c:pt idx="4">
                  <c:v>Any</c:v>
                </c:pt>
                <c:pt idx="5">
                  <c:v>Occ</c:v>
                </c:pt>
                <c:pt idx="6">
                  <c:v>Freq</c:v>
                </c:pt>
              </c:strCache>
            </c:strRef>
          </c:cat>
          <c:val>
            <c:numRef>
              <c:f>Sheet1!$B$2:$B$8</c:f>
              <c:numCache>
                <c:formatCode>General</c:formatCode>
                <c:ptCount val="7"/>
                <c:pt idx="0">
                  <c:v>50</c:v>
                </c:pt>
                <c:pt idx="1">
                  <c:v>64</c:v>
                </c:pt>
                <c:pt idx="3">
                  <c:v>57</c:v>
                </c:pt>
                <c:pt idx="4">
                  <c:v>53</c:v>
                </c:pt>
                <c:pt idx="5">
                  <c:v>80</c:v>
                </c:pt>
                <c:pt idx="6">
                  <c:v>22</c:v>
                </c:pt>
              </c:numCache>
            </c:numRef>
          </c:val>
        </c:ser>
        <c:dLbls>
          <c:dLblPos val="outEnd"/>
          <c:showLegendKey val="0"/>
          <c:showVal val="1"/>
          <c:showCatName val="0"/>
          <c:showSerName val="0"/>
          <c:showPercent val="0"/>
          <c:showBubbleSize val="0"/>
        </c:dLbls>
        <c:gapWidth val="40"/>
        <c:axId val="235886464"/>
        <c:axId val="235905024"/>
      </c:barChart>
      <c:catAx>
        <c:axId val="235886464"/>
        <c:scaling>
          <c:orientation val="minMax"/>
        </c:scaling>
        <c:delete val="0"/>
        <c:axPos val="b"/>
        <c:title>
          <c:tx>
            <c:rich>
              <a:bodyPr/>
              <a:lstStyle/>
              <a:p>
                <a:pPr>
                  <a:defRPr/>
                </a:pPr>
                <a:r>
                  <a:rPr lang="fr-CA" dirty="0" smtClean="0"/>
                  <a:t>Drug Abstinence</a:t>
                </a:r>
                <a:endParaRPr lang="fr-CA" dirty="0"/>
              </a:p>
            </c:rich>
          </c:tx>
          <c:layout>
            <c:manualLayout>
              <c:xMode val="edge"/>
              <c:yMode val="edge"/>
              <c:x val="0.12844204554313318"/>
              <c:y val="0.81266825800476405"/>
            </c:manualLayout>
          </c:layout>
          <c:overlay val="0"/>
        </c:title>
        <c:majorTickMark val="none"/>
        <c:minorTickMark val="none"/>
        <c:tickLblPos val="nextTo"/>
        <c:crossAx val="235905024"/>
        <c:crosses val="autoZero"/>
        <c:auto val="1"/>
        <c:lblAlgn val="ctr"/>
        <c:lblOffset val="100"/>
        <c:noMultiLvlLbl val="0"/>
      </c:catAx>
      <c:valAx>
        <c:axId val="235905024"/>
        <c:scaling>
          <c:orientation val="minMax"/>
          <c:max val="100"/>
        </c:scaling>
        <c:delete val="0"/>
        <c:axPos val="l"/>
        <c:majorGridlines>
          <c:spPr>
            <a:ln>
              <a:noFill/>
            </a:ln>
          </c:spPr>
        </c:majorGridlines>
        <c:title>
          <c:tx>
            <c:rich>
              <a:bodyPr rot="-5400000" vert="horz"/>
              <a:lstStyle/>
              <a:p>
                <a:pPr>
                  <a:defRPr/>
                </a:pPr>
                <a:r>
                  <a:rPr lang="fr-CA" dirty="0" smtClean="0"/>
                  <a:t>%</a:t>
                </a:r>
                <a:r>
                  <a:rPr lang="fr-CA" baseline="0" dirty="0" smtClean="0"/>
                  <a:t> </a:t>
                </a:r>
                <a:r>
                  <a:rPr lang="fr-CA" dirty="0" smtClean="0"/>
                  <a:t>SVR</a:t>
                </a:r>
                <a:endParaRPr lang="fr-CA" dirty="0"/>
              </a:p>
            </c:rich>
          </c:tx>
          <c:overlay val="0"/>
        </c:title>
        <c:numFmt formatCode="General" sourceLinked="1"/>
        <c:majorTickMark val="out"/>
        <c:minorTickMark val="none"/>
        <c:tickLblPos val="nextTo"/>
        <c:crossAx val="235886464"/>
        <c:crosses val="autoZero"/>
        <c:crossBetween val="between"/>
        <c:majorUnit val="20"/>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invertIfNegative val="0"/>
          <c:dLbls>
            <c:txPr>
              <a:bodyPr/>
              <a:lstStyle/>
              <a:p>
                <a:pPr>
                  <a:defRPr lang="en-CA"/>
                </a:pPr>
                <a:endParaRPr lang="fr-FR"/>
              </a:p>
            </c:txPr>
            <c:showLegendKey val="0"/>
            <c:showVal val="1"/>
            <c:showCatName val="0"/>
            <c:showSerName val="0"/>
            <c:showPercent val="0"/>
            <c:showBubbleSize val="0"/>
            <c:showLeaderLines val="0"/>
          </c:dLbls>
          <c:cat>
            <c:numRef>
              <c:f>Sheet1!$A$2:$A$11</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Sheet1!$B$2:$B$11</c:f>
              <c:numCache>
                <c:formatCode>General</c:formatCode>
                <c:ptCount val="10"/>
                <c:pt idx="0">
                  <c:v>14</c:v>
                </c:pt>
                <c:pt idx="1">
                  <c:v>14</c:v>
                </c:pt>
                <c:pt idx="2">
                  <c:v>10</c:v>
                </c:pt>
                <c:pt idx="3">
                  <c:v>12</c:v>
                </c:pt>
                <c:pt idx="4">
                  <c:v>39</c:v>
                </c:pt>
                <c:pt idx="5">
                  <c:v>26</c:v>
                </c:pt>
                <c:pt idx="6">
                  <c:v>44</c:v>
                </c:pt>
                <c:pt idx="7">
                  <c:v>61</c:v>
                </c:pt>
                <c:pt idx="8">
                  <c:v>55</c:v>
                </c:pt>
                <c:pt idx="9">
                  <c:v>27</c:v>
                </c:pt>
              </c:numCache>
            </c:numRef>
          </c:val>
        </c:ser>
        <c:dLbls>
          <c:showLegendKey val="0"/>
          <c:showVal val="0"/>
          <c:showCatName val="0"/>
          <c:showSerName val="0"/>
          <c:showPercent val="0"/>
          <c:showBubbleSize val="0"/>
        </c:dLbls>
        <c:gapWidth val="50"/>
        <c:overlap val="27"/>
        <c:axId val="236063360"/>
        <c:axId val="236065536"/>
      </c:barChart>
      <c:catAx>
        <c:axId val="236063360"/>
        <c:scaling>
          <c:orientation val="minMax"/>
        </c:scaling>
        <c:delete val="0"/>
        <c:axPos val="b"/>
        <c:title>
          <c:tx>
            <c:rich>
              <a:bodyPr/>
              <a:lstStyle/>
              <a:p>
                <a:pPr>
                  <a:defRPr lang="en-CA" sz="1600">
                    <a:effectLst/>
                  </a:defRPr>
                </a:pPr>
                <a:r>
                  <a:rPr lang="en-CA" sz="1600" dirty="0" smtClean="0">
                    <a:effectLst/>
                  </a:rPr>
                  <a:t>Year</a:t>
                </a:r>
                <a:r>
                  <a:rPr lang="en-CA" sz="1600" baseline="0" dirty="0" smtClean="0">
                    <a:effectLst/>
                  </a:rPr>
                  <a:t> of Initiation</a:t>
                </a:r>
                <a:endParaRPr lang="en-CA" sz="1600" dirty="0">
                  <a:effectLst/>
                </a:endParaRPr>
              </a:p>
            </c:rich>
          </c:tx>
          <c:overlay val="0"/>
        </c:title>
        <c:numFmt formatCode="General" sourceLinked="1"/>
        <c:majorTickMark val="out"/>
        <c:minorTickMark val="none"/>
        <c:tickLblPos val="nextTo"/>
        <c:txPr>
          <a:bodyPr/>
          <a:lstStyle/>
          <a:p>
            <a:pPr>
              <a:defRPr lang="en-CA" sz="1600"/>
            </a:pPr>
            <a:endParaRPr lang="fr-FR"/>
          </a:p>
        </c:txPr>
        <c:crossAx val="236065536"/>
        <c:crosses val="autoZero"/>
        <c:auto val="1"/>
        <c:lblAlgn val="ctr"/>
        <c:lblOffset val="100"/>
        <c:noMultiLvlLbl val="0"/>
      </c:catAx>
      <c:valAx>
        <c:axId val="236065536"/>
        <c:scaling>
          <c:orientation val="minMax"/>
        </c:scaling>
        <c:delete val="0"/>
        <c:axPos val="l"/>
        <c:majorGridlines>
          <c:spPr>
            <a:ln>
              <a:solidFill>
                <a:srgbClr val="FFB91D">
                  <a:alpha val="0"/>
                </a:srgbClr>
              </a:solidFill>
            </a:ln>
          </c:spPr>
        </c:majorGridlines>
        <c:numFmt formatCode="General" sourceLinked="1"/>
        <c:majorTickMark val="out"/>
        <c:minorTickMark val="none"/>
        <c:tickLblPos val="nextTo"/>
        <c:txPr>
          <a:bodyPr/>
          <a:lstStyle/>
          <a:p>
            <a:pPr>
              <a:defRPr lang="en-CA" sz="1600"/>
            </a:pPr>
            <a:endParaRPr lang="fr-FR"/>
          </a:p>
        </c:txPr>
        <c:crossAx val="23606336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1864594894561601"/>
          <c:y val="8.6460032626427402E-2"/>
          <c:w val="0.59711431742508303"/>
          <c:h val="0.81566068515497603"/>
        </c:manualLayout>
      </c:layout>
      <c:barChart>
        <c:barDir val="col"/>
        <c:grouping val="clustered"/>
        <c:varyColors val="0"/>
        <c:ser>
          <c:idx val="0"/>
          <c:order val="0"/>
          <c:tx>
            <c:strRef>
              <c:f>Sheet1!$A$2</c:f>
              <c:strCache>
                <c:ptCount val="1"/>
                <c:pt idx="0">
                  <c:v>All</c:v>
                </c:pt>
              </c:strCache>
            </c:strRef>
          </c:tx>
          <c:invertIfNegative val="0"/>
          <c:dLbls>
            <c:numFmt formatCode="0" sourceLinked="0"/>
            <c:txPr>
              <a:bodyPr/>
              <a:lstStyle/>
              <a:p>
                <a:pPr>
                  <a:defRPr lang="en-CA"/>
                </a:pPr>
                <a:endParaRPr lang="fr-FR"/>
              </a:p>
            </c:txPr>
            <c:showLegendKey val="0"/>
            <c:showVal val="1"/>
            <c:showCatName val="0"/>
            <c:showSerName val="0"/>
            <c:showPercent val="0"/>
            <c:showBubbleSize val="0"/>
            <c:showLeaderLines val="0"/>
          </c:dLbls>
          <c:cat>
            <c:strRef>
              <c:f>Sheet1!$B$1:$D$1</c:f>
              <c:strCache>
                <c:ptCount val="3"/>
                <c:pt idx="0">
                  <c:v>Genotype 1</c:v>
                </c:pt>
                <c:pt idx="1">
                  <c:v>Genotype 2/3</c:v>
                </c:pt>
                <c:pt idx="2">
                  <c:v>Overall</c:v>
                </c:pt>
              </c:strCache>
            </c:strRef>
          </c:cat>
          <c:val>
            <c:numRef>
              <c:f>Sheet1!$B$2:$D$2</c:f>
              <c:numCache>
                <c:formatCode>General</c:formatCode>
                <c:ptCount val="3"/>
                <c:pt idx="0">
                  <c:v>45</c:v>
                </c:pt>
                <c:pt idx="1">
                  <c:v>65</c:v>
                </c:pt>
                <c:pt idx="2">
                  <c:v>53</c:v>
                </c:pt>
              </c:numCache>
            </c:numRef>
          </c:val>
        </c:ser>
        <c:ser>
          <c:idx val="1"/>
          <c:order val="1"/>
          <c:tx>
            <c:strRef>
              <c:f>Sheet1!$A$3</c:f>
              <c:strCache>
                <c:ptCount val="1"/>
                <c:pt idx="0">
                  <c:v>HIV Co-infected</c:v>
                </c:pt>
              </c:strCache>
            </c:strRef>
          </c:tx>
          <c:invertIfNegative val="0"/>
          <c:cat>
            <c:strRef>
              <c:f>Sheet1!$B$1:$D$1</c:f>
              <c:strCache>
                <c:ptCount val="3"/>
                <c:pt idx="0">
                  <c:v>Genotype 1</c:v>
                </c:pt>
                <c:pt idx="1">
                  <c:v>Genotype 2/3</c:v>
                </c:pt>
                <c:pt idx="2">
                  <c:v>Overall</c:v>
                </c:pt>
              </c:strCache>
            </c:strRef>
          </c:cat>
          <c:val>
            <c:numRef>
              <c:f>Sheet1!$B$3:$D$3</c:f>
              <c:numCache>
                <c:formatCode>General</c:formatCode>
                <c:ptCount val="3"/>
                <c:pt idx="0">
                  <c:v>42</c:v>
                </c:pt>
                <c:pt idx="1">
                  <c:v>60</c:v>
                </c:pt>
                <c:pt idx="2">
                  <c:v>47</c:v>
                </c:pt>
              </c:numCache>
            </c:numRef>
          </c:val>
        </c:ser>
        <c:dLbls>
          <c:showLegendKey val="0"/>
          <c:showVal val="1"/>
          <c:showCatName val="0"/>
          <c:showSerName val="0"/>
          <c:showPercent val="0"/>
          <c:showBubbleSize val="0"/>
        </c:dLbls>
        <c:gapWidth val="50"/>
        <c:overlap val="-10"/>
        <c:axId val="236170624"/>
        <c:axId val="236184704"/>
      </c:barChart>
      <c:catAx>
        <c:axId val="236170624"/>
        <c:scaling>
          <c:orientation val="minMax"/>
        </c:scaling>
        <c:delete val="0"/>
        <c:axPos val="b"/>
        <c:numFmt formatCode="General" sourceLinked="1"/>
        <c:majorTickMark val="out"/>
        <c:minorTickMark val="none"/>
        <c:tickLblPos val="nextTo"/>
        <c:txPr>
          <a:bodyPr rot="0" vert="horz"/>
          <a:lstStyle/>
          <a:p>
            <a:pPr>
              <a:defRPr lang="en-CA"/>
            </a:pPr>
            <a:endParaRPr lang="fr-FR"/>
          </a:p>
        </c:txPr>
        <c:crossAx val="236184704"/>
        <c:crosses val="autoZero"/>
        <c:auto val="1"/>
        <c:lblAlgn val="ctr"/>
        <c:lblOffset val="100"/>
        <c:tickLblSkip val="1"/>
        <c:tickMarkSkip val="1"/>
        <c:noMultiLvlLbl val="0"/>
      </c:catAx>
      <c:valAx>
        <c:axId val="236184704"/>
        <c:scaling>
          <c:orientation val="minMax"/>
        </c:scaling>
        <c:delete val="0"/>
        <c:axPos val="l"/>
        <c:numFmt formatCode="General" sourceLinked="1"/>
        <c:majorTickMark val="out"/>
        <c:minorTickMark val="none"/>
        <c:tickLblPos val="nextTo"/>
        <c:txPr>
          <a:bodyPr rot="0" vert="horz"/>
          <a:lstStyle/>
          <a:p>
            <a:pPr>
              <a:defRPr lang="en-CA"/>
            </a:pPr>
            <a:endParaRPr lang="fr-FR"/>
          </a:p>
        </c:txPr>
        <c:crossAx val="236170624"/>
        <c:crosses val="autoZero"/>
        <c:crossBetween val="between"/>
      </c:valAx>
    </c:plotArea>
    <c:legend>
      <c:legendPos val="r"/>
      <c:layout>
        <c:manualLayout>
          <c:xMode val="edge"/>
          <c:yMode val="edge"/>
          <c:x val="0.296337402885683"/>
          <c:y val="1.6313213703099499E-2"/>
          <c:w val="0.44839067702552698"/>
          <c:h val="8.1566068515497803E-2"/>
        </c:manualLayout>
      </c:layout>
      <c:overlay val="0"/>
      <c:txPr>
        <a:bodyPr/>
        <a:lstStyle/>
        <a:p>
          <a:pPr>
            <a:defRPr lang="en-CA"/>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5.8411214953271097E-2"/>
          <c:y val="5.1470588235294101E-2"/>
          <c:w val="0.79672897196261605"/>
          <c:h val="0.86764705882353099"/>
        </c:manualLayout>
      </c:layout>
      <c:barChart>
        <c:barDir val="col"/>
        <c:grouping val="clustered"/>
        <c:varyColors val="0"/>
        <c:ser>
          <c:idx val="0"/>
          <c:order val="0"/>
          <c:tx>
            <c:strRef>
              <c:f>Sheet1!$A$2</c:f>
              <c:strCache>
                <c:ptCount val="1"/>
                <c:pt idx="0">
                  <c:v>East</c:v>
                </c:pt>
              </c:strCache>
            </c:strRef>
          </c:tx>
          <c:spPr>
            <a:gradFill rotWithShape="0">
              <a:gsLst>
                <a:gs pos="0">
                  <a:schemeClr val="accent1"/>
                </a:gs>
                <a:gs pos="100000">
                  <a:schemeClr val="accent1">
                    <a:lumMod val="75000"/>
                  </a:schemeClr>
                </a:gs>
              </a:gsLst>
              <a:lin ang="5400000" scaled="1"/>
            </a:gradFill>
            <a:ln w="12700">
              <a:solidFill>
                <a:schemeClr val="tx1"/>
              </a:solidFill>
              <a:prstDash val="solid"/>
            </a:ln>
          </c:spPr>
          <c:invertIfNegative val="0"/>
          <c:dLbls>
            <c:dLbl>
              <c:idx val="0"/>
              <c:layout>
                <c:manualLayout>
                  <c:x val="5.9395063126622596E-3"/>
                  <c:y val="-2.08636931840149E-2"/>
                </c:manualLayout>
              </c:layout>
              <c:showLegendKey val="0"/>
              <c:showVal val="1"/>
              <c:showCatName val="0"/>
              <c:showSerName val="0"/>
              <c:showPercent val="0"/>
              <c:showBubbleSize val="0"/>
            </c:dLbl>
            <c:dLbl>
              <c:idx val="1"/>
              <c:layout>
                <c:manualLayout>
                  <c:x val="4.35231774169886E-3"/>
                  <c:y val="1.2539144554556899E-3"/>
                </c:manualLayout>
              </c:layout>
              <c:showLegendKey val="0"/>
              <c:showVal val="1"/>
              <c:showCatName val="0"/>
              <c:showSerName val="0"/>
              <c:showPercent val="0"/>
              <c:showBubbleSize val="0"/>
            </c:dLbl>
            <c:dLbl>
              <c:idx val="2"/>
              <c:layout>
                <c:manualLayout>
                  <c:x val="2.7335255864217299E-3"/>
                  <c:y val="-3.7062515303426698E-2"/>
                </c:manualLayout>
              </c:layout>
              <c:showLegendKey val="0"/>
              <c:showVal val="1"/>
              <c:showCatName val="0"/>
              <c:showSerName val="0"/>
              <c:showPercent val="0"/>
              <c:showBubbleSize val="0"/>
            </c:dLbl>
            <c:dLbl>
              <c:idx val="3"/>
              <c:layout>
                <c:manualLayout>
                  <c:x val="1.1143645177090101E-3"/>
                  <c:y val="-3.6645746613915499E-3"/>
                </c:manualLayout>
              </c:layout>
              <c:showLegendKey val="0"/>
              <c:showVal val="1"/>
              <c:showCatName val="0"/>
              <c:showSerName val="0"/>
              <c:showPercent val="0"/>
              <c:showBubbleSize val="0"/>
            </c:dLbl>
            <c:dLbl>
              <c:idx val="4"/>
              <c:layout>
                <c:manualLayout>
                  <c:x val="3.3809686658454702E-3"/>
                  <c:y val="5.4788200574764599E-3"/>
                </c:manualLayout>
              </c:layout>
              <c:showLegendKey val="0"/>
              <c:showVal val="1"/>
              <c:showCatName val="0"/>
              <c:showSerName val="0"/>
              <c:showPercent val="0"/>
              <c:showBubbleSize val="0"/>
            </c:dLbl>
            <c:spPr>
              <a:noFill/>
              <a:ln w="25400">
                <a:noFill/>
              </a:ln>
            </c:spPr>
            <c:txPr>
              <a:bodyPr/>
              <a:lstStyle/>
              <a:p>
                <a:pPr>
                  <a:defRPr lang="en-CA" sz="1800" b="1" i="0" u="none" strike="noStrike" baseline="0">
                    <a:solidFill>
                      <a:schemeClr val="tx1"/>
                    </a:solidFill>
                    <a:latin typeface="+mn-lt"/>
                    <a:ea typeface="Arial"/>
                    <a:cs typeface="Arial"/>
                  </a:defRPr>
                </a:pPr>
                <a:endParaRPr lang="fr-FR"/>
              </a:p>
            </c:txPr>
            <c:showLegendKey val="0"/>
            <c:showVal val="1"/>
            <c:showCatName val="0"/>
            <c:showSerName val="0"/>
            <c:showPercent val="0"/>
            <c:showBubbleSize val="0"/>
            <c:showLeaderLines val="0"/>
          </c:dLbls>
          <c:cat>
            <c:numRef>
              <c:f>Sheet1!$B$1:$F$1</c:f>
              <c:numCache>
                <c:formatCode>General</c:formatCode>
                <c:ptCount val="5"/>
              </c:numCache>
            </c:numRef>
          </c:cat>
          <c:val>
            <c:numRef>
              <c:f>Sheet1!$B$2:$F$2</c:f>
              <c:numCache>
                <c:formatCode>General</c:formatCode>
                <c:ptCount val="5"/>
                <c:pt idx="0">
                  <c:v>8</c:v>
                </c:pt>
                <c:pt idx="1">
                  <c:v>41</c:v>
                </c:pt>
                <c:pt idx="2">
                  <c:v>56</c:v>
                </c:pt>
                <c:pt idx="3">
                  <c:v>60</c:v>
                </c:pt>
                <c:pt idx="4">
                  <c:v>80</c:v>
                </c:pt>
              </c:numCache>
            </c:numRef>
          </c:val>
        </c:ser>
        <c:ser>
          <c:idx val="1"/>
          <c:order val="1"/>
          <c:tx>
            <c:strRef>
              <c:f>Sheet1!$A$3</c:f>
              <c:strCache>
                <c:ptCount val="1"/>
                <c:pt idx="0">
                  <c:v> </c:v>
                </c:pt>
              </c:strCache>
            </c:strRef>
          </c:tx>
          <c:spPr>
            <a:solidFill>
              <a:schemeClr val="accent2"/>
            </a:solidFill>
            <a:ln w="12700">
              <a:solidFill>
                <a:schemeClr val="tx1"/>
              </a:solidFill>
              <a:prstDash val="solid"/>
            </a:ln>
          </c:spPr>
          <c:invertIfNegative val="0"/>
          <c:cat>
            <c:numRef>
              <c:f>Sheet1!$B$1:$F$1</c:f>
              <c:numCache>
                <c:formatCode>General</c:formatCode>
                <c:ptCount val="5"/>
              </c:numCache>
            </c:numRef>
          </c:cat>
          <c:val>
            <c:numRef>
              <c:f>Sheet1!$B$3:$F$3</c:f>
              <c:numCache>
                <c:formatCode>General</c:formatCode>
                <c:ptCount val="5"/>
                <c:pt idx="0">
                  <c:v>0</c:v>
                </c:pt>
                <c:pt idx="1">
                  <c:v>0</c:v>
                </c:pt>
                <c:pt idx="2">
                  <c:v>0</c:v>
                </c:pt>
                <c:pt idx="3">
                  <c:v>0</c:v>
                </c:pt>
              </c:numCache>
            </c:numRef>
          </c:val>
        </c:ser>
        <c:ser>
          <c:idx val="2"/>
          <c:order val="2"/>
          <c:tx>
            <c:strRef>
              <c:f>Sheet1!$A$4</c:f>
              <c:strCache>
                <c:ptCount val="1"/>
                <c:pt idx="0">
                  <c:v> </c:v>
                </c:pt>
              </c:strCache>
            </c:strRef>
          </c:tx>
          <c:spPr>
            <a:solidFill>
              <a:schemeClr val="hlink"/>
            </a:solidFill>
            <a:ln w="12700">
              <a:solidFill>
                <a:schemeClr val="tx1"/>
              </a:solidFill>
              <a:prstDash val="solid"/>
            </a:ln>
          </c:spPr>
          <c:invertIfNegative val="0"/>
          <c:cat>
            <c:numRef>
              <c:f>Sheet1!$B$1:$F$1</c:f>
              <c:numCache>
                <c:formatCode>General</c:formatCode>
                <c:ptCount val="5"/>
              </c:numCache>
            </c:numRef>
          </c:cat>
          <c:val>
            <c:numRef>
              <c:f>Sheet1!$B$4:$F$4</c:f>
              <c:numCache>
                <c:formatCode>General</c:formatCode>
                <c:ptCount val="5"/>
                <c:pt idx="0">
                  <c:v>0</c:v>
                </c:pt>
                <c:pt idx="1">
                  <c:v>0</c:v>
                </c:pt>
                <c:pt idx="2">
                  <c:v>0</c:v>
                </c:pt>
                <c:pt idx="3">
                  <c:v>0</c:v>
                </c:pt>
              </c:numCache>
            </c:numRef>
          </c:val>
        </c:ser>
        <c:dLbls>
          <c:showLegendKey val="0"/>
          <c:showVal val="0"/>
          <c:showCatName val="0"/>
          <c:showSerName val="0"/>
          <c:showPercent val="0"/>
          <c:showBubbleSize val="0"/>
        </c:dLbls>
        <c:gapWidth val="0"/>
        <c:axId val="38708352"/>
        <c:axId val="38709888"/>
      </c:barChart>
      <c:catAx>
        <c:axId val="38708352"/>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lang="en-CA" sz="1475" b="1" i="0" u="none" strike="noStrike" baseline="0">
                <a:solidFill>
                  <a:schemeClr val="tx1"/>
                </a:solidFill>
                <a:latin typeface="Arial"/>
                <a:ea typeface="Arial"/>
                <a:cs typeface="Arial"/>
              </a:defRPr>
            </a:pPr>
            <a:endParaRPr lang="fr-FR"/>
          </a:p>
        </c:txPr>
        <c:crossAx val="38709888"/>
        <c:crosses val="autoZero"/>
        <c:auto val="1"/>
        <c:lblAlgn val="ctr"/>
        <c:lblOffset val="100"/>
        <c:tickLblSkip val="1"/>
        <c:tickMarkSkip val="1"/>
        <c:noMultiLvlLbl val="0"/>
      </c:catAx>
      <c:valAx>
        <c:axId val="38709888"/>
        <c:scaling>
          <c:orientation val="minMax"/>
          <c:max val="90"/>
        </c:scaling>
        <c:delete val="0"/>
        <c:axPos val="l"/>
        <c:majorGridlines>
          <c:spPr>
            <a:ln w="3175">
              <a:no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lang="en-CA" sz="1800" b="1" i="0" u="none" strike="noStrike" baseline="0">
                <a:solidFill>
                  <a:schemeClr val="tx1"/>
                </a:solidFill>
                <a:latin typeface="+mn-lt"/>
                <a:ea typeface="Arial"/>
                <a:cs typeface="Arial"/>
              </a:defRPr>
            </a:pPr>
            <a:endParaRPr lang="fr-FR"/>
          </a:p>
        </c:txPr>
        <c:crossAx val="38708352"/>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CA">
                <a:solidFill>
                  <a:schemeClr val="bg1"/>
                </a:solidFill>
              </a:defRPr>
            </a:pPr>
            <a:r>
              <a:rPr lang="en-CA" dirty="0">
                <a:solidFill>
                  <a:schemeClr val="bg1"/>
                </a:solidFill>
                <a:latin typeface="Corbel" pitchFamily="34" charset="0"/>
              </a:rPr>
              <a:t>Death Rate Total</a:t>
            </a:r>
          </a:p>
        </c:rich>
      </c:tx>
      <c:layout/>
      <c:overlay val="0"/>
    </c:title>
    <c:autoTitleDeleted val="0"/>
    <c:plotArea>
      <c:layout/>
      <c:barChart>
        <c:barDir val="col"/>
        <c:grouping val="clustered"/>
        <c:varyColors val="0"/>
        <c:ser>
          <c:idx val="0"/>
          <c:order val="0"/>
          <c:tx>
            <c:v>Total Population</c:v>
          </c:tx>
          <c:spPr>
            <a:solidFill>
              <a:srgbClr val="6DE304"/>
            </a:solidFill>
          </c:spPr>
          <c:invertIfNegative val="0"/>
          <c:cat>
            <c:strRef>
              <c:f>'[1]MySMRcalcs-24Sept2010-CCC'!$B$40:$B$51</c:f>
              <c:strCache>
                <c:ptCount val="12"/>
                <c:pt idx="0">
                  <c:v>15-19</c:v>
                </c:pt>
                <c:pt idx="1">
                  <c:v>20-24</c:v>
                </c:pt>
                <c:pt idx="2">
                  <c:v>25-29</c:v>
                </c:pt>
                <c:pt idx="3">
                  <c:v>30-34</c:v>
                </c:pt>
                <c:pt idx="4">
                  <c:v>35-39</c:v>
                </c:pt>
                <c:pt idx="5">
                  <c:v>40-44</c:v>
                </c:pt>
                <c:pt idx="6">
                  <c:v>45-49</c:v>
                </c:pt>
                <c:pt idx="7">
                  <c:v>50-54</c:v>
                </c:pt>
                <c:pt idx="8">
                  <c:v>55-59</c:v>
                </c:pt>
                <c:pt idx="9">
                  <c:v>60-64</c:v>
                </c:pt>
                <c:pt idx="10">
                  <c:v>65-69</c:v>
                </c:pt>
                <c:pt idx="11">
                  <c:v>70-74</c:v>
                </c:pt>
              </c:strCache>
            </c:strRef>
          </c:cat>
          <c:val>
            <c:numRef>
              <c:f>'[1]MySMRcalcs-24Sept2010-CCC'!$E$40:$E$51</c:f>
              <c:numCache>
                <c:formatCode>General</c:formatCode>
                <c:ptCount val="12"/>
                <c:pt idx="0">
                  <c:v>4.512E-2</c:v>
                </c:pt>
                <c:pt idx="1">
                  <c:v>6.0360000000000101E-2</c:v>
                </c:pt>
                <c:pt idx="2">
                  <c:v>5.892E-2</c:v>
                </c:pt>
                <c:pt idx="3">
                  <c:v>6.9700000000000303E-2</c:v>
                </c:pt>
                <c:pt idx="4">
                  <c:v>9.9100000000000105E-2</c:v>
                </c:pt>
                <c:pt idx="5">
                  <c:v>0.14460000000000001</c:v>
                </c:pt>
                <c:pt idx="6">
                  <c:v>0.22589999999999999</c:v>
                </c:pt>
                <c:pt idx="7">
                  <c:v>0.35265999999999997</c:v>
                </c:pt>
                <c:pt idx="8">
                  <c:v>0.55510000000000004</c:v>
                </c:pt>
                <c:pt idx="9">
                  <c:v>0.89254</c:v>
                </c:pt>
                <c:pt idx="10">
                  <c:v>1.4270399999999961</c:v>
                </c:pt>
                <c:pt idx="11">
                  <c:v>2.3187399999999991</c:v>
                </c:pt>
              </c:numCache>
            </c:numRef>
          </c:val>
        </c:ser>
        <c:ser>
          <c:idx val="1"/>
          <c:order val="1"/>
          <c:tx>
            <c:v>Total CCC</c:v>
          </c:tx>
          <c:spPr>
            <a:solidFill>
              <a:srgbClr val="FFB91D"/>
            </a:solidFill>
          </c:spPr>
          <c:invertIfNegative val="0"/>
          <c:cat>
            <c:strRef>
              <c:f>'[1]MySMRcalcs-24Sept2010-CCC'!$B$40:$B$51</c:f>
              <c:strCache>
                <c:ptCount val="12"/>
                <c:pt idx="0">
                  <c:v>15-19</c:v>
                </c:pt>
                <c:pt idx="1">
                  <c:v>20-24</c:v>
                </c:pt>
                <c:pt idx="2">
                  <c:v>25-29</c:v>
                </c:pt>
                <c:pt idx="3">
                  <c:v>30-34</c:v>
                </c:pt>
                <c:pt idx="4">
                  <c:v>35-39</c:v>
                </c:pt>
                <c:pt idx="5">
                  <c:v>40-44</c:v>
                </c:pt>
                <c:pt idx="6">
                  <c:v>45-49</c:v>
                </c:pt>
                <c:pt idx="7">
                  <c:v>50-54</c:v>
                </c:pt>
                <c:pt idx="8">
                  <c:v>55-59</c:v>
                </c:pt>
                <c:pt idx="9">
                  <c:v>60-64</c:v>
                </c:pt>
                <c:pt idx="10">
                  <c:v>65-69</c:v>
                </c:pt>
                <c:pt idx="11">
                  <c:v>70-74</c:v>
                </c:pt>
              </c:strCache>
            </c:strRef>
          </c:cat>
          <c:val>
            <c:numRef>
              <c:f>'[1]MySMRcalcs-24Sept2010-CCC'!$H$40:$H$51</c:f>
              <c:numCache>
                <c:formatCode>General</c:formatCode>
                <c:ptCount val="12"/>
                <c:pt idx="0">
                  <c:v>0</c:v>
                </c:pt>
                <c:pt idx="1">
                  <c:v>2.4704091985120051</c:v>
                </c:pt>
                <c:pt idx="2">
                  <c:v>0</c:v>
                </c:pt>
                <c:pt idx="3">
                  <c:v>0.82086030204962301</c:v>
                </c:pt>
                <c:pt idx="4">
                  <c:v>2.3814957292821282</c:v>
                </c:pt>
                <c:pt idx="5">
                  <c:v>4.0038713176326723</c:v>
                </c:pt>
                <c:pt idx="6">
                  <c:v>2.7966685692806732</c:v>
                </c:pt>
                <c:pt idx="7">
                  <c:v>6.1341021370691209</c:v>
                </c:pt>
                <c:pt idx="8">
                  <c:v>5.6524497817945534</c:v>
                </c:pt>
                <c:pt idx="9">
                  <c:v>13.232097572756921</c:v>
                </c:pt>
                <c:pt idx="10">
                  <c:v>0</c:v>
                </c:pt>
                <c:pt idx="11">
                  <c:v>0</c:v>
                </c:pt>
              </c:numCache>
            </c:numRef>
          </c:val>
        </c:ser>
        <c:dLbls>
          <c:showLegendKey val="0"/>
          <c:showVal val="0"/>
          <c:showCatName val="0"/>
          <c:showSerName val="0"/>
          <c:showPercent val="0"/>
          <c:showBubbleSize val="0"/>
        </c:dLbls>
        <c:gapWidth val="150"/>
        <c:axId val="161806208"/>
        <c:axId val="189673472"/>
      </c:barChart>
      <c:catAx>
        <c:axId val="161806208"/>
        <c:scaling>
          <c:orientation val="minMax"/>
        </c:scaling>
        <c:delete val="0"/>
        <c:axPos val="b"/>
        <c:title>
          <c:tx>
            <c:rich>
              <a:bodyPr/>
              <a:lstStyle/>
              <a:p>
                <a:pPr>
                  <a:defRPr lang="en-CA" sz="1200">
                    <a:solidFill>
                      <a:schemeClr val="bg1"/>
                    </a:solidFill>
                  </a:defRPr>
                </a:pPr>
                <a:r>
                  <a:rPr lang="en-CA" sz="1200">
                    <a:solidFill>
                      <a:schemeClr val="bg1"/>
                    </a:solidFill>
                  </a:rPr>
                  <a:t>Age Categories</a:t>
                </a:r>
              </a:p>
            </c:rich>
          </c:tx>
          <c:layout/>
          <c:overlay val="0"/>
          <c:spPr>
            <a:noFill/>
          </c:spPr>
        </c:title>
        <c:majorTickMark val="none"/>
        <c:minorTickMark val="none"/>
        <c:tickLblPos val="nextTo"/>
        <c:spPr>
          <a:noFill/>
        </c:spPr>
        <c:txPr>
          <a:bodyPr/>
          <a:lstStyle/>
          <a:p>
            <a:pPr>
              <a:defRPr lang="en-CA" sz="1100" baseline="0">
                <a:solidFill>
                  <a:schemeClr val="bg1"/>
                </a:solidFill>
                <a:latin typeface="Corbel" pitchFamily="34" charset="0"/>
              </a:defRPr>
            </a:pPr>
            <a:endParaRPr lang="fr-FR"/>
          </a:p>
        </c:txPr>
        <c:crossAx val="189673472"/>
        <c:crosses val="autoZero"/>
        <c:auto val="1"/>
        <c:lblAlgn val="ctr"/>
        <c:lblOffset val="100"/>
        <c:noMultiLvlLbl val="0"/>
      </c:catAx>
      <c:valAx>
        <c:axId val="189673472"/>
        <c:scaling>
          <c:orientation val="minMax"/>
        </c:scaling>
        <c:delete val="0"/>
        <c:axPos val="l"/>
        <c:majorGridlines>
          <c:spPr>
            <a:ln>
              <a:solidFill>
                <a:sysClr val="window" lastClr="FFFFFF"/>
              </a:solidFill>
            </a:ln>
          </c:spPr>
        </c:majorGridlines>
        <c:title>
          <c:tx>
            <c:rich>
              <a:bodyPr/>
              <a:lstStyle/>
              <a:p>
                <a:pPr>
                  <a:defRPr lang="en-CA" sz="1050" baseline="0">
                    <a:solidFill>
                      <a:schemeClr val="bg1"/>
                    </a:solidFill>
                  </a:defRPr>
                </a:pPr>
                <a:r>
                  <a:rPr lang="en-CA" sz="1050" baseline="0">
                    <a:solidFill>
                      <a:schemeClr val="bg1"/>
                    </a:solidFill>
                  </a:rPr>
                  <a:t>Deaths/100 Person-Years</a:t>
                </a:r>
              </a:p>
            </c:rich>
          </c:tx>
          <c:layout/>
          <c:overlay val="0"/>
          <c:spPr>
            <a:noFill/>
          </c:spPr>
        </c:title>
        <c:numFmt formatCode="General" sourceLinked="1"/>
        <c:majorTickMark val="out"/>
        <c:minorTickMark val="none"/>
        <c:tickLblPos val="nextTo"/>
        <c:spPr>
          <a:noFill/>
          <a:ln>
            <a:solidFill>
              <a:sysClr val="window" lastClr="FFFFFF"/>
            </a:solidFill>
          </a:ln>
        </c:spPr>
        <c:txPr>
          <a:bodyPr/>
          <a:lstStyle/>
          <a:p>
            <a:pPr>
              <a:defRPr lang="en-CA" baseline="0">
                <a:solidFill>
                  <a:schemeClr val="bg1"/>
                </a:solidFill>
              </a:defRPr>
            </a:pPr>
            <a:endParaRPr lang="fr-FR"/>
          </a:p>
        </c:txPr>
        <c:crossAx val="161806208"/>
        <c:crossesAt val="1"/>
        <c:crossBetween val="between"/>
      </c:valAx>
      <c:spPr>
        <a:noFill/>
        <a:ln w="0">
          <a:solidFill>
            <a:sysClr val="window" lastClr="FFFFFF"/>
          </a:solidFill>
        </a:ln>
      </c:spPr>
    </c:plotArea>
    <c:legend>
      <c:legendPos val="r"/>
      <c:layout>
        <c:manualLayout>
          <c:xMode val="edge"/>
          <c:yMode val="edge"/>
          <c:x val="0.74659262741411103"/>
          <c:y val="0.49079438208521797"/>
          <c:w val="0.243457123829671"/>
          <c:h val="0.12789691182219301"/>
        </c:manualLayout>
      </c:layout>
      <c:overlay val="0"/>
      <c:txPr>
        <a:bodyPr/>
        <a:lstStyle/>
        <a:p>
          <a:pPr>
            <a:defRPr lang="en-CA" sz="1000">
              <a:solidFill>
                <a:schemeClr val="bg1"/>
              </a:solidFill>
            </a:defRPr>
          </a:pPr>
          <a:endParaRPr lang="fr-FR"/>
        </a:p>
      </c:txPr>
    </c:legend>
    <c:plotVisOnly val="1"/>
    <c:dispBlanksAs val="gap"/>
    <c:showDLblsOverMax val="0"/>
  </c:chart>
  <c:spPr>
    <a:noFill/>
    <a:ln w="25400">
      <a:noFill/>
    </a:ln>
  </c:spPr>
  <c:txPr>
    <a:bodyPr/>
    <a:lstStyle/>
    <a:p>
      <a:pPr>
        <a:defRPr baseline="0">
          <a:solidFill>
            <a:schemeClr val="accent1"/>
          </a:solidFill>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Overall</c:v>
                </c:pt>
              </c:strCache>
            </c:strRef>
          </c:tx>
          <c:invertIfNegative val="0"/>
          <c:cat>
            <c:strRef>
              <c:f>Sheet1!$A$2:$A$6</c:f>
              <c:strCache>
                <c:ptCount val="5"/>
                <c:pt idx="0">
                  <c:v>Men</c:v>
                </c:pt>
                <c:pt idx="1">
                  <c:v>Women</c:v>
                </c:pt>
                <c:pt idx="3">
                  <c:v>Men</c:v>
                </c:pt>
                <c:pt idx="4">
                  <c:v>Women</c:v>
                </c:pt>
              </c:strCache>
            </c:strRef>
          </c:cat>
          <c:val>
            <c:numRef>
              <c:f>Sheet1!$B$2:$B$6</c:f>
              <c:numCache>
                <c:formatCode>General</c:formatCode>
                <c:ptCount val="5"/>
                <c:pt idx="0">
                  <c:v>4.5</c:v>
                </c:pt>
                <c:pt idx="1">
                  <c:v>7.9</c:v>
                </c:pt>
                <c:pt idx="3">
                  <c:v>30.8</c:v>
                </c:pt>
                <c:pt idx="4">
                  <c:v>37</c:v>
                </c:pt>
              </c:numCache>
            </c:numRef>
          </c:val>
        </c:ser>
        <c:ser>
          <c:idx val="1"/>
          <c:order val="1"/>
          <c:tx>
            <c:strRef>
              <c:f>Sheet1!$C$1</c:f>
              <c:strCache>
                <c:ptCount val="1"/>
                <c:pt idx="0">
                  <c:v>Non-Aboriginal</c:v>
                </c:pt>
              </c:strCache>
            </c:strRef>
          </c:tx>
          <c:invertIfNegative val="0"/>
          <c:cat>
            <c:strRef>
              <c:f>Sheet1!$A$2:$A$6</c:f>
              <c:strCache>
                <c:ptCount val="5"/>
                <c:pt idx="0">
                  <c:v>Men</c:v>
                </c:pt>
                <c:pt idx="1">
                  <c:v>Women</c:v>
                </c:pt>
                <c:pt idx="3">
                  <c:v>Men</c:v>
                </c:pt>
                <c:pt idx="4">
                  <c:v>Women</c:v>
                </c:pt>
              </c:strCache>
            </c:strRef>
          </c:cat>
          <c:val>
            <c:numRef>
              <c:f>Sheet1!$C$2:$C$6</c:f>
              <c:numCache>
                <c:formatCode>General</c:formatCode>
                <c:ptCount val="5"/>
                <c:pt idx="0">
                  <c:v>4.8</c:v>
                </c:pt>
                <c:pt idx="1">
                  <c:v>5.5</c:v>
                </c:pt>
                <c:pt idx="3">
                  <c:v>29.4</c:v>
                </c:pt>
                <c:pt idx="4">
                  <c:v>30.3</c:v>
                </c:pt>
              </c:numCache>
            </c:numRef>
          </c:val>
        </c:ser>
        <c:ser>
          <c:idx val="2"/>
          <c:order val="2"/>
          <c:tx>
            <c:strRef>
              <c:f>Sheet1!$D$1</c:f>
              <c:strCache>
                <c:ptCount val="1"/>
                <c:pt idx="0">
                  <c:v>Aboriginal</c:v>
                </c:pt>
              </c:strCache>
            </c:strRef>
          </c:tx>
          <c:invertIfNegative val="0"/>
          <c:cat>
            <c:strRef>
              <c:f>Sheet1!$A$2:$A$6</c:f>
              <c:strCache>
                <c:ptCount val="5"/>
                <c:pt idx="0">
                  <c:v>Men</c:v>
                </c:pt>
                <c:pt idx="1">
                  <c:v>Women</c:v>
                </c:pt>
                <c:pt idx="3">
                  <c:v>Men</c:v>
                </c:pt>
                <c:pt idx="4">
                  <c:v>Women</c:v>
                </c:pt>
              </c:strCache>
            </c:strRef>
          </c:cat>
          <c:val>
            <c:numRef>
              <c:f>Sheet1!$D$2:$D$6</c:f>
              <c:numCache>
                <c:formatCode>General</c:formatCode>
                <c:ptCount val="5"/>
                <c:pt idx="0">
                  <c:v>2.5</c:v>
                </c:pt>
                <c:pt idx="1">
                  <c:v>11.7</c:v>
                </c:pt>
                <c:pt idx="3">
                  <c:v>34.299999999999997</c:v>
                </c:pt>
                <c:pt idx="4">
                  <c:v>49.1</c:v>
                </c:pt>
              </c:numCache>
            </c:numRef>
          </c:val>
        </c:ser>
        <c:dLbls>
          <c:showLegendKey val="0"/>
          <c:showVal val="0"/>
          <c:showCatName val="0"/>
          <c:showSerName val="0"/>
          <c:showPercent val="0"/>
          <c:showBubbleSize val="0"/>
        </c:dLbls>
        <c:gapWidth val="150"/>
        <c:axId val="187469184"/>
        <c:axId val="187470976"/>
      </c:barChart>
      <c:catAx>
        <c:axId val="187469184"/>
        <c:scaling>
          <c:orientation val="minMax"/>
        </c:scaling>
        <c:delete val="0"/>
        <c:axPos val="b"/>
        <c:majorTickMark val="out"/>
        <c:minorTickMark val="none"/>
        <c:tickLblPos val="nextTo"/>
        <c:txPr>
          <a:bodyPr/>
          <a:lstStyle/>
          <a:p>
            <a:pPr>
              <a:defRPr lang="en-US"/>
            </a:pPr>
            <a:endParaRPr lang="fr-FR"/>
          </a:p>
        </c:txPr>
        <c:crossAx val="187470976"/>
        <c:crosses val="autoZero"/>
        <c:auto val="1"/>
        <c:lblAlgn val="ctr"/>
        <c:lblOffset val="100"/>
        <c:noMultiLvlLbl val="0"/>
      </c:catAx>
      <c:valAx>
        <c:axId val="187470976"/>
        <c:scaling>
          <c:orientation val="minMax"/>
        </c:scaling>
        <c:delete val="0"/>
        <c:axPos val="l"/>
        <c:majorGridlines/>
        <c:numFmt formatCode="General" sourceLinked="1"/>
        <c:majorTickMark val="out"/>
        <c:minorTickMark val="none"/>
        <c:tickLblPos val="nextTo"/>
        <c:txPr>
          <a:bodyPr/>
          <a:lstStyle/>
          <a:p>
            <a:pPr>
              <a:defRPr lang="en-US"/>
            </a:pPr>
            <a:endParaRPr lang="fr-FR"/>
          </a:p>
        </c:txPr>
        <c:crossAx val="187469184"/>
        <c:crosses val="autoZero"/>
        <c:crossBetween val="between"/>
      </c:valAx>
    </c:plotArea>
    <c:legend>
      <c:legendPos val="r"/>
      <c:layout>
        <c:manualLayout>
          <c:xMode val="edge"/>
          <c:yMode val="edge"/>
          <c:x val="0.65124409448819098"/>
          <c:y val="0.34915639621134298"/>
          <c:w val="0.33447094113235898"/>
          <c:h val="0.30168692228688798"/>
        </c:manualLayout>
      </c:layout>
      <c:overlay val="0"/>
      <c:txPr>
        <a:bodyPr/>
        <a:lstStyle/>
        <a:p>
          <a:pPr>
            <a:defRPr lang="en-US"/>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4139110604332999"/>
          <c:y val="0.15678776290631"/>
          <c:w val="0.85974914481185905"/>
          <c:h val="0.57552581261950497"/>
        </c:manualLayout>
      </c:layout>
      <c:barChart>
        <c:barDir val="col"/>
        <c:grouping val="clustered"/>
        <c:varyColors val="0"/>
        <c:ser>
          <c:idx val="0"/>
          <c:order val="0"/>
          <c:tx>
            <c:strRef>
              <c:f>Sheet1!$A$2</c:f>
              <c:strCache>
                <c:ptCount val="1"/>
                <c:pt idx="0">
                  <c:v>End of treatment</c:v>
                </c:pt>
              </c:strCache>
            </c:strRef>
          </c:tx>
          <c:spPr>
            <a:pattFill prst="wdUpDiag">
              <a:fgClr>
                <a:srgbClr val="FFB91D"/>
              </a:fgClr>
              <a:bgClr>
                <a:srgbClr val="FFFFFF"/>
              </a:bgClr>
            </a:pattFill>
            <a:ln w="12669">
              <a:solidFill>
                <a:srgbClr val="000000"/>
              </a:solidFill>
              <a:prstDash val="solid"/>
            </a:ln>
          </c:spPr>
          <c:invertIfNegative val="0"/>
          <c:dPt>
            <c:idx val="1"/>
            <c:invertIfNegative val="0"/>
            <c:bubble3D val="0"/>
            <c:spPr>
              <a:pattFill prst="wdUpDiag">
                <a:fgClr>
                  <a:srgbClr val="F97817"/>
                </a:fgClr>
                <a:bgClr>
                  <a:srgbClr val="FFFFFF"/>
                </a:bgClr>
              </a:pattFill>
              <a:ln w="12669">
                <a:solidFill>
                  <a:srgbClr val="000000"/>
                </a:solidFill>
                <a:prstDash val="solid"/>
              </a:ln>
            </c:spPr>
          </c:dPt>
          <c:dPt>
            <c:idx val="2"/>
            <c:invertIfNegative val="0"/>
            <c:bubble3D val="0"/>
            <c:spPr>
              <a:pattFill prst="wdUpDiag">
                <a:fgClr>
                  <a:srgbClr val="FFE400"/>
                </a:fgClr>
                <a:bgClr>
                  <a:srgbClr val="FFFFFF"/>
                </a:bgClr>
              </a:pattFill>
              <a:ln w="12669">
                <a:solidFill>
                  <a:srgbClr val="000000"/>
                </a:solidFill>
                <a:prstDash val="solid"/>
              </a:ln>
            </c:spPr>
          </c:dPt>
          <c:dLbls>
            <c:numFmt formatCode="0%" sourceLinked="0"/>
            <c:spPr>
              <a:noFill/>
              <a:ln w="25338">
                <a:noFill/>
              </a:ln>
            </c:spPr>
            <c:txPr>
              <a:bodyPr/>
              <a:lstStyle/>
              <a:p>
                <a:pPr>
                  <a:defRPr lang="en-CA" b="0">
                    <a:effectLst>
                      <a:outerShdw blurRad="38100" dist="38100" dir="2700000" algn="tl">
                        <a:srgbClr val="000000">
                          <a:alpha val="43137"/>
                        </a:srgbClr>
                      </a:outerShdw>
                    </a:effectLst>
                  </a:defRPr>
                </a:pPr>
                <a:endParaRPr lang="fr-FR"/>
              </a:p>
            </c:txPr>
            <c:showLegendKey val="0"/>
            <c:showVal val="1"/>
            <c:showCatName val="0"/>
            <c:showSerName val="0"/>
            <c:showPercent val="0"/>
            <c:showBubbleSize val="0"/>
            <c:showLeaderLines val="0"/>
          </c:dLbls>
          <c:cat>
            <c:strRef>
              <c:f>Sheet1!$B$1:$E$1</c:f>
              <c:strCache>
                <c:ptCount val="3"/>
                <c:pt idx="0">
                  <c:v>IFN alfa-2a + RBV</c:v>
                </c:pt>
                <c:pt idx="1">
                  <c:v>PEG-IFN alfa-2a (40 kDa) + Placebo</c:v>
                </c:pt>
                <c:pt idx="2">
                  <c:v>PEG-IFN alfa-2a (40 kDa) + RBV</c:v>
                </c:pt>
              </c:strCache>
            </c:strRef>
          </c:cat>
          <c:val>
            <c:numRef>
              <c:f>Sheet1!$B$2:$E$2</c:f>
              <c:numCache>
                <c:formatCode>General</c:formatCode>
                <c:ptCount val="3"/>
                <c:pt idx="0">
                  <c:v>0.08</c:v>
                </c:pt>
                <c:pt idx="1">
                  <c:v>0.21</c:v>
                </c:pt>
                <c:pt idx="2">
                  <c:v>0.38</c:v>
                </c:pt>
              </c:numCache>
            </c:numRef>
          </c:val>
        </c:ser>
        <c:ser>
          <c:idx val="1"/>
          <c:order val="1"/>
          <c:tx>
            <c:strRef>
              <c:f>Sheet1!$A$3</c:f>
              <c:strCache>
                <c:ptCount val="1"/>
                <c:pt idx="0">
                  <c:v>End of follow-up</c:v>
                </c:pt>
              </c:strCache>
            </c:strRef>
          </c:tx>
          <c:spPr>
            <a:solidFill>
              <a:schemeClr val="hlink"/>
            </a:solidFill>
            <a:ln w="12669">
              <a:solidFill>
                <a:srgbClr val="000000"/>
              </a:solidFill>
              <a:prstDash val="solid"/>
            </a:ln>
          </c:spPr>
          <c:invertIfNegative val="0"/>
          <c:dPt>
            <c:idx val="0"/>
            <c:invertIfNegative val="0"/>
            <c:bubble3D val="0"/>
            <c:spPr>
              <a:solidFill>
                <a:schemeClr val="accent1"/>
              </a:solidFill>
              <a:ln w="12669">
                <a:solidFill>
                  <a:srgbClr val="000000"/>
                </a:solidFill>
                <a:prstDash val="solid"/>
              </a:ln>
            </c:spPr>
          </c:dPt>
          <c:dPt>
            <c:idx val="1"/>
            <c:invertIfNegative val="0"/>
            <c:bubble3D val="0"/>
            <c:spPr>
              <a:solidFill>
                <a:schemeClr val="accent2"/>
              </a:solidFill>
              <a:ln w="12669">
                <a:solidFill>
                  <a:srgbClr val="000000"/>
                </a:solidFill>
                <a:prstDash val="solid"/>
              </a:ln>
            </c:spPr>
          </c:dPt>
          <c:dLbls>
            <c:numFmt formatCode="0%" sourceLinked="0"/>
            <c:spPr>
              <a:noFill/>
              <a:ln w="25338">
                <a:noFill/>
              </a:ln>
            </c:spPr>
            <c:txPr>
              <a:bodyPr/>
              <a:lstStyle/>
              <a:p>
                <a:pPr>
                  <a:defRPr lang="en-CA" b="0">
                    <a:effectLst>
                      <a:outerShdw blurRad="38100" dist="38100" dir="2700000" algn="tl">
                        <a:srgbClr val="000000">
                          <a:alpha val="43137"/>
                        </a:srgbClr>
                      </a:outerShdw>
                    </a:effectLst>
                  </a:defRPr>
                </a:pPr>
                <a:endParaRPr lang="fr-FR"/>
              </a:p>
            </c:txPr>
            <c:showLegendKey val="0"/>
            <c:showVal val="1"/>
            <c:showCatName val="0"/>
            <c:showSerName val="0"/>
            <c:showPercent val="0"/>
            <c:showBubbleSize val="0"/>
            <c:showLeaderLines val="0"/>
          </c:dLbls>
          <c:cat>
            <c:strRef>
              <c:f>Sheet1!$B$1:$E$1</c:f>
              <c:strCache>
                <c:ptCount val="3"/>
                <c:pt idx="0">
                  <c:v>IFN alfa-2a + RBV</c:v>
                </c:pt>
                <c:pt idx="1">
                  <c:v>PEG-IFN alfa-2a (40 kDa) + Placebo</c:v>
                </c:pt>
                <c:pt idx="2">
                  <c:v>PEG-IFN alfa-2a (40 kDa) + RBV</c:v>
                </c:pt>
              </c:strCache>
            </c:strRef>
          </c:cat>
          <c:val>
            <c:numRef>
              <c:f>Sheet1!$B$3:$E$3</c:f>
              <c:numCache>
                <c:formatCode>General</c:formatCode>
                <c:ptCount val="3"/>
                <c:pt idx="0">
                  <c:v>7.0000000000000007E-2</c:v>
                </c:pt>
                <c:pt idx="1">
                  <c:v>0.14000000000000001</c:v>
                </c:pt>
                <c:pt idx="2">
                  <c:v>0.28999999999999998</c:v>
                </c:pt>
              </c:numCache>
            </c:numRef>
          </c:val>
        </c:ser>
        <c:dLbls>
          <c:showLegendKey val="0"/>
          <c:showVal val="0"/>
          <c:showCatName val="0"/>
          <c:showSerName val="0"/>
          <c:showPercent val="0"/>
          <c:showBubbleSize val="0"/>
        </c:dLbls>
        <c:gapWidth val="110"/>
        <c:axId val="199711360"/>
        <c:axId val="199721344"/>
      </c:barChart>
      <c:catAx>
        <c:axId val="199711360"/>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lang="en-CA"/>
            </a:pPr>
            <a:endParaRPr lang="fr-FR"/>
          </a:p>
        </c:txPr>
        <c:crossAx val="199721344"/>
        <c:crosses val="autoZero"/>
        <c:auto val="1"/>
        <c:lblAlgn val="ctr"/>
        <c:lblOffset val="100"/>
        <c:tickLblSkip val="1"/>
        <c:tickMarkSkip val="1"/>
        <c:noMultiLvlLbl val="0"/>
      </c:catAx>
      <c:valAx>
        <c:axId val="199721344"/>
        <c:scaling>
          <c:orientation val="minMax"/>
          <c:max val="0.6"/>
          <c:min val="0"/>
        </c:scaling>
        <c:delete val="0"/>
        <c:axPos val="l"/>
        <c:numFmt formatCode="0%" sourceLinked="0"/>
        <c:majorTickMark val="out"/>
        <c:minorTickMark val="none"/>
        <c:tickLblPos val="nextTo"/>
        <c:spPr>
          <a:ln w="12669">
            <a:solidFill>
              <a:schemeClr val="tx1"/>
            </a:solidFill>
            <a:prstDash val="solid"/>
          </a:ln>
        </c:spPr>
        <c:txPr>
          <a:bodyPr rot="0" vert="horz"/>
          <a:lstStyle/>
          <a:p>
            <a:pPr>
              <a:defRPr lang="en-CA"/>
            </a:pPr>
            <a:endParaRPr lang="fr-FR"/>
          </a:p>
        </c:txPr>
        <c:crossAx val="199711360"/>
        <c:crosses val="autoZero"/>
        <c:crossBetween val="between"/>
        <c:majorUnit val="0.1"/>
      </c:valAx>
      <c:spPr>
        <a:noFill/>
        <a:ln w="3167">
          <a:solidFill>
            <a:schemeClr val="tx1"/>
          </a:solidFill>
          <a:prstDash val="solid"/>
        </a:ln>
      </c:spPr>
    </c:plotArea>
    <c:plotVisOnly val="1"/>
    <c:dispBlanksAs val="gap"/>
    <c:showDLblsOverMax val="0"/>
  </c:chart>
  <c:spPr>
    <a:noFill/>
    <a:ln>
      <a:noFill/>
    </a:ln>
  </c:spPr>
  <c:txPr>
    <a:bodyPr/>
    <a:lstStyle/>
    <a:p>
      <a:pPr>
        <a:defRPr sz="1796" b="1" i="0" u="none" strike="noStrike" baseline="0">
          <a:solidFill>
            <a:schemeClr val="tx1"/>
          </a:solidFill>
          <a:latin typeface="+mn-lt"/>
          <a:ea typeface="Arial"/>
          <a:cs typeface="Arial"/>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4025085518814101"/>
          <c:y val="0.15678776290631"/>
          <c:w val="0.86088939566704703"/>
          <c:h val="0.57552581261950497"/>
        </c:manualLayout>
      </c:layout>
      <c:barChart>
        <c:barDir val="col"/>
        <c:grouping val="clustered"/>
        <c:varyColors val="0"/>
        <c:ser>
          <c:idx val="0"/>
          <c:order val="0"/>
          <c:tx>
            <c:strRef>
              <c:f>Sheet1!$A$2</c:f>
              <c:strCache>
                <c:ptCount val="1"/>
                <c:pt idx="0">
                  <c:v>End of treatment</c:v>
                </c:pt>
              </c:strCache>
            </c:strRef>
          </c:tx>
          <c:spPr>
            <a:pattFill prst="wdUpDiag">
              <a:fgClr>
                <a:srgbClr val="00FFFF"/>
              </a:fgClr>
              <a:bgClr>
                <a:srgbClr val="FFFFFF"/>
              </a:bgClr>
            </a:pattFill>
            <a:ln w="12669">
              <a:solidFill>
                <a:srgbClr val="000000"/>
              </a:solidFill>
              <a:prstDash val="solid"/>
            </a:ln>
          </c:spPr>
          <c:invertIfNegative val="0"/>
          <c:dPt>
            <c:idx val="1"/>
            <c:invertIfNegative val="0"/>
            <c:bubble3D val="0"/>
            <c:spPr>
              <a:pattFill prst="wdUpDiag">
                <a:fgClr>
                  <a:srgbClr val="00CC00"/>
                </a:fgClr>
                <a:bgClr>
                  <a:srgbClr val="FFFFFF"/>
                </a:bgClr>
              </a:pattFill>
              <a:ln w="12669">
                <a:solidFill>
                  <a:srgbClr val="000000"/>
                </a:solidFill>
                <a:prstDash val="solid"/>
              </a:ln>
            </c:spPr>
          </c:dPt>
          <c:dPt>
            <c:idx val="2"/>
            <c:invertIfNegative val="0"/>
            <c:bubble3D val="0"/>
            <c:spPr>
              <a:pattFill prst="wdUpDiag">
                <a:fgClr>
                  <a:srgbClr val="FF7021"/>
                </a:fgClr>
                <a:bgClr>
                  <a:srgbClr val="FFFFFF"/>
                </a:bgClr>
              </a:pattFill>
              <a:ln w="12669">
                <a:solidFill>
                  <a:srgbClr val="000000"/>
                </a:solidFill>
                <a:prstDash val="solid"/>
              </a:ln>
            </c:spPr>
          </c:dPt>
          <c:dLbls>
            <c:dLbl>
              <c:idx val="2"/>
              <c:layout>
                <c:manualLayout>
                  <c:x val="-1.73080926984214E-3"/>
                  <c:y val="-4.2776699740584897E-3"/>
                </c:manualLayout>
              </c:layout>
              <c:dLblPos val="outEnd"/>
              <c:showLegendKey val="0"/>
              <c:showVal val="1"/>
              <c:showCatName val="0"/>
              <c:showSerName val="0"/>
              <c:showPercent val="0"/>
              <c:showBubbleSize val="0"/>
            </c:dLbl>
            <c:numFmt formatCode="0%" sourceLinked="0"/>
            <c:spPr>
              <a:noFill/>
              <a:ln w="25338">
                <a:noFill/>
              </a:ln>
            </c:spPr>
            <c:txPr>
              <a:bodyPr/>
              <a:lstStyle/>
              <a:p>
                <a:pPr>
                  <a:defRPr lang="en-CA" sz="1700" b="0">
                    <a:effectLst>
                      <a:outerShdw blurRad="38100" dist="38100" dir="2700000" algn="tl">
                        <a:srgbClr val="000000">
                          <a:alpha val="43137"/>
                        </a:srgbClr>
                      </a:outerShdw>
                    </a:effectLst>
                  </a:defRPr>
                </a:pPr>
                <a:endParaRPr lang="fr-FR"/>
              </a:p>
            </c:txPr>
            <c:showLegendKey val="0"/>
            <c:showVal val="1"/>
            <c:showCatName val="0"/>
            <c:showSerName val="0"/>
            <c:showPercent val="0"/>
            <c:showBubbleSize val="0"/>
            <c:showLeaderLines val="0"/>
          </c:dLbls>
          <c:cat>
            <c:strRef>
              <c:f>Sheet1!$B$1:$E$1</c:f>
              <c:strCache>
                <c:ptCount val="3"/>
                <c:pt idx="0">
                  <c:v>IFN alfa-2a + RBV</c:v>
                </c:pt>
                <c:pt idx="1">
                  <c:v>PEG-IFN alfa-2a (40 kDa) + Placebo</c:v>
                </c:pt>
                <c:pt idx="2">
                  <c:v>PEG-IFN alfa-2a (40 kDa) + RBV</c:v>
                </c:pt>
              </c:strCache>
            </c:strRef>
          </c:cat>
          <c:val>
            <c:numRef>
              <c:f>Sheet1!$B$2:$E$2</c:f>
              <c:numCache>
                <c:formatCode>General</c:formatCode>
                <c:ptCount val="3"/>
                <c:pt idx="0">
                  <c:v>0.27</c:v>
                </c:pt>
                <c:pt idx="1">
                  <c:v>0.56999999999999995</c:v>
                </c:pt>
                <c:pt idx="2">
                  <c:v>0.64</c:v>
                </c:pt>
              </c:numCache>
            </c:numRef>
          </c:val>
        </c:ser>
        <c:ser>
          <c:idx val="1"/>
          <c:order val="1"/>
          <c:tx>
            <c:strRef>
              <c:f>Sheet1!$A$3</c:f>
              <c:strCache>
                <c:ptCount val="1"/>
                <c:pt idx="0">
                  <c:v>End of follow-up</c:v>
                </c:pt>
              </c:strCache>
            </c:strRef>
          </c:tx>
          <c:spPr>
            <a:solidFill>
              <a:schemeClr val="hlink"/>
            </a:solidFill>
            <a:ln w="12669">
              <a:solidFill>
                <a:srgbClr val="000000"/>
              </a:solidFill>
              <a:prstDash val="solid"/>
            </a:ln>
          </c:spPr>
          <c:invertIfNegative val="0"/>
          <c:dPt>
            <c:idx val="0"/>
            <c:invertIfNegative val="0"/>
            <c:bubble3D val="0"/>
            <c:spPr>
              <a:solidFill>
                <a:schemeClr val="accent1"/>
              </a:solidFill>
              <a:ln w="12669">
                <a:solidFill>
                  <a:srgbClr val="000000"/>
                </a:solidFill>
                <a:prstDash val="solid"/>
              </a:ln>
            </c:spPr>
          </c:dPt>
          <c:dPt>
            <c:idx val="1"/>
            <c:invertIfNegative val="0"/>
            <c:bubble3D val="0"/>
            <c:spPr>
              <a:solidFill>
                <a:schemeClr val="accent2"/>
              </a:solidFill>
              <a:ln w="12669">
                <a:solidFill>
                  <a:srgbClr val="000000"/>
                </a:solidFill>
                <a:prstDash val="solid"/>
              </a:ln>
            </c:spPr>
          </c:dPt>
          <c:dLbls>
            <c:dLbl>
              <c:idx val="2"/>
              <c:layout>
                <c:manualLayout>
                  <c:x val="2.6217472129867101E-3"/>
                  <c:y val="-1.1161077038273799E-2"/>
                </c:manualLayout>
              </c:layout>
              <c:dLblPos val="outEnd"/>
              <c:showLegendKey val="0"/>
              <c:showVal val="1"/>
              <c:showCatName val="0"/>
              <c:showSerName val="0"/>
              <c:showPercent val="0"/>
              <c:showBubbleSize val="0"/>
            </c:dLbl>
            <c:numFmt formatCode="0%" sourceLinked="0"/>
            <c:spPr>
              <a:noFill/>
              <a:ln w="25338">
                <a:noFill/>
              </a:ln>
            </c:spPr>
            <c:txPr>
              <a:bodyPr/>
              <a:lstStyle/>
              <a:p>
                <a:pPr>
                  <a:defRPr lang="en-CA" sz="1700" b="0">
                    <a:effectLst>
                      <a:outerShdw blurRad="38100" dist="38100" dir="2700000" algn="tl">
                        <a:srgbClr val="000000">
                          <a:alpha val="43137"/>
                        </a:srgbClr>
                      </a:outerShdw>
                    </a:effectLst>
                  </a:defRPr>
                </a:pPr>
                <a:endParaRPr lang="fr-FR"/>
              </a:p>
            </c:txPr>
            <c:showLegendKey val="0"/>
            <c:showVal val="1"/>
            <c:showCatName val="0"/>
            <c:showSerName val="0"/>
            <c:showPercent val="0"/>
            <c:showBubbleSize val="0"/>
            <c:showLeaderLines val="0"/>
          </c:dLbls>
          <c:cat>
            <c:strRef>
              <c:f>Sheet1!$B$1:$E$1</c:f>
              <c:strCache>
                <c:ptCount val="3"/>
                <c:pt idx="0">
                  <c:v>IFN alfa-2a + RBV</c:v>
                </c:pt>
                <c:pt idx="1">
                  <c:v>PEG-IFN alfa-2a (40 kDa) + Placebo</c:v>
                </c:pt>
                <c:pt idx="2">
                  <c:v>PEG-IFN alfa-2a (40 kDa) + RBV</c:v>
                </c:pt>
              </c:strCache>
            </c:strRef>
          </c:cat>
          <c:val>
            <c:numRef>
              <c:f>Sheet1!$B$3:$E$3</c:f>
              <c:numCache>
                <c:formatCode>General</c:formatCode>
                <c:ptCount val="3"/>
                <c:pt idx="0">
                  <c:v>0.2</c:v>
                </c:pt>
                <c:pt idx="1">
                  <c:v>0.36</c:v>
                </c:pt>
                <c:pt idx="2">
                  <c:v>0.62</c:v>
                </c:pt>
              </c:numCache>
            </c:numRef>
          </c:val>
        </c:ser>
        <c:dLbls>
          <c:showLegendKey val="0"/>
          <c:showVal val="0"/>
          <c:showCatName val="0"/>
          <c:showSerName val="0"/>
          <c:showPercent val="0"/>
          <c:showBubbleSize val="0"/>
        </c:dLbls>
        <c:gapWidth val="110"/>
        <c:axId val="199867392"/>
        <c:axId val="200413952"/>
      </c:barChart>
      <c:catAx>
        <c:axId val="199867392"/>
        <c:scaling>
          <c:orientation val="minMax"/>
        </c:scaling>
        <c:delete val="0"/>
        <c:axPos val="b"/>
        <c:numFmt formatCode="General" sourceLinked="1"/>
        <c:majorTickMark val="out"/>
        <c:minorTickMark val="none"/>
        <c:tickLblPos val="nextTo"/>
        <c:spPr>
          <a:ln w="3167">
            <a:solidFill>
              <a:schemeClr val="tx1"/>
            </a:solidFill>
            <a:prstDash val="solid"/>
          </a:ln>
          <a:effectLst/>
        </c:spPr>
        <c:txPr>
          <a:bodyPr rot="0" vert="horz"/>
          <a:lstStyle/>
          <a:p>
            <a:pPr>
              <a:defRPr lang="en-CA" b="1" i="0" baseline="0">
                <a:effectLst>
                  <a:outerShdw blurRad="38100" dist="38100" dir="2700000" algn="tl">
                    <a:srgbClr val="000000">
                      <a:alpha val="43137"/>
                    </a:srgbClr>
                  </a:outerShdw>
                </a:effectLst>
              </a:defRPr>
            </a:pPr>
            <a:endParaRPr lang="fr-FR"/>
          </a:p>
        </c:txPr>
        <c:crossAx val="200413952"/>
        <c:crosses val="autoZero"/>
        <c:auto val="1"/>
        <c:lblAlgn val="ctr"/>
        <c:lblOffset val="100"/>
        <c:tickLblSkip val="1"/>
        <c:tickMarkSkip val="1"/>
        <c:noMultiLvlLbl val="0"/>
      </c:catAx>
      <c:valAx>
        <c:axId val="200413952"/>
        <c:scaling>
          <c:orientation val="minMax"/>
          <c:max val="0.7"/>
          <c:min val="0"/>
        </c:scaling>
        <c:delete val="0"/>
        <c:axPos val="l"/>
        <c:numFmt formatCode="0%" sourceLinked="0"/>
        <c:majorTickMark val="out"/>
        <c:minorTickMark val="none"/>
        <c:tickLblPos val="nextTo"/>
        <c:spPr>
          <a:ln w="12669">
            <a:solidFill>
              <a:schemeClr val="tx1"/>
            </a:solidFill>
            <a:prstDash val="solid"/>
          </a:ln>
        </c:spPr>
        <c:txPr>
          <a:bodyPr rot="0" vert="horz"/>
          <a:lstStyle/>
          <a:p>
            <a:pPr>
              <a:defRPr lang="en-CA"/>
            </a:pPr>
            <a:endParaRPr lang="fr-FR"/>
          </a:p>
        </c:txPr>
        <c:crossAx val="199867392"/>
        <c:crosses val="autoZero"/>
        <c:crossBetween val="between"/>
        <c:majorUnit val="0.1"/>
      </c:valAx>
      <c:spPr>
        <a:noFill/>
        <a:ln w="3167">
          <a:solidFill>
            <a:schemeClr val="tx1"/>
          </a:solidFill>
          <a:prstDash val="solid"/>
        </a:ln>
      </c:spPr>
    </c:plotArea>
    <c:plotVisOnly val="1"/>
    <c:dispBlanksAs val="gap"/>
    <c:showDLblsOverMax val="0"/>
  </c:chart>
  <c:spPr>
    <a:noFill/>
    <a:ln>
      <a:noFill/>
    </a:ln>
  </c:spPr>
  <c:txPr>
    <a:bodyPr/>
    <a:lstStyle/>
    <a:p>
      <a:pPr>
        <a:defRPr sz="1796" b="1" i="0" u="none" strike="noStrike" baseline="0">
          <a:solidFill>
            <a:schemeClr val="tx1"/>
          </a:solidFill>
          <a:latin typeface="+mn-lt"/>
          <a:ea typeface="Arial"/>
          <a:cs typeface="Arial"/>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3942857142857101"/>
          <c:y val="0.102514506769826"/>
          <c:w val="0.86171428571428599"/>
          <c:h val="0.61121856866537705"/>
        </c:manualLayout>
      </c:layout>
      <c:barChart>
        <c:barDir val="col"/>
        <c:grouping val="clustered"/>
        <c:varyColors val="0"/>
        <c:ser>
          <c:idx val="6"/>
          <c:order val="0"/>
          <c:tx>
            <c:strRef>
              <c:f>Sheet1!$A$2</c:f>
              <c:strCache>
                <c:ptCount val="1"/>
                <c:pt idx="0">
                  <c:v>Laboratory abnormality</c:v>
                </c:pt>
              </c:strCache>
            </c:strRef>
          </c:tx>
          <c:spPr>
            <a:solidFill>
              <a:srgbClr val="FFC000"/>
            </a:solidFill>
            <a:ln w="12676">
              <a:solidFill>
                <a:srgbClr val="000000"/>
              </a:solidFill>
              <a:prstDash val="solid"/>
            </a:ln>
          </c:spPr>
          <c:invertIfNegative val="0"/>
          <c:dLbls>
            <c:numFmt formatCode="0%" sourceLinked="0"/>
            <c:spPr>
              <a:noFill/>
              <a:ln w="25352">
                <a:noFill/>
              </a:ln>
            </c:spPr>
            <c:txPr>
              <a:bodyPr/>
              <a:lstStyle/>
              <a:p>
                <a:pPr>
                  <a:defRPr lang="en-CA" sz="1700" b="0"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fr-FR"/>
              </a:p>
            </c:txPr>
            <c:showLegendKey val="0"/>
            <c:showVal val="1"/>
            <c:showCatName val="0"/>
            <c:showSerName val="0"/>
            <c:showPercent val="0"/>
            <c:showBubbleSize val="0"/>
            <c:showLeaderLines val="0"/>
          </c:dLbls>
          <c:cat>
            <c:strRef>
              <c:f>Sheet1!$B$1:$D$1</c:f>
              <c:strCache>
                <c:ptCount val="3"/>
                <c:pt idx="0">
                  <c:v>IFN alfa-2a + RBV</c:v>
                </c:pt>
                <c:pt idx="1">
                  <c:v>PEG-IFN alfa-2a (40 kDa) + Placebo</c:v>
                </c:pt>
                <c:pt idx="2">
                  <c:v>PEG-IFN alfa-2a (40 kDa) + RBV</c:v>
                </c:pt>
              </c:strCache>
            </c:strRef>
          </c:cat>
          <c:val>
            <c:numRef>
              <c:f>Sheet1!$B$2:$D$2</c:f>
              <c:numCache>
                <c:formatCode>General</c:formatCode>
                <c:ptCount val="3"/>
                <c:pt idx="0">
                  <c:v>3.0000000000000001E-3</c:v>
                </c:pt>
                <c:pt idx="1">
                  <c:v>0.05</c:v>
                </c:pt>
                <c:pt idx="2">
                  <c:v>0.03</c:v>
                </c:pt>
              </c:numCache>
            </c:numRef>
          </c:val>
        </c:ser>
        <c:ser>
          <c:idx val="0"/>
          <c:order val="1"/>
          <c:tx>
            <c:strRef>
              <c:f>Sheet1!$A$3</c:f>
              <c:strCache>
                <c:ptCount val="1"/>
                <c:pt idx="0">
                  <c:v>Adverse event</c:v>
                </c:pt>
              </c:strCache>
            </c:strRef>
          </c:tx>
          <c:spPr>
            <a:solidFill>
              <a:schemeClr val="accent2"/>
            </a:solidFill>
            <a:ln w="12676">
              <a:solidFill>
                <a:srgbClr val="000000"/>
              </a:solidFill>
              <a:prstDash val="solid"/>
            </a:ln>
          </c:spPr>
          <c:invertIfNegative val="0"/>
          <c:dLbls>
            <c:numFmt formatCode="0%" sourceLinked="0"/>
            <c:spPr>
              <a:noFill/>
              <a:ln w="25352">
                <a:noFill/>
              </a:ln>
            </c:spPr>
            <c:txPr>
              <a:bodyPr/>
              <a:lstStyle/>
              <a:p>
                <a:pPr>
                  <a:defRPr lang="en-CA" sz="1697" b="0"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fr-FR"/>
              </a:p>
            </c:txPr>
            <c:showLegendKey val="0"/>
            <c:showVal val="1"/>
            <c:showCatName val="0"/>
            <c:showSerName val="0"/>
            <c:showPercent val="0"/>
            <c:showBubbleSize val="0"/>
            <c:showLeaderLines val="0"/>
          </c:dLbls>
          <c:cat>
            <c:strRef>
              <c:f>Sheet1!$B$1:$D$1</c:f>
              <c:strCache>
                <c:ptCount val="3"/>
                <c:pt idx="0">
                  <c:v>IFN alfa-2a + RBV</c:v>
                </c:pt>
                <c:pt idx="1">
                  <c:v>PEG-IFN alfa-2a (40 kDa) + Placebo</c:v>
                </c:pt>
                <c:pt idx="2">
                  <c:v>PEG-IFN alfa-2a (40 kDa) + RBV</c:v>
                </c:pt>
              </c:strCache>
            </c:strRef>
          </c:cat>
          <c:val>
            <c:numRef>
              <c:f>Sheet1!$B$3:$D$3</c:f>
              <c:numCache>
                <c:formatCode>General</c:formatCode>
                <c:ptCount val="3"/>
                <c:pt idx="0">
                  <c:v>0.14000000000000001</c:v>
                </c:pt>
                <c:pt idx="1">
                  <c:v>0.12</c:v>
                </c:pt>
                <c:pt idx="2">
                  <c:v>0.12</c:v>
                </c:pt>
              </c:numCache>
            </c:numRef>
          </c:val>
        </c:ser>
        <c:ser>
          <c:idx val="1"/>
          <c:order val="2"/>
          <c:tx>
            <c:strRef>
              <c:f>Sheet1!$A$4</c:f>
              <c:strCache>
                <c:ptCount val="1"/>
                <c:pt idx="0">
                  <c:v>Non-safety</c:v>
                </c:pt>
              </c:strCache>
            </c:strRef>
          </c:tx>
          <c:spPr>
            <a:solidFill>
              <a:srgbClr val="FFFF00"/>
            </a:solidFill>
            <a:ln w="12676">
              <a:solidFill>
                <a:srgbClr val="000000"/>
              </a:solidFill>
              <a:prstDash val="solid"/>
            </a:ln>
          </c:spPr>
          <c:invertIfNegative val="0"/>
          <c:dLbls>
            <c:numFmt formatCode="0%" sourceLinked="0"/>
            <c:spPr>
              <a:noFill/>
              <a:ln w="25352">
                <a:noFill/>
              </a:ln>
            </c:spPr>
            <c:txPr>
              <a:bodyPr/>
              <a:lstStyle/>
              <a:p>
                <a:pPr>
                  <a:defRPr lang="en-CA" sz="1697" b="0"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fr-FR"/>
              </a:p>
            </c:txPr>
            <c:showLegendKey val="0"/>
            <c:showVal val="1"/>
            <c:showCatName val="0"/>
            <c:showSerName val="0"/>
            <c:showPercent val="0"/>
            <c:showBubbleSize val="0"/>
            <c:showLeaderLines val="0"/>
          </c:dLbls>
          <c:cat>
            <c:strRef>
              <c:f>Sheet1!$B$1:$D$1</c:f>
              <c:strCache>
                <c:ptCount val="3"/>
                <c:pt idx="0">
                  <c:v>IFN alfa-2a + RBV</c:v>
                </c:pt>
                <c:pt idx="1">
                  <c:v>PEG-IFN alfa-2a (40 kDa) + Placebo</c:v>
                </c:pt>
                <c:pt idx="2">
                  <c:v>PEG-IFN alfa-2a (40 kDa) + RBV</c:v>
                </c:pt>
              </c:strCache>
            </c:strRef>
          </c:cat>
          <c:val>
            <c:numRef>
              <c:f>Sheet1!$B$4:$D$4</c:f>
              <c:numCache>
                <c:formatCode>General</c:formatCode>
                <c:ptCount val="3"/>
                <c:pt idx="0">
                  <c:v>0.24</c:v>
                </c:pt>
                <c:pt idx="1">
                  <c:v>0.15</c:v>
                </c:pt>
                <c:pt idx="2">
                  <c:v>0.1</c:v>
                </c:pt>
              </c:numCache>
            </c:numRef>
          </c:val>
        </c:ser>
        <c:dLbls>
          <c:showLegendKey val="0"/>
          <c:showVal val="0"/>
          <c:showCatName val="0"/>
          <c:showSerName val="0"/>
          <c:showPercent val="0"/>
          <c:showBubbleSize val="0"/>
        </c:dLbls>
        <c:gapWidth val="50"/>
        <c:axId val="208284672"/>
        <c:axId val="208294656"/>
      </c:barChart>
      <c:catAx>
        <c:axId val="208284672"/>
        <c:scaling>
          <c:orientation val="minMax"/>
        </c:scaling>
        <c:delete val="0"/>
        <c:axPos val="b"/>
        <c:numFmt formatCode="General" sourceLinked="1"/>
        <c:majorTickMark val="out"/>
        <c:minorTickMark val="none"/>
        <c:tickLblPos val="nextTo"/>
        <c:spPr>
          <a:ln w="3169">
            <a:solidFill>
              <a:schemeClr val="tx1"/>
            </a:solidFill>
            <a:prstDash val="solid"/>
          </a:ln>
        </c:spPr>
        <c:txPr>
          <a:bodyPr rot="0" vert="horz"/>
          <a:lstStyle/>
          <a:p>
            <a:pPr>
              <a:defRPr lang="en-CA" sz="1797" b="1" i="0" u="none" strike="noStrike" baseline="0">
                <a:solidFill>
                  <a:schemeClr val="tx1"/>
                </a:solidFill>
                <a:latin typeface="+mn-lt"/>
                <a:ea typeface="Arial"/>
                <a:cs typeface="Arial"/>
              </a:defRPr>
            </a:pPr>
            <a:endParaRPr lang="fr-FR"/>
          </a:p>
        </c:txPr>
        <c:crossAx val="208294656"/>
        <c:crosses val="autoZero"/>
        <c:auto val="1"/>
        <c:lblAlgn val="ctr"/>
        <c:lblOffset val="100"/>
        <c:tickLblSkip val="1"/>
        <c:tickMarkSkip val="1"/>
        <c:noMultiLvlLbl val="0"/>
      </c:catAx>
      <c:valAx>
        <c:axId val="208294656"/>
        <c:scaling>
          <c:orientation val="minMax"/>
          <c:max val="0.3"/>
          <c:min val="0"/>
        </c:scaling>
        <c:delete val="0"/>
        <c:axPos val="l"/>
        <c:numFmt formatCode="0%" sourceLinked="0"/>
        <c:majorTickMark val="out"/>
        <c:minorTickMark val="none"/>
        <c:tickLblPos val="nextTo"/>
        <c:spPr>
          <a:ln w="3169">
            <a:solidFill>
              <a:schemeClr val="tx1"/>
            </a:solidFill>
            <a:prstDash val="solid"/>
          </a:ln>
        </c:spPr>
        <c:txPr>
          <a:bodyPr rot="0" vert="horz"/>
          <a:lstStyle/>
          <a:p>
            <a:pPr>
              <a:defRPr lang="en-CA" sz="1797" b="0" i="0" u="none" strike="noStrike" baseline="0">
                <a:solidFill>
                  <a:schemeClr val="tx1"/>
                </a:solidFill>
                <a:latin typeface="+mn-lt"/>
                <a:ea typeface="Arial"/>
                <a:cs typeface="Arial"/>
              </a:defRPr>
            </a:pPr>
            <a:endParaRPr lang="fr-FR"/>
          </a:p>
        </c:txPr>
        <c:crossAx val="208284672"/>
        <c:crosses val="autoZero"/>
        <c:crossBetween val="between"/>
        <c:majorUnit val="0.05"/>
      </c:valAx>
      <c:spPr>
        <a:noFill/>
        <a:ln w="3169">
          <a:solidFill>
            <a:schemeClr val="tx1"/>
          </a:solidFill>
          <a:prstDash val="solid"/>
        </a:ln>
      </c:spPr>
    </c:plotArea>
    <c:legend>
      <c:legendPos val="r"/>
      <c:layout>
        <c:manualLayout>
          <c:xMode val="edge"/>
          <c:yMode val="edge"/>
          <c:x val="0.13942857142857101"/>
          <c:y val="7.7369439071566801E-3"/>
          <c:w val="0.85942857142857298"/>
          <c:h val="7.9303675048355907E-2"/>
        </c:manualLayout>
      </c:layout>
      <c:overlay val="0"/>
      <c:spPr>
        <a:noFill/>
        <a:ln w="25352">
          <a:noFill/>
        </a:ln>
      </c:spPr>
      <c:txPr>
        <a:bodyPr/>
        <a:lstStyle/>
        <a:p>
          <a:pPr>
            <a:defRPr lang="en-CA" sz="1652" b="0" i="0" u="none" strike="noStrike" baseline="0">
              <a:solidFill>
                <a:schemeClr val="tx1"/>
              </a:solidFill>
              <a:latin typeface="+mn-lt"/>
              <a:ea typeface="Arial"/>
              <a:cs typeface="Arial"/>
            </a:defRPr>
          </a:pPr>
          <a:endParaRPr lang="fr-FR"/>
        </a:p>
      </c:txPr>
    </c:legend>
    <c:plotVisOnly val="1"/>
    <c:dispBlanksAs val="gap"/>
    <c:showDLblsOverMax val="0"/>
  </c:chart>
  <c:spPr>
    <a:noFill/>
    <a:ln>
      <a:noFill/>
    </a:ln>
  </c:spPr>
  <c:txPr>
    <a:bodyPr/>
    <a:lstStyle/>
    <a:p>
      <a:pPr>
        <a:defRPr sz="1797" b="1" i="0" u="none" strike="noStrike" baseline="0">
          <a:solidFill>
            <a:schemeClr val="tx1"/>
          </a:solidFill>
          <a:latin typeface="Arial"/>
          <a:ea typeface="Arial"/>
          <a:cs typeface="Arial"/>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2051282051282101"/>
          <c:y val="1.8828451882845199E-2"/>
          <c:w val="0.75384615384615405"/>
          <c:h val="0.84518828451882899"/>
        </c:manualLayout>
      </c:layout>
      <c:barChart>
        <c:barDir val="col"/>
        <c:grouping val="clustered"/>
        <c:varyColors val="0"/>
        <c:ser>
          <c:idx val="0"/>
          <c:order val="0"/>
          <c:tx>
            <c:strRef>
              <c:f>Sheet1!$A$2</c:f>
              <c:strCache>
                <c:ptCount val="1"/>
                <c:pt idx="0">
                  <c:v>All </c:v>
                </c:pt>
              </c:strCache>
            </c:strRef>
          </c:tx>
          <c:spPr>
            <a:solidFill>
              <a:schemeClr val="accent2"/>
            </a:solidFill>
            <a:ln w="29486">
              <a:noFill/>
            </a:ln>
          </c:spPr>
          <c:invertIfNegative val="0"/>
          <c:dPt>
            <c:idx val="0"/>
            <c:invertIfNegative val="0"/>
            <c:bubble3D val="0"/>
            <c:spPr>
              <a:solidFill>
                <a:srgbClr val="FFC000"/>
              </a:solidFill>
              <a:ln w="29486">
                <a:noFill/>
              </a:ln>
            </c:spPr>
          </c:dPt>
          <c:dLbls>
            <c:dLbl>
              <c:idx val="0"/>
              <c:layout>
                <c:manualLayout>
                  <c:x val="-6.3682317488091798E-3"/>
                  <c:y val="-2.1197057107794799E-2"/>
                </c:manualLayout>
              </c:layout>
              <c:showLegendKey val="0"/>
              <c:showVal val="1"/>
              <c:showCatName val="0"/>
              <c:showSerName val="0"/>
              <c:showPercent val="0"/>
              <c:showBubbleSize val="0"/>
            </c:dLbl>
            <c:dLbl>
              <c:idx val="1"/>
              <c:layout>
                <c:manualLayout>
                  <c:x val="-6.7949839603382895E-4"/>
                  <c:y val="-1.70310814211883E-2"/>
                </c:manualLayout>
              </c:layout>
              <c:showLegendKey val="0"/>
              <c:showVal val="1"/>
              <c:showCatName val="0"/>
              <c:showSerName val="0"/>
              <c:showPercent val="0"/>
              <c:showBubbleSize val="0"/>
            </c:dLbl>
            <c:spPr>
              <a:noFill/>
              <a:ln w="29486">
                <a:noFill/>
              </a:ln>
            </c:spPr>
            <c:txPr>
              <a:bodyPr/>
              <a:lstStyle/>
              <a:p>
                <a:pPr>
                  <a:defRPr lang="en-CA"/>
                </a:pPr>
                <a:endParaRPr lang="fr-FR"/>
              </a:p>
            </c:txPr>
            <c:showLegendKey val="0"/>
            <c:showVal val="1"/>
            <c:showCatName val="0"/>
            <c:showSerName val="0"/>
            <c:showPercent val="0"/>
            <c:showBubbleSize val="0"/>
            <c:showLeaderLines val="0"/>
          </c:dLbls>
          <c:cat>
            <c:strRef>
              <c:f>Sheet1!$B$1:$C$1</c:f>
              <c:strCache>
                <c:ptCount val="2"/>
                <c:pt idx="0">
                  <c:v>IFN 3 MIU TIW + RBV 800</c:v>
                </c:pt>
                <c:pt idx="1">
                  <c:v>PEG 1.5 + RBV 800</c:v>
                </c:pt>
              </c:strCache>
            </c:strRef>
          </c:cat>
          <c:val>
            <c:numRef>
              <c:f>Sheet1!$B$2:$C$2</c:f>
              <c:numCache>
                <c:formatCode>0%</c:formatCode>
                <c:ptCount val="2"/>
                <c:pt idx="0">
                  <c:v>0.05</c:v>
                </c:pt>
                <c:pt idx="1">
                  <c:v>0.15</c:v>
                </c:pt>
              </c:numCache>
            </c:numRef>
          </c:val>
        </c:ser>
        <c:dLbls>
          <c:showLegendKey val="0"/>
          <c:showVal val="0"/>
          <c:showCatName val="0"/>
          <c:showSerName val="0"/>
          <c:showPercent val="0"/>
          <c:showBubbleSize val="0"/>
        </c:dLbls>
        <c:gapWidth val="150"/>
        <c:axId val="208321920"/>
        <c:axId val="200258688"/>
      </c:barChart>
      <c:catAx>
        <c:axId val="208321920"/>
        <c:scaling>
          <c:orientation val="minMax"/>
        </c:scaling>
        <c:delete val="0"/>
        <c:axPos val="b"/>
        <c:numFmt formatCode="General" sourceLinked="1"/>
        <c:majorTickMark val="out"/>
        <c:minorTickMark val="none"/>
        <c:tickLblPos val="low"/>
        <c:spPr>
          <a:ln w="3686">
            <a:solidFill>
              <a:schemeClr val="tx1"/>
            </a:solidFill>
            <a:prstDash val="solid"/>
          </a:ln>
        </c:spPr>
        <c:txPr>
          <a:bodyPr rot="0" vert="horz"/>
          <a:lstStyle/>
          <a:p>
            <a:pPr>
              <a:defRPr lang="en-CA" sz="2000"/>
            </a:pPr>
            <a:endParaRPr lang="fr-FR"/>
          </a:p>
        </c:txPr>
        <c:crossAx val="200258688"/>
        <c:crosses val="autoZero"/>
        <c:auto val="1"/>
        <c:lblAlgn val="ctr"/>
        <c:lblOffset val="100"/>
        <c:tickLblSkip val="1"/>
        <c:tickMarkSkip val="1"/>
        <c:noMultiLvlLbl val="0"/>
      </c:catAx>
      <c:valAx>
        <c:axId val="200258688"/>
        <c:scaling>
          <c:orientation val="minMax"/>
          <c:max val="0.4"/>
          <c:min val="0"/>
        </c:scaling>
        <c:delete val="0"/>
        <c:axPos val="l"/>
        <c:title>
          <c:tx>
            <c:rich>
              <a:bodyPr/>
              <a:lstStyle/>
              <a:p>
                <a:pPr>
                  <a:defRPr lang="en-CA"/>
                </a:pPr>
                <a:r>
                  <a:rPr lang="en-CA"/>
                  <a:t>% SVR</a:t>
                </a:r>
              </a:p>
            </c:rich>
          </c:tx>
          <c:layout>
            <c:manualLayout>
              <c:xMode val="edge"/>
              <c:yMode val="edge"/>
              <c:x val="3.0769230769230799E-2"/>
              <c:y val="0.39330543933054402"/>
            </c:manualLayout>
          </c:layout>
          <c:overlay val="0"/>
          <c:spPr>
            <a:noFill/>
            <a:ln w="29486">
              <a:noFill/>
            </a:ln>
          </c:spPr>
        </c:title>
        <c:numFmt formatCode="0%" sourceLinked="1"/>
        <c:majorTickMark val="out"/>
        <c:minorTickMark val="none"/>
        <c:tickLblPos val="nextTo"/>
        <c:spPr>
          <a:ln w="44229">
            <a:solidFill>
              <a:schemeClr val="tx1"/>
            </a:solidFill>
            <a:prstDash val="solid"/>
          </a:ln>
        </c:spPr>
        <c:txPr>
          <a:bodyPr rot="0" vert="horz"/>
          <a:lstStyle/>
          <a:p>
            <a:pPr>
              <a:defRPr lang="en-CA"/>
            </a:pPr>
            <a:endParaRPr lang="fr-FR"/>
          </a:p>
        </c:txPr>
        <c:crossAx val="208321920"/>
        <c:crosses val="autoZero"/>
        <c:crossBetween val="between"/>
        <c:majorUnit val="0.2"/>
      </c:valAx>
      <c:spPr>
        <a:noFill/>
        <a:ln w="25400">
          <a:noFill/>
        </a:ln>
      </c:spPr>
    </c:plotArea>
    <c:plotVisOnly val="1"/>
    <c:dispBlanksAs val="gap"/>
    <c:showDLblsOverMax val="0"/>
  </c:chart>
  <c:spPr>
    <a:noFill/>
    <a:ln>
      <a:noFill/>
    </a:ln>
  </c:spPr>
  <c:txPr>
    <a:bodyPr/>
    <a:lstStyle/>
    <a:p>
      <a:pPr>
        <a:defRPr sz="2090" b="0"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3135068153655499"/>
          <c:y val="0.174736842105263"/>
          <c:w val="0.85625774473358096"/>
          <c:h val="0.68"/>
        </c:manualLayout>
      </c:layout>
      <c:barChart>
        <c:barDir val="col"/>
        <c:grouping val="clustered"/>
        <c:varyColors val="0"/>
        <c:ser>
          <c:idx val="0"/>
          <c:order val="0"/>
          <c:tx>
            <c:strRef>
              <c:f>Sheet1!$A$2</c:f>
              <c:strCache>
                <c:ptCount val="1"/>
                <c:pt idx="0">
                  <c:v>PEG (1,5 µg kg qw)</c:v>
                </c:pt>
              </c:strCache>
            </c:strRef>
          </c:tx>
          <c:spPr>
            <a:solidFill>
              <a:schemeClr val="accent2"/>
            </a:solidFill>
            <a:ln w="12765">
              <a:noFill/>
              <a:prstDash val="solid"/>
            </a:ln>
          </c:spPr>
          <c:invertIfNegative val="0"/>
          <c:dLbls>
            <c:dLbl>
              <c:idx val="0"/>
              <c:layout>
                <c:manualLayout>
                  <c:x val="1.6053081775898601E-3"/>
                  <c:y val="0.34439038653302601"/>
                </c:manualLayout>
              </c:layout>
              <c:tx>
                <c:rich>
                  <a:bodyPr/>
                  <a:lstStyle/>
                  <a:p>
                    <a:r>
                      <a:rPr lang="en-CA">
                        <a:solidFill>
                          <a:schemeClr val="bg1"/>
                        </a:solidFill>
                      </a:rPr>
                      <a:t>n=32</a:t>
                    </a:r>
                    <a:endParaRPr lang="en-CA"/>
                  </a:p>
                </c:rich>
              </c:tx>
              <c:dLblPos val="outEnd"/>
              <c:showLegendKey val="0"/>
              <c:showVal val="0"/>
              <c:showCatName val="0"/>
              <c:showSerName val="0"/>
              <c:showPercent val="0"/>
              <c:showBubbleSize val="0"/>
            </c:dLbl>
            <c:dLbl>
              <c:idx val="1"/>
              <c:layout>
                <c:manualLayout>
                  <c:x val="2.7007726541393201E-4"/>
                  <c:y val="0.31889035207560301"/>
                </c:manualLayout>
              </c:layout>
              <c:tx>
                <c:rich>
                  <a:bodyPr/>
                  <a:lstStyle/>
                  <a:p>
                    <a:r>
                      <a:rPr lang="en-CA">
                        <a:solidFill>
                          <a:schemeClr val="bg1"/>
                        </a:solidFill>
                      </a:rPr>
                      <a:t>n=32</a:t>
                    </a:r>
                    <a:endParaRPr lang="en-CA"/>
                  </a:p>
                </c:rich>
              </c:tx>
              <c:dLblPos val="outEnd"/>
              <c:showLegendKey val="0"/>
              <c:showVal val="0"/>
              <c:showCatName val="0"/>
              <c:showSerName val="0"/>
              <c:showPercent val="0"/>
              <c:showBubbleSize val="0"/>
            </c:dLbl>
            <c:dLbl>
              <c:idx val="2"/>
              <c:layout>
                <c:manualLayout>
                  <c:x val="5.79791769780699E-4"/>
                  <c:y val="0.57250821638909699"/>
                </c:manualLayout>
              </c:layout>
              <c:tx>
                <c:rich>
                  <a:bodyPr/>
                  <a:lstStyle/>
                  <a:p>
                    <a:r>
                      <a:rPr lang="en-CA">
                        <a:solidFill>
                          <a:schemeClr val="bg1"/>
                        </a:solidFill>
                      </a:rPr>
                      <a:t>n=19</a:t>
                    </a:r>
                    <a:endParaRPr lang="en-CA"/>
                  </a:p>
                </c:rich>
              </c:tx>
              <c:dLblPos val="outEnd"/>
              <c:showLegendKey val="0"/>
              <c:showVal val="0"/>
              <c:showCatName val="0"/>
              <c:showSerName val="0"/>
              <c:showPercent val="0"/>
              <c:showBubbleSize val="0"/>
            </c:dLbl>
            <c:dLbl>
              <c:idx val="3"/>
              <c:layout>
                <c:manualLayout>
                  <c:x val="3.7738278419997499E-3"/>
                  <c:y val="0.44639030418749098"/>
                </c:manualLayout>
              </c:layout>
              <c:tx>
                <c:rich>
                  <a:bodyPr/>
                  <a:lstStyle/>
                  <a:p>
                    <a:r>
                      <a:rPr lang="en-CA">
                        <a:solidFill>
                          <a:schemeClr val="bg1"/>
                        </a:solidFill>
                      </a:rPr>
                      <a:t>n=19</a:t>
                    </a:r>
                    <a:endParaRPr lang="en-CA"/>
                  </a:p>
                </c:rich>
              </c:tx>
              <c:dLblPos val="outEnd"/>
              <c:showLegendKey val="0"/>
              <c:showVal val="0"/>
              <c:showCatName val="0"/>
              <c:showSerName val="0"/>
              <c:showPercent val="0"/>
              <c:showBubbleSize val="0"/>
            </c:dLbl>
            <c:spPr>
              <a:noFill/>
              <a:ln w="25530">
                <a:noFill/>
              </a:ln>
            </c:spPr>
            <c:txPr>
              <a:bodyPr/>
              <a:lstStyle/>
              <a:p>
                <a:pPr>
                  <a:defRPr lang="en-CA" sz="1206" b="1" i="0" u="none" strike="noStrike" baseline="0">
                    <a:solidFill>
                      <a:schemeClr val="bg1"/>
                    </a:solidFill>
                    <a:latin typeface="Arial"/>
                    <a:ea typeface="Arial"/>
                    <a:cs typeface="Arial"/>
                  </a:defRPr>
                </a:pPr>
                <a:endParaRPr lang="fr-FR"/>
              </a:p>
            </c:txPr>
            <c:showLegendKey val="0"/>
            <c:showVal val="1"/>
            <c:showCatName val="0"/>
            <c:showSerName val="0"/>
            <c:showPercent val="0"/>
            <c:showBubbleSize val="0"/>
            <c:showLeaderLines val="0"/>
          </c:dLbls>
          <c:cat>
            <c:strRef>
              <c:f>Sheet1!$B$1:$E$1</c:f>
              <c:strCache>
                <c:ptCount val="4"/>
                <c:pt idx="0">
                  <c:v>EOT</c:v>
                </c:pt>
                <c:pt idx="1">
                  <c:v>SVR</c:v>
                </c:pt>
                <c:pt idx="2">
                  <c:v>EOT</c:v>
                </c:pt>
                <c:pt idx="3">
                  <c:v>SVR</c:v>
                </c:pt>
              </c:strCache>
            </c:strRef>
          </c:cat>
          <c:val>
            <c:numRef>
              <c:f>Sheet1!$B$2:$E$2</c:f>
              <c:numCache>
                <c:formatCode>General</c:formatCode>
                <c:ptCount val="4"/>
                <c:pt idx="0">
                  <c:v>41</c:v>
                </c:pt>
                <c:pt idx="1">
                  <c:v>38</c:v>
                </c:pt>
                <c:pt idx="2">
                  <c:v>68</c:v>
                </c:pt>
                <c:pt idx="3">
                  <c:v>53</c:v>
                </c:pt>
              </c:numCache>
            </c:numRef>
          </c:val>
        </c:ser>
        <c:ser>
          <c:idx val="1"/>
          <c:order val="1"/>
          <c:tx>
            <c:strRef>
              <c:f>Sheet1!$A$3</c:f>
              <c:strCache>
                <c:ptCount val="1"/>
                <c:pt idx="0">
                  <c:v>INF (3 MIU tiw)</c:v>
                </c:pt>
              </c:strCache>
            </c:strRef>
          </c:tx>
          <c:spPr>
            <a:solidFill>
              <a:srgbClr val="FFCC00"/>
            </a:solidFill>
            <a:ln w="12765">
              <a:noFill/>
              <a:prstDash val="solid"/>
            </a:ln>
          </c:spPr>
          <c:invertIfNegative val="0"/>
          <c:dLbls>
            <c:dLbl>
              <c:idx val="0"/>
              <c:layout>
                <c:manualLayout>
                  <c:x val="-2.6388556599580499E-3"/>
                  <c:y val="8.8008222223739094E-2"/>
                </c:manualLayout>
              </c:layout>
              <c:tx>
                <c:rich>
                  <a:bodyPr/>
                  <a:lstStyle/>
                  <a:p>
                    <a:r>
                      <a:rPr lang="en-CA">
                        <a:solidFill>
                          <a:schemeClr val="bg1"/>
                        </a:solidFill>
                      </a:rPr>
                      <a:t>n=27</a:t>
                    </a:r>
                    <a:endParaRPr lang="en-CA"/>
                  </a:p>
                </c:rich>
              </c:tx>
              <c:dLblPos val="outEnd"/>
              <c:showLegendKey val="0"/>
              <c:showVal val="0"/>
              <c:showCatName val="0"/>
              <c:showSerName val="0"/>
              <c:showPercent val="0"/>
              <c:showBubbleSize val="0"/>
            </c:dLbl>
            <c:dLbl>
              <c:idx val="1"/>
              <c:layout>
                <c:manualLayout>
                  <c:x val="2.6062132278792801E-3"/>
                  <c:y val="5.3317413196466601E-2"/>
                </c:manualLayout>
              </c:layout>
              <c:tx>
                <c:rich>
                  <a:bodyPr/>
                  <a:lstStyle/>
                  <a:p>
                    <a:r>
                      <a:rPr lang="en-CA">
                        <a:solidFill>
                          <a:schemeClr val="bg1"/>
                        </a:solidFill>
                      </a:rPr>
                      <a:t>n=27</a:t>
                    </a:r>
                    <a:endParaRPr lang="en-CA"/>
                  </a:p>
                </c:rich>
              </c:tx>
              <c:dLblPos val="outEnd"/>
              <c:showLegendKey val="0"/>
              <c:showVal val="0"/>
              <c:showCatName val="0"/>
              <c:showSerName val="0"/>
              <c:showPercent val="0"/>
              <c:showBubbleSize val="0"/>
            </c:dLbl>
            <c:dLbl>
              <c:idx val="2"/>
              <c:layout>
                <c:manualLayout>
                  <c:x val="4.37661782025447E-4"/>
                  <c:y val="0.56400842075226598"/>
                </c:manualLayout>
              </c:layout>
              <c:tx>
                <c:rich>
                  <a:bodyPr/>
                  <a:lstStyle/>
                  <a:p>
                    <a:r>
                      <a:rPr lang="en-CA">
                        <a:solidFill>
                          <a:schemeClr val="bg1"/>
                        </a:solidFill>
                      </a:rPr>
                      <a:t>n=15</a:t>
                    </a:r>
                    <a:endParaRPr lang="en-CA"/>
                  </a:p>
                </c:rich>
              </c:tx>
              <c:dLblPos val="outEnd"/>
              <c:showLegendKey val="0"/>
              <c:showVal val="0"/>
              <c:showCatName val="0"/>
              <c:showSerName val="0"/>
              <c:showPercent val="0"/>
              <c:showBubbleSize val="0"/>
            </c:dLbl>
            <c:dLbl>
              <c:idx val="3"/>
              <c:layout>
                <c:manualLayout>
                  <c:x val="7.7549092210077901E-3"/>
                  <c:y val="0.39328513991144998"/>
                </c:manualLayout>
              </c:layout>
              <c:tx>
                <c:rich>
                  <a:bodyPr/>
                  <a:lstStyle/>
                  <a:p>
                    <a:r>
                      <a:rPr lang="en-CA">
                        <a:solidFill>
                          <a:schemeClr val="bg1"/>
                        </a:solidFill>
                      </a:rPr>
                      <a:t>n=15</a:t>
                    </a:r>
                    <a:endParaRPr lang="en-CA"/>
                  </a:p>
                </c:rich>
              </c:tx>
              <c:dLblPos val="outEnd"/>
              <c:showLegendKey val="0"/>
              <c:showVal val="0"/>
              <c:showCatName val="0"/>
              <c:showSerName val="0"/>
              <c:showPercent val="0"/>
              <c:showBubbleSize val="0"/>
            </c:dLbl>
            <c:spPr>
              <a:noFill/>
              <a:ln w="25530">
                <a:noFill/>
              </a:ln>
            </c:spPr>
            <c:txPr>
              <a:bodyPr/>
              <a:lstStyle/>
              <a:p>
                <a:pPr>
                  <a:defRPr lang="en-CA" sz="1206" b="1" i="0" u="none" strike="noStrike" baseline="0">
                    <a:solidFill>
                      <a:schemeClr val="bg1"/>
                    </a:solidFill>
                    <a:latin typeface="Arial"/>
                    <a:ea typeface="Arial"/>
                    <a:cs typeface="Arial"/>
                  </a:defRPr>
                </a:pPr>
                <a:endParaRPr lang="fr-FR"/>
              </a:p>
            </c:txPr>
            <c:showLegendKey val="0"/>
            <c:showVal val="1"/>
            <c:showCatName val="0"/>
            <c:showSerName val="0"/>
            <c:showPercent val="0"/>
            <c:showBubbleSize val="0"/>
            <c:showLeaderLines val="0"/>
          </c:dLbls>
          <c:cat>
            <c:strRef>
              <c:f>Sheet1!$B$1:$E$1</c:f>
              <c:strCache>
                <c:ptCount val="4"/>
                <c:pt idx="0">
                  <c:v>EOT</c:v>
                </c:pt>
                <c:pt idx="1">
                  <c:v>SVR</c:v>
                </c:pt>
                <c:pt idx="2">
                  <c:v>EOT</c:v>
                </c:pt>
                <c:pt idx="3">
                  <c:v>SVR</c:v>
                </c:pt>
              </c:strCache>
            </c:strRef>
          </c:cat>
          <c:val>
            <c:numRef>
              <c:f>Sheet1!$B$3:$E$3</c:f>
              <c:numCache>
                <c:formatCode>General</c:formatCode>
                <c:ptCount val="4"/>
                <c:pt idx="0">
                  <c:v>11</c:v>
                </c:pt>
                <c:pt idx="1">
                  <c:v>7</c:v>
                </c:pt>
                <c:pt idx="2">
                  <c:v>67</c:v>
                </c:pt>
                <c:pt idx="3">
                  <c:v>47</c:v>
                </c:pt>
              </c:numCache>
            </c:numRef>
          </c:val>
        </c:ser>
        <c:dLbls>
          <c:showLegendKey val="0"/>
          <c:showVal val="1"/>
          <c:showCatName val="0"/>
          <c:showSerName val="0"/>
          <c:showPercent val="0"/>
          <c:showBubbleSize val="0"/>
        </c:dLbls>
        <c:gapWidth val="60"/>
        <c:axId val="200403584"/>
        <c:axId val="200405376"/>
      </c:barChart>
      <c:catAx>
        <c:axId val="200403584"/>
        <c:scaling>
          <c:orientation val="minMax"/>
        </c:scaling>
        <c:delete val="0"/>
        <c:axPos val="b"/>
        <c:numFmt formatCode="General" sourceLinked="1"/>
        <c:majorTickMark val="none"/>
        <c:minorTickMark val="none"/>
        <c:tickLblPos val="nextTo"/>
        <c:spPr>
          <a:ln w="38295">
            <a:solidFill>
              <a:srgbClr val="FFFFFF"/>
            </a:solidFill>
            <a:prstDash val="solid"/>
          </a:ln>
        </c:spPr>
        <c:txPr>
          <a:bodyPr rot="0" vert="horz"/>
          <a:lstStyle/>
          <a:p>
            <a:pPr>
              <a:defRPr lang="en-CA" sz="1809" b="1"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fr-FR"/>
          </a:p>
        </c:txPr>
        <c:crossAx val="200405376"/>
        <c:crosses val="autoZero"/>
        <c:auto val="1"/>
        <c:lblAlgn val="ctr"/>
        <c:lblOffset val="100"/>
        <c:tickLblSkip val="1"/>
        <c:tickMarkSkip val="1"/>
        <c:noMultiLvlLbl val="0"/>
      </c:catAx>
      <c:valAx>
        <c:axId val="200405376"/>
        <c:scaling>
          <c:orientation val="minMax"/>
        </c:scaling>
        <c:delete val="0"/>
        <c:axPos val="l"/>
        <c:majorGridlines>
          <c:spPr>
            <a:ln w="12765">
              <a:noFill/>
              <a:prstDash val="solid"/>
            </a:ln>
          </c:spPr>
        </c:majorGridlines>
        <c:title>
          <c:tx>
            <c:rich>
              <a:bodyPr/>
              <a:lstStyle/>
              <a:p>
                <a:pPr>
                  <a:defRPr lang="en-CA" sz="1800" b="1" i="0" u="none" strike="noStrike" baseline="0">
                    <a:solidFill>
                      <a:schemeClr val="tx1"/>
                    </a:solidFill>
                    <a:effectLst/>
                    <a:latin typeface="+mn-lt"/>
                    <a:ea typeface="Arial"/>
                    <a:cs typeface="Arial"/>
                  </a:defRPr>
                </a:pPr>
                <a:r>
                  <a:rPr lang="en-CA" sz="1800">
                    <a:solidFill>
                      <a:schemeClr val="tx1"/>
                    </a:solidFill>
                    <a:effectLst/>
                    <a:latin typeface="+mn-lt"/>
                  </a:rPr>
                  <a:t>response rate (%)</a:t>
                </a:r>
              </a:p>
            </c:rich>
          </c:tx>
          <c:layout>
            <c:manualLayout>
              <c:xMode val="edge"/>
              <c:yMode val="edge"/>
              <c:x val="1.4869888475836399E-2"/>
              <c:y val="0.29684210526315802"/>
            </c:manualLayout>
          </c:layout>
          <c:overlay val="0"/>
          <c:spPr>
            <a:noFill/>
            <a:ln w="25530">
              <a:noFill/>
            </a:ln>
          </c:spPr>
        </c:title>
        <c:numFmt formatCode="General" sourceLinked="1"/>
        <c:majorTickMark val="out"/>
        <c:minorTickMark val="none"/>
        <c:tickLblPos val="nextTo"/>
        <c:spPr>
          <a:ln w="38295">
            <a:solidFill>
              <a:srgbClr val="FFFFFF"/>
            </a:solidFill>
            <a:prstDash val="solid"/>
          </a:ln>
        </c:spPr>
        <c:txPr>
          <a:bodyPr rot="0" vert="horz"/>
          <a:lstStyle/>
          <a:p>
            <a:pPr>
              <a:defRPr lang="en-CA" sz="1809" b="1" i="0" u="none" strike="noStrike" baseline="0">
                <a:solidFill>
                  <a:schemeClr val="tx1"/>
                </a:solidFill>
                <a:latin typeface="+mn-lt"/>
                <a:ea typeface="Arial"/>
                <a:cs typeface="Arial"/>
              </a:defRPr>
            </a:pPr>
            <a:endParaRPr lang="fr-FR"/>
          </a:p>
        </c:txPr>
        <c:crossAx val="200403584"/>
        <c:crosses val="autoZero"/>
        <c:crossBetween val="between"/>
      </c:valAx>
      <c:spPr>
        <a:noFill/>
        <a:ln w="25530">
          <a:noFill/>
        </a:ln>
      </c:spPr>
    </c:plotArea>
    <c:legend>
      <c:legendPos val="r"/>
      <c:legendEntry>
        <c:idx val="0"/>
        <c:txPr>
          <a:bodyPr/>
          <a:lstStyle/>
          <a:p>
            <a:pPr>
              <a:defRPr sz="2030" b="1"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fr-FR"/>
          </a:p>
        </c:txPr>
      </c:legendEntry>
      <c:legendEntry>
        <c:idx val="1"/>
        <c:txPr>
          <a:bodyPr/>
          <a:lstStyle/>
          <a:p>
            <a:pPr>
              <a:defRPr sz="2030" b="1"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fr-FR"/>
          </a:p>
        </c:txPr>
      </c:legendEntry>
      <c:layout>
        <c:manualLayout>
          <c:xMode val="edge"/>
          <c:yMode val="edge"/>
          <c:x val="0.15365551425030999"/>
          <c:y val="1.6842105263157901E-2"/>
          <c:w val="0.77447335811648099"/>
          <c:h val="0.162105263157895"/>
        </c:manualLayout>
      </c:layout>
      <c:overlay val="0"/>
      <c:spPr>
        <a:noFill/>
        <a:ln w="25530">
          <a:noFill/>
        </a:ln>
      </c:spPr>
      <c:txPr>
        <a:bodyPr/>
        <a:lstStyle/>
        <a:p>
          <a:pPr>
            <a:defRPr lang="en-CA" sz="1663" b="1" i="0" u="none" strike="noStrike" baseline="0">
              <a:solidFill>
                <a:schemeClr val="tx1"/>
              </a:solidFill>
              <a:effectLst>
                <a:outerShdw blurRad="38100" dist="38100" dir="2700000" algn="tl">
                  <a:srgbClr val="000000">
                    <a:alpha val="43137"/>
                  </a:srgbClr>
                </a:outerShdw>
              </a:effectLst>
              <a:latin typeface="+mn-lt"/>
              <a:ea typeface="Arial"/>
              <a:cs typeface="Arial"/>
            </a:defRPr>
          </a:pPr>
          <a:endParaRPr lang="fr-FR"/>
        </a:p>
      </c:txPr>
    </c:legend>
    <c:plotVisOnly val="1"/>
    <c:dispBlanksAs val="gap"/>
    <c:showDLblsOverMax val="0"/>
  </c:chart>
  <c:spPr>
    <a:noFill/>
    <a:ln>
      <a:noFill/>
    </a:ln>
  </c:spPr>
  <c:txPr>
    <a:bodyPr/>
    <a:lstStyle/>
    <a:p>
      <a:pPr>
        <a:defRPr sz="1809" b="1" i="0" u="none" strike="noStrike" baseline="0">
          <a:solidFill>
            <a:schemeClr val="tx1"/>
          </a:solidFill>
          <a:latin typeface="Times New Roman"/>
          <a:ea typeface="Times New Roman"/>
          <a:cs typeface="Times New Roman"/>
        </a:defRPr>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0.06586</cdr:x>
      <cdr:y>0.83143</cdr:y>
    </cdr:from>
    <cdr:to>
      <cdr:x>1</cdr:x>
      <cdr:y>0.89255</cdr:y>
    </cdr:to>
    <cdr:sp macro="" textlink="">
      <cdr:nvSpPr>
        <cdr:cNvPr id="2" name="TextBox 1"/>
        <cdr:cNvSpPr txBox="1"/>
      </cdr:nvSpPr>
      <cdr:spPr>
        <a:xfrm xmlns:a="http://schemas.openxmlformats.org/drawingml/2006/main">
          <a:off x="518689" y="4717136"/>
          <a:ext cx="7356947" cy="3467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bg2">
                  <a:lumMod val="60000"/>
                  <a:lumOff val="40000"/>
                </a:schemeClr>
              </a:solidFill>
            </a:rPr>
            <a:t> </a:t>
          </a:r>
          <a:r>
            <a:rPr lang="en-US" sz="1200" b="1" dirty="0" smtClean="0">
              <a:solidFill>
                <a:schemeClr val="bg2">
                  <a:lumMod val="60000"/>
                  <a:lumOff val="40000"/>
                </a:schemeClr>
              </a:solidFill>
            </a:rPr>
            <a:t> 3/34    </a:t>
          </a:r>
          <a:r>
            <a:rPr lang="en-US" sz="1200" b="1" dirty="0" smtClean="0">
              <a:solidFill>
                <a:schemeClr val="bg2">
                  <a:lumMod val="60000"/>
                  <a:lumOff val="40000"/>
                </a:schemeClr>
              </a:solidFill>
            </a:rPr>
            <a:t>3/64      5/34   </a:t>
          </a:r>
          <a:r>
            <a:rPr lang="en-US" sz="1200" b="1" dirty="0" smtClean="0">
              <a:solidFill>
                <a:schemeClr val="bg2">
                  <a:lumMod val="60000"/>
                  <a:lumOff val="40000"/>
                </a:schemeClr>
              </a:solidFill>
            </a:rPr>
            <a:t> 27/64     </a:t>
          </a:r>
          <a:r>
            <a:rPr lang="en-US" sz="1200" b="1" dirty="0" smtClean="0">
              <a:solidFill>
                <a:schemeClr val="bg2">
                  <a:lumMod val="60000"/>
                  <a:lumOff val="40000"/>
                </a:schemeClr>
              </a:solidFill>
            </a:rPr>
            <a:t>8/34   38/64    11/34   47/64    10/34  42/64      9/34   40/64  </a:t>
          </a:r>
          <a:r>
            <a:rPr lang="en-US" sz="1200" b="1" dirty="0" smtClean="0">
              <a:solidFill>
                <a:schemeClr val="bg2">
                  <a:lumMod val="60000"/>
                  <a:lumOff val="40000"/>
                </a:schemeClr>
              </a:solidFill>
            </a:rPr>
            <a:t>  </a:t>
          </a:r>
          <a:r>
            <a:rPr lang="en-US" sz="1200" b="1" dirty="0" smtClean="0">
              <a:solidFill>
                <a:schemeClr val="bg2">
                  <a:lumMod val="60000"/>
                  <a:lumOff val="40000"/>
                </a:schemeClr>
              </a:solidFill>
            </a:rPr>
            <a:t>10/34  40/64</a:t>
          </a:r>
          <a:endParaRPr lang="en-US" sz="1200" b="1" dirty="0">
            <a:solidFill>
              <a:schemeClr val="bg2">
                <a:lumMod val="60000"/>
                <a:lumOff val="40000"/>
              </a:schemeClr>
            </a:solidFill>
          </a:endParaRPr>
        </a:p>
      </cdr:txBody>
    </cdr:sp>
  </cdr:relSizeAnchor>
  <cdr:relSizeAnchor xmlns:cdr="http://schemas.openxmlformats.org/drawingml/2006/chartDrawing">
    <cdr:from>
      <cdr:x>0.19794</cdr:x>
      <cdr:y>0.1809</cdr:y>
    </cdr:from>
    <cdr:to>
      <cdr:x>0.48314</cdr:x>
      <cdr:y>0.27099</cdr:y>
    </cdr:to>
    <cdr:sp macro="" textlink="">
      <cdr:nvSpPr>
        <cdr:cNvPr id="3" name="TextBox 2"/>
        <cdr:cNvSpPr txBox="1"/>
      </cdr:nvSpPr>
      <cdr:spPr>
        <a:xfrm xmlns:a="http://schemas.openxmlformats.org/drawingml/2006/main">
          <a:off x="1583723" y="1033849"/>
          <a:ext cx="2281882" cy="5148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0.5812</cdr:x>
      <cdr:y>0.80642</cdr:y>
    </cdr:from>
    <cdr:to>
      <cdr:x>0.92376</cdr:x>
      <cdr:y>1</cdr:y>
    </cdr:to>
    <cdr:sp macro="" textlink="">
      <cdr:nvSpPr>
        <cdr:cNvPr id="2" name="TextBox 1"/>
        <cdr:cNvSpPr txBox="1"/>
      </cdr:nvSpPr>
      <cdr:spPr>
        <a:xfrm xmlns:a="http://schemas.openxmlformats.org/drawingml/2006/main">
          <a:off x="3417456" y="3176145"/>
          <a:ext cx="2014231" cy="7624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r-CA" sz="1800" b="1" dirty="0" err="1" smtClean="0">
              <a:solidFill>
                <a:schemeClr val="tx1"/>
              </a:solidFill>
            </a:rPr>
            <a:t>Illicit</a:t>
          </a:r>
          <a:r>
            <a:rPr lang="fr-CA" sz="1800" b="1" dirty="0" smtClean="0">
              <a:solidFill>
                <a:schemeClr val="tx1"/>
              </a:solidFill>
            </a:rPr>
            <a:t> Drug Use </a:t>
          </a:r>
        </a:p>
        <a:p xmlns:a="http://schemas.openxmlformats.org/drawingml/2006/main">
          <a:r>
            <a:rPr lang="fr-CA" sz="1800" b="1" dirty="0" err="1" smtClean="0">
              <a:solidFill>
                <a:schemeClr val="tx1"/>
              </a:solidFill>
            </a:rPr>
            <a:t>During</a:t>
          </a:r>
          <a:r>
            <a:rPr lang="fr-CA" sz="1800" b="1" dirty="0" smtClean="0">
              <a:solidFill>
                <a:schemeClr val="tx1"/>
              </a:solidFill>
            </a:rPr>
            <a:t> </a:t>
          </a:r>
          <a:r>
            <a:rPr lang="fr-CA" sz="1800" b="1" dirty="0" err="1" smtClean="0">
              <a:solidFill>
                <a:schemeClr val="tx1"/>
              </a:solidFill>
            </a:rPr>
            <a:t>Treatment</a:t>
          </a:r>
          <a:endParaRPr lang="fr-CA" sz="18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47219-A3FE-427F-8F43-44DDB709F06B}" type="datetimeFigureOut">
              <a:rPr lang="en-CA" smtClean="0"/>
              <a:pPr/>
              <a:t>01/10/2013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D4A966-0164-4AC6-8FA5-584B5CD49025}" type="slidenum">
              <a:rPr lang="en-CA" smtClean="0"/>
              <a:pPr/>
              <a:t>‹#›</a:t>
            </a:fld>
            <a:endParaRPr lang="en-CA"/>
          </a:p>
        </p:txBody>
      </p:sp>
    </p:spTree>
    <p:extLst>
      <p:ext uri="{BB962C8B-B14F-4D97-AF65-F5344CB8AC3E}">
        <p14:creationId xmlns:p14="http://schemas.microsoft.com/office/powerpoint/2010/main" val="230164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1F8784A-CB8A-4E39-AA68-945917BB0A66}" type="slidenum">
              <a:rPr lang="en-US" smtClean="0">
                <a:solidFill>
                  <a:prstClr val="black"/>
                </a:solidFill>
              </a:rPr>
              <a:pPr/>
              <a:t>2</a:t>
            </a:fld>
            <a:endParaRPr lang="en-US" smtClean="0">
              <a:solidFill>
                <a:prstClr val="black"/>
              </a:solidFill>
            </a:endParaRPr>
          </a:p>
        </p:txBody>
      </p:sp>
      <p:sp>
        <p:nvSpPr>
          <p:cNvPr id="37891"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spcBef>
                <a:spcPct val="0"/>
              </a:spcBef>
              <a:spcAft>
                <a:spcPct val="0"/>
              </a:spcAft>
            </a:pPr>
            <a:fld id="{7523FADA-F6C0-41A4-91A9-DBF2346BC87A}" type="slidenum">
              <a:rPr lang="en-US" sz="1200">
                <a:solidFill>
                  <a:prstClr val="black"/>
                </a:solidFill>
              </a:rPr>
              <a:pPr algn="r" defTabSz="914485">
                <a:spcBef>
                  <a:spcPct val="0"/>
                </a:spcBef>
                <a:spcAft>
                  <a:spcPct val="0"/>
                </a:spcAft>
              </a:pPr>
              <a:t>2</a:t>
            </a:fld>
            <a:endParaRPr lang="en-US" sz="1200" dirty="0">
              <a:solidFill>
                <a:prstClr val="black"/>
              </a:solidFill>
            </a:endParaRPr>
          </a:p>
        </p:txBody>
      </p:sp>
      <p:sp>
        <p:nvSpPr>
          <p:cNvPr id="37892" name="Rectangle 4"/>
          <p:cNvSpPr>
            <a:spLocks noGrp="1" noRot="1" noChangeAspect="1" noChangeArrowheads="1" noTextEdit="1"/>
          </p:cNvSpPr>
          <p:nvPr>
            <p:ph type="sldImg"/>
          </p:nvPr>
        </p:nvSpPr>
        <p:spPr>
          <a:ln/>
        </p:spPr>
      </p:sp>
      <p:sp>
        <p:nvSpPr>
          <p:cNvPr id="37893" name="Rectangle 4"/>
          <p:cNvSpPr>
            <a:spLocks noGrp="1" noChangeArrowheads="1"/>
          </p:cNvSpPr>
          <p:nvPr>
            <p:ph type="body" idx="1"/>
          </p:nvPr>
        </p:nvSpPr>
        <p:spPr>
          <a:noFill/>
          <a:ln/>
        </p:spPr>
        <p:txBody>
          <a:bodyPr/>
          <a:lstStyle/>
          <a:p>
            <a:pPr eaLnBrk="1" hangingPunct="1"/>
            <a:r>
              <a:rPr lang="en-US" altLang="ja-JP" dirty="0" smtClean="0"/>
              <a:t>There are at least 6 major HCV genotypes worldwide, designated as genotypes 1 through 6. Genotypes 1a and 1b are the most common commonly referred to as “hepatitis C, genotype 1.” Genotype 1 accounts for approximately two thirds</a:t>
            </a:r>
            <a:r>
              <a:rPr lang="en-US" altLang="ja-JP" baseline="0" dirty="0" smtClean="0"/>
              <a:t> </a:t>
            </a:r>
            <a:r>
              <a:rPr lang="en-US" altLang="ja-JP" dirty="0" smtClean="0"/>
              <a:t>of all HCV infections in Canada, whereas genotypes 2 and 3 cause most of the remaining infections. Genotype 3</a:t>
            </a:r>
            <a:r>
              <a:rPr lang="en-US" altLang="ja-JP" baseline="0" dirty="0" smtClean="0"/>
              <a:t> </a:t>
            </a:r>
            <a:r>
              <a:rPr lang="en-US" altLang="ja-JP" dirty="0" smtClean="0"/>
              <a:t>predominates among injection drug users (IDUs) in Europe and Australia. Genotype 4 infections</a:t>
            </a:r>
            <a:r>
              <a:rPr lang="en-US" altLang="ja-JP" baseline="0" dirty="0" smtClean="0"/>
              <a:t> are most frequently seen in Canada among persons born in Africa.</a:t>
            </a:r>
            <a:endParaRPr lang="en-US" altLang="ja-JP" dirty="0" smtClean="0"/>
          </a:p>
          <a:p>
            <a:pPr eaLnBrk="1" hangingPunct="1"/>
            <a:endParaRPr lang="en-US" altLang="ja-JP" dirty="0" smtClean="0"/>
          </a:p>
          <a:p>
            <a:pPr eaLnBrk="1" hangingPunct="1"/>
            <a:r>
              <a:rPr lang="en-US" altLang="ja-JP" dirty="0" smtClean="0"/>
              <a:t>The HCV genotype is the most important predictor of response to antiviral treatment. Genotype 1 is usually associated with a poor response to treatment with interferon and </a:t>
            </a:r>
            <a:r>
              <a:rPr lang="en-US" altLang="ja-JP" dirty="0" err="1" smtClean="0"/>
              <a:t>ribavirin</a:t>
            </a:r>
            <a:r>
              <a:rPr lang="en-US" altLang="ja-JP" dirty="0" smtClean="0"/>
              <a:t>, whereas genotypes 2 and 3 are more amenable to treatment. It was once thought that Genotype 1a and</a:t>
            </a:r>
            <a:r>
              <a:rPr lang="en-US" altLang="ja-JP" baseline="0" dirty="0" smtClean="0"/>
              <a:t> </a:t>
            </a:r>
            <a:r>
              <a:rPr lang="en-US" altLang="ja-JP" dirty="0" smtClean="0"/>
              <a:t>1b were indistinguishable from one another clinically.</a:t>
            </a:r>
            <a:r>
              <a:rPr lang="en-US" altLang="ja-JP" baseline="0" dirty="0" smtClean="0"/>
              <a:t> </a:t>
            </a:r>
            <a:r>
              <a:rPr lang="en-US" altLang="ja-JP" dirty="0" smtClean="0"/>
              <a:t>However, recently it has been recognized with the advent of direct acting antiviral agents, that Genotype 1b</a:t>
            </a:r>
            <a:r>
              <a:rPr lang="en-US" altLang="ja-JP" baseline="0" dirty="0" smtClean="0"/>
              <a:t> infections respond more readily to treatment. </a:t>
            </a:r>
            <a:r>
              <a:rPr lang="en-US" altLang="ja-JP" dirty="0" smtClean="0"/>
              <a:t>By contrast, most studies suggest that genotype does not correlate with disease severity or influence the pathogenesis of liver disease. Genotype 3 infections however</a:t>
            </a:r>
            <a:r>
              <a:rPr lang="en-US" altLang="ja-JP" baseline="0" dirty="0" smtClean="0"/>
              <a:t> are associated with increased risk of hepatic </a:t>
            </a:r>
            <a:r>
              <a:rPr lang="en-US" altLang="ja-JP" baseline="0" dirty="0" err="1" smtClean="0"/>
              <a:t>steatosis</a:t>
            </a:r>
            <a:r>
              <a:rPr lang="en-US" altLang="ja-JP" baseline="0" dirty="0" smtClean="0"/>
              <a:t>.</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FA226-451D-44CF-B046-FE11BA8A81EA}" type="slidenum">
              <a:rPr lang="en-US">
                <a:solidFill>
                  <a:prstClr val="black"/>
                </a:solidFill>
              </a:rPr>
              <a:pPr/>
              <a:t>11</a:t>
            </a:fld>
            <a:endParaRPr lang="en-US">
              <a:solidFill>
                <a:prstClr val="black"/>
              </a:solidFill>
            </a:endParaRPr>
          </a:p>
        </p:txBody>
      </p:sp>
      <p:sp>
        <p:nvSpPr>
          <p:cNvPr id="49154"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p:spPr>
        <p:txBody>
          <a:bodyPr wrap="none" anchor="ctr"/>
          <a:lstStyle/>
          <a:p>
            <a:endParaRPr lang="en-CA">
              <a:solidFill>
                <a:prstClr val="black"/>
              </a:solidFill>
            </a:endParaRPr>
          </a:p>
        </p:txBody>
      </p:sp>
      <p:sp>
        <p:nvSpPr>
          <p:cNvPr id="49155" name="Text Box 3"/>
          <p:cNvSpPr txBox="1">
            <a:spLocks noGrp="1" noChangeArrowheads="1"/>
          </p:cNvSpPr>
          <p:nvPr>
            <p:ph type="body"/>
          </p:nvPr>
        </p:nvSpPr>
        <p:spPr>
          <a:xfrm>
            <a:off x="1046163" y="4352925"/>
            <a:ext cx="4770437" cy="3478213"/>
          </a:xfrm>
          <a:noFill/>
          <a:ln/>
        </p:spPr>
        <p:txBody>
          <a:bodyPr lIns="0" tIns="0" rIns="0" bIns="0"/>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Since about 2000, reports of acute HCV</a:t>
            </a:r>
            <a:r>
              <a:rPr lang="en-CA" baseline="0" dirty="0" smtClean="0"/>
              <a:t> infection among</a:t>
            </a:r>
            <a:r>
              <a:rPr lang="en-CA" dirty="0" smtClean="0"/>
              <a:t> HIV-infected and HIV-uninfected men who have sex with men (MSM), with the sole risk factor being sexual exposure have been increasingly</a:t>
            </a:r>
            <a:r>
              <a:rPr lang="en-CA" baseline="0" dirty="0" smtClean="0"/>
              <a:t> reported worldwide. </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a:t>
            </a:r>
            <a:r>
              <a:rPr lang="en-CA" baseline="0" dirty="0" smtClean="0"/>
              <a:t> recent systematic review reported that </a:t>
            </a:r>
            <a:r>
              <a:rPr lang="en-CA" dirty="0" smtClean="0"/>
              <a:t>HIV-positive MSM</a:t>
            </a:r>
            <a:r>
              <a:rPr lang="en-CA" baseline="0" dirty="0" smtClean="0"/>
              <a:t> are a </a:t>
            </a:r>
            <a:r>
              <a:rPr lang="en-CA" dirty="0" smtClean="0"/>
              <a:t>4</a:t>
            </a:r>
            <a:r>
              <a:rPr lang="en-CA" baseline="0" dirty="0" smtClean="0"/>
              <a:t> </a:t>
            </a:r>
            <a:r>
              <a:rPr lang="en-CA" dirty="0" smtClean="0"/>
              <a:t>times higher risk of acquiring HCV compared with HIV-negative MSM</a:t>
            </a:r>
            <a:r>
              <a:rPr lang="en-CA" baseline="0" dirty="0" smtClean="0"/>
              <a:t> (</a:t>
            </a:r>
            <a:r>
              <a:rPr lang="en-CA" dirty="0" smtClean="0"/>
              <a:t>6.08/1000 person-years (95% CI: 5.18 to 6.99</a:t>
            </a:r>
            <a:r>
              <a:rPr lang="en-CA" baseline="0" dirty="0" smtClean="0"/>
              <a:t>) vs. 1</a:t>
            </a:r>
            <a:r>
              <a:rPr lang="en-CA" dirty="0" smtClean="0"/>
              <a:t>.48/1000 person-years (95% CI 0.75 to 2.21)</a:t>
            </a:r>
            <a:r>
              <a:rPr lang="en-CA" baseline="0" dirty="0" smtClean="0"/>
              <a:t> </a:t>
            </a:r>
            <a:r>
              <a:rPr lang="en-CA" dirty="0" smtClean="0"/>
              <a:t>substantiating the need for routine screening initiatives in the HIV+ MSM population.  Rates among HIV- MSM were not sufficient to recommend routine</a:t>
            </a:r>
            <a:r>
              <a:rPr lang="en-CA" baseline="0" dirty="0" smtClean="0"/>
              <a:t> screening except on a case by case basis where risk behaviours warrant.</a:t>
            </a:r>
            <a:r>
              <a:rPr lang="en-CA" baseline="0" dirty="0" smtClean="0">
                <a:solidFill>
                  <a:schemeClr val="accent4"/>
                </a:solidFill>
              </a:rPr>
              <a:t> (</a:t>
            </a:r>
            <a:r>
              <a:rPr lang="en-CA" dirty="0" err="1" smtClean="0">
                <a:solidFill>
                  <a:schemeClr val="accent4"/>
                </a:solidFill>
              </a:rPr>
              <a:t>Yaphe</a:t>
            </a:r>
            <a:r>
              <a:rPr lang="en-CA" dirty="0" smtClean="0">
                <a:solidFill>
                  <a:schemeClr val="accent4"/>
                </a:solidFill>
              </a:rPr>
              <a:t> et al </a:t>
            </a:r>
            <a:r>
              <a:rPr lang="en-CA" dirty="0" smtClean="0">
                <a:solidFill>
                  <a:schemeClr val="accent4"/>
                </a:solidFill>
                <a:hlinkClick r:id="" action="ppaction://hlinkfile" tooltip="Sexually transmitted infections."/>
              </a:rPr>
              <a:t>Sex </a:t>
            </a:r>
            <a:r>
              <a:rPr lang="en-CA" dirty="0" err="1" smtClean="0">
                <a:solidFill>
                  <a:schemeClr val="accent4"/>
                </a:solidFill>
                <a:hlinkClick r:id="" action="ppaction://hlinkfile" tooltip="Sexually transmitted infections."/>
              </a:rPr>
              <a:t>Transm</a:t>
            </a:r>
            <a:r>
              <a:rPr lang="en-CA" dirty="0" smtClean="0">
                <a:solidFill>
                  <a:schemeClr val="accent4"/>
                </a:solidFill>
                <a:hlinkClick r:id="" action="ppaction://hlinkfile" tooltip="Sexually transmitted infections."/>
              </a:rPr>
              <a:t> Infect.</a:t>
            </a:r>
            <a:r>
              <a:rPr lang="en-CA" dirty="0" smtClean="0">
                <a:solidFill>
                  <a:schemeClr val="accent4"/>
                </a:solidFill>
              </a:rPr>
              <a:t> 2012 Nov;88(7):558-64)</a:t>
            </a:r>
          </a:p>
          <a:p>
            <a:pPr marL="85725" indent="-85725" defTabSz="457200">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dirty="0" smtClean="0"/>
          </a:p>
          <a:p>
            <a:pPr marL="85725" indent="-85725" defTabSz="457200">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t>There have been no official reports on the number of acute HCV infections among HIV+ or HIV negative MSM in Canada,</a:t>
            </a:r>
            <a:r>
              <a:rPr lang="en-GB" baseline="0" dirty="0" smtClean="0"/>
              <a:t> however, many jurisdictions have noted a rise in the number of cases. Overall, cohort studies in MSM suggest the risk of HCV among MSM without IDU exposure is similar to that in the general population. </a:t>
            </a:r>
            <a:endParaRPr lang="en-GB" dirty="0" smtClean="0"/>
          </a:p>
          <a:p>
            <a:pPr marL="85725" indent="-85725" defTabSz="457200">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GB" dirty="0" smtClean="0"/>
          </a:p>
          <a:p>
            <a:pPr marL="85725" indent="-85725" defTabSz="457200">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t>*</a:t>
            </a:r>
            <a:r>
              <a:rPr lang="en-GB" dirty="0"/>
              <a:t>No direct estimates on </a:t>
            </a:r>
            <a:r>
              <a:rPr lang="en-GB" dirty="0" smtClean="0"/>
              <a:t>the</a:t>
            </a:r>
            <a:r>
              <a:rPr lang="en-GB" baseline="0" dirty="0" smtClean="0"/>
              <a:t> </a:t>
            </a:r>
            <a:r>
              <a:rPr lang="en-GB" dirty="0" smtClean="0"/>
              <a:t>prevalence </a:t>
            </a:r>
            <a:r>
              <a:rPr lang="en-GB" dirty="0"/>
              <a:t>of chronic HCV/HIV available; assumption based on the prevalence of HCV among intravenous drug users and the number of acquired HIV infections via </a:t>
            </a:r>
            <a:r>
              <a:rPr lang="en-GB" dirty="0" smtClean="0"/>
              <a:t>injection drug use </a:t>
            </a:r>
            <a:r>
              <a:rPr lang="en-GB" dirty="0"/>
              <a:t>in Australia.</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Irrespective of the setting, under 30% of persons infected have received treatment for HCV. Treatment rates are particularly low for IDUs with published rates ranging from 3-15%.</a:t>
            </a:r>
          </a:p>
          <a:p>
            <a:endParaRPr lang="en-US" smtClean="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4BB0B38B-E9B7-443B-8C22-FE2104F4B11D}" type="slidenum">
              <a:rPr lang="en-US" smtClean="0">
                <a:solidFill>
                  <a:srgbClr val="000000"/>
                </a:solidFill>
                <a:latin typeface="Arial" charset="0"/>
              </a:rPr>
              <a:pPr eaLnBrk="1" hangingPunct="1"/>
              <a:t>136</a:t>
            </a:fld>
            <a:endParaRPr lang="en-US" smtClean="0">
              <a:solidFill>
                <a:srgbClr val="000000"/>
              </a:solidFill>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64105E42-2523-4D53-B40A-C1ABF30D2C52}" type="slidenum">
              <a:rPr lang="en-US" smtClean="0">
                <a:solidFill>
                  <a:srgbClr val="000000"/>
                </a:solidFill>
                <a:latin typeface="Arial" charset="0"/>
              </a:rPr>
              <a:pPr eaLnBrk="1" hangingPunct="1"/>
              <a:t>137</a:t>
            </a:fld>
            <a:endParaRPr lang="en-US" smtClean="0">
              <a:solidFill>
                <a:srgbClr val="000000"/>
              </a:solidFill>
              <a:latin typeface="Arial" charset="0"/>
            </a:endParaRPr>
          </a:p>
        </p:txBody>
      </p:sp>
      <p:sp>
        <p:nvSpPr>
          <p:cNvPr id="27651"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912813" eaLnBrk="0" hangingPunct="0">
              <a:defRPr>
                <a:solidFill>
                  <a:schemeClr val="tx1"/>
                </a:solidFill>
                <a:latin typeface="Tahoma" pitchFamily="34" charset="0"/>
                <a:ea typeface="MS PGothic" pitchFamily="34" charset="-128"/>
              </a:defRPr>
            </a:lvl1pPr>
            <a:lvl2pPr marL="742950" indent="-285750" defTabSz="912813" eaLnBrk="0" hangingPunct="0">
              <a:defRPr>
                <a:solidFill>
                  <a:schemeClr val="tx1"/>
                </a:solidFill>
                <a:latin typeface="Tahoma" pitchFamily="34" charset="0"/>
                <a:ea typeface="MS PGothic" pitchFamily="34" charset="-128"/>
              </a:defRPr>
            </a:lvl2pPr>
            <a:lvl3pPr marL="1143000" indent="-228600" defTabSz="912813" eaLnBrk="0" hangingPunct="0">
              <a:defRPr>
                <a:solidFill>
                  <a:schemeClr val="tx1"/>
                </a:solidFill>
                <a:latin typeface="Tahoma" pitchFamily="34" charset="0"/>
                <a:ea typeface="MS PGothic" pitchFamily="34" charset="-128"/>
              </a:defRPr>
            </a:lvl3pPr>
            <a:lvl4pPr marL="1600200" indent="-228600" defTabSz="912813" eaLnBrk="0" hangingPunct="0">
              <a:defRPr>
                <a:solidFill>
                  <a:schemeClr val="tx1"/>
                </a:solidFill>
                <a:latin typeface="Tahoma" pitchFamily="34" charset="0"/>
                <a:ea typeface="MS PGothic" pitchFamily="34" charset="-128"/>
              </a:defRPr>
            </a:lvl4pPr>
            <a:lvl5pPr marL="2057400" indent="-228600" defTabSz="912813" eaLnBrk="0" hangingPunct="0">
              <a:defRPr>
                <a:solidFill>
                  <a:schemeClr val="tx1"/>
                </a:solidFill>
                <a:latin typeface="Tahoma"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Tahoma" pitchFamily="34" charset="0"/>
                <a:ea typeface="MS PGothic" pitchFamily="34" charset="-128"/>
              </a:defRPr>
            </a:lvl9pPr>
          </a:lstStyle>
          <a:p>
            <a:pPr algn="r" eaLnBrk="1" fontAlgn="base" hangingPunct="1">
              <a:spcBef>
                <a:spcPct val="0"/>
              </a:spcBef>
              <a:spcAft>
                <a:spcPct val="0"/>
              </a:spcAft>
            </a:pPr>
            <a:fld id="{EDC82A10-6728-45FD-BB7E-86BC109EC10D}" type="slidenum">
              <a:rPr lang="nl-NL" sz="1200">
                <a:solidFill>
                  <a:srgbClr val="000000"/>
                </a:solidFill>
                <a:latin typeface="Times New Roman" pitchFamily="18" charset="0"/>
              </a:rPr>
              <a:pPr algn="r" eaLnBrk="1" fontAlgn="base" hangingPunct="1">
                <a:spcBef>
                  <a:spcPct val="0"/>
                </a:spcBef>
                <a:spcAft>
                  <a:spcPct val="0"/>
                </a:spcAft>
              </a:pPr>
              <a:t>137</a:t>
            </a:fld>
            <a:endParaRPr lang="nl-NL" sz="1200">
              <a:solidFill>
                <a:srgbClr val="000000"/>
              </a:solidFill>
              <a:latin typeface="Times New Roman" pitchFamily="18" charset="0"/>
            </a:endParaRPr>
          </a:p>
        </p:txBody>
      </p:sp>
      <p:sp>
        <p:nvSpPr>
          <p:cNvPr id="27652" name="Rectangle 2"/>
          <p:cNvSpPr>
            <a:spLocks noGrp="1" noRot="1" noChangeAspect="1" noChangeArrowheads="1" noTextEdit="1"/>
          </p:cNvSpPr>
          <p:nvPr>
            <p:ph type="sldImg"/>
          </p:nvPr>
        </p:nvSpPr>
        <p:spPr>
          <a:xfrm>
            <a:off x="1143000" y="685800"/>
            <a:ext cx="4573588" cy="3430588"/>
          </a:xfrm>
          <a:ln/>
        </p:spPr>
      </p:sp>
      <p:sp>
        <p:nvSpPr>
          <p:cNvPr id="27653" name="Rectangle 3"/>
          <p:cNvSpPr>
            <a:spLocks noGrp="1" noChangeArrowheads="1"/>
          </p:cNvSpPr>
          <p:nvPr>
            <p:ph type="body" idx="1"/>
          </p:nvPr>
        </p:nvSpPr>
        <p:spPr>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r>
              <a:rPr lang="en-US" smtClean="0"/>
              <a:t>To date, our record at engagement in HCV treatment care of co-infected populations has been modest at best. In inner city neighborhoods of Vancouver, barely 1% of the target population that could benefit from treatment has been prescribed HCV therapy. Even more established programs in the United States and Australia have fared little better, with less than 5% of the patients who are eligible to receive antiviral therapy having actually been prescribed it.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a number of barriers to the provision of HCV therapy that particularly impact vulnerable persons with HIV-HCV co-infection. Asymptomatic patients may not desire therapy with complex regimens that are often associated with important toxicities. Committing to therapy that could extend up to 48 weeks (including close medical follow-up that may often occur every week) may be problematic for individuals with numerous competing priorities for their health and social circumstances. Some of these barriers may be overcome with improved education, peer support and through addressing social needs and treatment for substance use. Providers also may lack education about the contraindications, benefits and risks of HCV therapy in this population and may be reticent to offer complicated treatment to active IDUs. Management of competing health issues, such HIV and psychiatric disease may take precedence.  Finally there are many structural barriers to optimal provision of care. For example, lack of multidisciplinary support and segregation of specialty, primary care, psychiatric and addictions services may make appropriate care and follow-up unmanageable. Regulations regarding accessibility to treatment for HCV especially for HIV-infected patients can differ across provincial jurisdictions and finally, the up-front direct and indirect costs of therapy that have not been budgeted in current government-funded health care delivery programs are an increasing concern.</a:t>
            </a:r>
          </a:p>
          <a:p>
            <a:endParaRPr lang="en-US" smtClean="0"/>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8AD43443-4B47-4B85-8E5C-B3A80FC30332}" type="slidenum">
              <a:rPr lang="en-US" smtClean="0">
                <a:solidFill>
                  <a:srgbClr val="000000"/>
                </a:solidFill>
                <a:latin typeface="Arial" charset="0"/>
              </a:rPr>
              <a:pPr eaLnBrk="1" hangingPunct="1"/>
              <a:t>138</a:t>
            </a:fld>
            <a:endParaRPr lang="en-US" smtClean="0">
              <a:solidFill>
                <a:srgbClr val="000000"/>
              </a:solidFill>
              <a:latin typeface="Arial"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Peer support and peer education has been demonstrated to be very effective at increasing uptake and retention in HCV care among IDUs before, during and after HCV treatment initiation as has been credited with increased HCV treatment uptake in several studies as illustrated in this slide.</a:t>
            </a: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0604645D-2A98-4BB2-9FB8-5F027E3F3D80}" type="slidenum">
              <a:rPr lang="en-US" smtClean="0">
                <a:solidFill>
                  <a:srgbClr val="000000"/>
                </a:solidFill>
                <a:latin typeface="Arial" charset="0"/>
              </a:rPr>
              <a:pPr eaLnBrk="1" hangingPunct="1"/>
              <a:t>139</a:t>
            </a:fld>
            <a:endParaRPr lang="en-US" smtClean="0">
              <a:solidFill>
                <a:srgbClr val="000000"/>
              </a:solidFill>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a:defRPr/>
            </a:pPr>
            <a:r>
              <a:rPr lang="en-US" smtClean="0">
                <a:latin typeface="Arial" pitchFamily="34" charset="0"/>
              </a:rPr>
              <a:t>In Canada, official guidelines have supported treatment for HCV-infected IDU for over 5 years.  However, a recent survey conducted among physicians who would be the key drivers of such treatment suggests that barely one in five would consider it.  Despite the obvious medical need, there is a clear reluctance to address an important segment of the population living with HCV infection. Ref: </a:t>
            </a:r>
            <a:r>
              <a:rPr lang="en-US" sz="700" smtClean="0">
                <a:effectLst>
                  <a:outerShdw blurRad="38100" dist="38100" dir="2700000" algn="tl">
                    <a:srgbClr val="C0C0C0"/>
                  </a:outerShdw>
                </a:effectLst>
                <a:latin typeface="Arial" pitchFamily="34" charset="0"/>
              </a:rPr>
              <a:t>Myles A, Wang C et al</a:t>
            </a:r>
            <a:r>
              <a:rPr lang="en-US" smtClean="0">
                <a:latin typeface="Arial" pitchFamily="34" charset="0"/>
              </a:rPr>
              <a:t> </a:t>
            </a:r>
            <a:r>
              <a:rPr lang="en-US" sz="700" smtClean="0">
                <a:effectLst>
                  <a:outerShdw blurRad="38100" dist="38100" dir="2700000" algn="tl">
                    <a:srgbClr val="C0C0C0"/>
                  </a:outerShdw>
                </a:effectLst>
                <a:latin typeface="Arial" pitchFamily="34" charset="0"/>
              </a:rPr>
              <a:t>Physicians</a:t>
            </a:r>
            <a:r>
              <a:rPr lang="ja-JP" altLang="en-US" sz="700" smtClean="0">
                <a:effectLst>
                  <a:outerShdw blurRad="38100" dist="38100" dir="2700000" algn="tl">
                    <a:srgbClr val="C0C0C0"/>
                  </a:outerShdw>
                </a:effectLst>
                <a:latin typeface="Arial" pitchFamily="34" charset="0"/>
              </a:rPr>
              <a:t>’</a:t>
            </a:r>
            <a:r>
              <a:rPr lang="en-US" altLang="ja-JP" sz="700" smtClean="0">
                <a:effectLst>
                  <a:outerShdw blurRad="38100" dist="38100" dir="2700000" algn="tl">
                    <a:srgbClr val="C0C0C0"/>
                  </a:outerShdw>
                </a:effectLst>
                <a:latin typeface="Arial" pitchFamily="34" charset="0"/>
              </a:rPr>
              <a:t> Attitudes and practice toward injection drug users with hepatitis C: results from a national specialist survey in Canada, Can J Gastroenterology, 2011.</a:t>
            </a:r>
            <a:endParaRPr lang="en-US" sz="700" smtClean="0">
              <a:effectLst>
                <a:outerShdw blurRad="38100" dist="38100" dir="2700000" algn="tl">
                  <a:srgbClr val="C0C0C0"/>
                </a:outerShdw>
              </a:effectLst>
              <a:latin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One approach that has been hypothesized to be an ideal way to enhance treatment uptake and success in vulnerable communities is a </a:t>
            </a:r>
            <a:r>
              <a:rPr lang="ja-JP" altLang="en-US" smtClean="0"/>
              <a:t>“</a:t>
            </a:r>
            <a:r>
              <a:rPr lang="en-US" altLang="ja-JP" smtClean="0"/>
              <a:t>ONE STOP SHOP</a:t>
            </a:r>
            <a:r>
              <a:rPr lang="ja-JP" altLang="en-US" smtClean="0"/>
              <a:t>”</a:t>
            </a:r>
            <a:r>
              <a:rPr lang="en-US" altLang="ja-JP" smtClean="0"/>
              <a:t> model based in the community.  The program would need to be multidisciplinary, with engagement of all members of the health care team, including outreach workers.  Systematic data would need to be collected on all aspects of the program, to measure and quantify the results, to define the correlates of successful engagement in diagnosis and treatment and to promote the culture of excellence our patients deserve. </a:t>
            </a:r>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our Vancouver based community clinic, the experience with our first 40 completed courses of treatment was very encouraging.  We treated a group that was preferentially male and having non-1 HCV genotype. Only 28% discontinued treatment prematurely, with those not completing the assigned course of therapy equally divided between those who did not respond and those who were not adherent due to a significant relapse in street drug use. On a strict intent-to-treat analysis, fully 22 (or 55%) were cured of HCV, or 76% of those who completed treatment. These figures are similar to those expected in a non-IDU group, and speaks to the potential for success of our novel multidisciplinary model.</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were further interested in determining whether ongoing illicit drug use was a predictive factor in the success of therapy.  As it turns out, requiring that patients be abstinent from IDU for 6 months was not a predictor of success, at least with our support program for those on treatment. Further, it is only frequent drug use (&gt; 3 times per week) that seemed to impact treatment success. This suggests that as long as patients are stable enough to attend clinic on a regular basis and are encouraged to do so, treatment should be considered.</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 important issue to consider is the likelihood of recurrent viremia in patients who are successfully treated for HCV, especially IDUs at risk of re-exposure to the virus. In a retrospective study of over 1,000 individuals most of whom were active drug users at risk of acquiring HCV infection, over 150  who had experienced spontaneous clearance of viremia, 186 viremic events were noted to occur with median follow-up of 3 and 5 years, respectively, for those who were previously uninfected and who had spontaneaously cleared. Controlling for duration of follow-up, such events were 4-5 times more frequent in previously uninfected individuals, suggesting some protective effect of prior exposure to the virus with respect to viremia in the setting of high risk behaviors. Although these data cannot be extrapolated to the situation of treatment-induced clearance, they certainly suggest that it may be legitimate to consider treatment even in the setting of possible re-exposure to the virus, and that active IDU should not represent a contraindication to treatment of HCV infection. </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To illustrate a model of care that can be successful in treating risk IDUs, we present data from an expanded cohort of patients treated within the Vancouver Infectious Diseases Centre (VIDC) program between 2003 and 2012. All viremic adults in whom treatment was medically indicated, in whom there were no absolute contraindications to the use of either interferon or ribavirin and for whom structures were in place to support adherence were considered for this cohort analysis. This was an observational cohort of the standard care for HCV infection. Detailed baseline demographic information was collected on all patients. Patients attended clinic weekly, at which time adherence and toxicity were systematically monitored, interferon injections were administered by our staff and the weekly supply of ribavirin was dispensed. The key endpoint that was evaluated was the absence of viremia 24 weeks after the end of treatment, or sustained virologic response (SVR). This is generally understood to represent a cure of the HCV infection.</a:t>
            </a:r>
          </a:p>
          <a:p>
            <a:endParaRPr lang="en-US" smtClean="0"/>
          </a:p>
          <a:p>
            <a:r>
              <a:rPr lang="en-US" smtClean="0"/>
              <a:t>After 302 courses of treatment, in men and women ranging in age from 34 to 70; 15% of the cohort was female while 14% were co-infected with HIV. As reflects the genotype distribution in the community served, about 40% were infected with genotype 2 or 3 virus. About 5/6 were HCV treatment-naïve, and a small minority were compensated cirrhotics. None of the treated patients met the criteria of being free of IDU for 6 months or more, and a majority were enrolled in a methadone maintenance program to deal with heroin addiction, this medication being daily dispensed and allowing us an additional measure of follow-up and engagement of the target population.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Sequence</a:t>
            </a:r>
            <a:r>
              <a:rPr lang="en-CA" baseline="0" dirty="0" smtClean="0"/>
              <a:t> analyses from HCV strains collected from acutely infected persons in Australia have highlighted the importance of networks in transmission of HCV, particularly for those who were HIV +. </a:t>
            </a:r>
            <a:r>
              <a:rPr lang="en-CA" dirty="0" smtClean="0">
                <a:latin typeface="AdvPS94BA"/>
              </a:rPr>
              <a:t>Among 112 individuals with available sequences, 23 (20%) were infected with a strain of HCV identical to that of another acute case. The majority of clusters (78%) were HIV infected. In all clusters (except for 1 female HIV-uninfected pair), individuals identified as MSM, irrespective of HIV status.</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latin typeface="AdvPS94BA"/>
            </a:endParaRPr>
          </a:p>
          <a:p>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12</a:t>
            </a:fld>
            <a:endParaRPr lang="en-CA">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 time, we can see that we are able to initiate treatment in 50-60 individuals per year at the VIDC, with 2012 representing about a half-year of data, limited to patients in whom a course of treatment has been completed.  Our rate of engagement in care and treatment initiation has been quite stable over the past 3 years.</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Success rates overall are between 47-53%, 10-15% higher in patients with non-genotype 1 HCV. Remarkably, HIV co-infection did not seem to greatly affect success rates, irrespective of the genotype of the virus.</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It is further remarkable that 2/3 patients completed therapy, with more discontinuations seen in the setting of genotype 1 infection due to mandated early discontinuations at week 12 due to lack of virologic response. Indeed, this is reflected by the rate of discontinuation for that reason of 24% vs. 7% for genotype 2/3. The higher drug toxicity rates seen with genotype 2/3 are likely a factor of increased duration of exposure to the HCV treatment rather than any genotype-specific phenomena. It is finally quite encouraging to observe that only 5% were lost due to non-adherence or drug relapse, speaking both to the robustness of patient selection and support services offered at our site.</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Our completion and discontinuation rates are almost identical to those reported in almost 9,000 courses of treatment described by Lee et al in 2012, in a population from which IDUs were almost completely excluded.  </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conclude that HCV infection can be treated successfully in IDUs with response rates and patterns of treatment discontinuation similar to those seen in other populations.  HIV co-infection does not seem to have an effect on the outcome variables of interest, although this conclusion is based on a relatively limited number of observations. Current Canadian guidelines suggest that IDUs should be considered for treatment of HCV infection in settings such as our own, and we believe that our data strongly support this recommendation.</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way to conceptualize a global approach to HCV treatment among IDUs is reflected in our program model (EnTEnTE). This reflects the primary role that initial engagement in care plays in setting up conditions that will favor successful treatment. The primary tool of engagement can be offering a test for HCV, be it initial antibody testing or confirmation of viremia or genotype. The results set the stage for the parameters of engagement that will lead to initiation of treatment if medically indicated. During (and after) treatment, novel parameters of engagement are put in place to deal with drug toxicities in a way that will favour adherence and treatment success. Additional efforts are required after treatment is completed to deal with re-infection risk, addiction and other medical and social issues</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road forward is clear. There is a need to elucidate the HCV infection status of the entire population of our inner cities, and to identify those who would benefit from HCV treatment as it is currently available. Those in whom treatment is not necessary or deferred must be maintained in care. The </a:t>
            </a:r>
            <a:r>
              <a:rPr lang="ja-JP" altLang="en-US" dirty="0" smtClean="0"/>
              <a:t>“</a:t>
            </a:r>
            <a:r>
              <a:rPr lang="en-US" altLang="ja-JP" dirty="0" smtClean="0"/>
              <a:t>Seek &amp; Treat</a:t>
            </a:r>
            <a:r>
              <a:rPr lang="ja-JP" altLang="en-US" dirty="0" smtClean="0"/>
              <a:t>”</a:t>
            </a:r>
            <a:r>
              <a:rPr lang="en-US" altLang="ja-JP" dirty="0" smtClean="0"/>
              <a:t> model that is being studied for HIV may be even more applicable to HCV where the intervention is curative and the impact on the overall epidemic more easily achievable in a practical time frame. The challenge before us is to implement this approach in people who have traditionally shunned or who have been shunned by medical care. The benefits of succeeding in this endeavor are so significant to justify the efforts that will be required to put it in place.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a:t>
            </a:r>
            <a:r>
              <a:rPr lang="en-CA" baseline="0" dirty="0" smtClean="0"/>
              <a:t> peak of HCV infections in the United States occurred in late 1990s and as a consequence of the institution of screening of blood products has steadily fallen after 2000. Reductions in new infection rates among injection drug users has further contributed to a decline in the prevalence of HCV infections. However, chronic HCV is slowly progressive and clinical disease is often unapparent until more than 20 years after infection. Thus the peak in morbidity and mortality from HCV is only just beginning and the prevalence of cirrhosis, end stage liver disease and hepatocellular carcinoma (HCC) are expected to remain high well past 2030. </a:t>
            </a:r>
            <a:endParaRPr lang="en-CA" dirty="0" smtClean="0"/>
          </a:p>
          <a:p>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val="332265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84BAE6F-D3CC-49C2-AC08-A5CA62BECCD2}" type="slidenum">
              <a:rPr lang="en-CA">
                <a:solidFill>
                  <a:prstClr val="black"/>
                </a:solidFill>
              </a:rPr>
              <a:pPr>
                <a:defRPr/>
              </a:pPr>
              <a:t>15</a:t>
            </a:fld>
            <a:endParaRPr lang="en-CA">
              <a:solidFill>
                <a:prstClr val="black"/>
              </a:solidFill>
            </a:endParaRPr>
          </a:p>
        </p:txBody>
      </p:sp>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818D95-EC7E-4965-A87E-9F3296ED2BD6}" type="slidenum">
              <a:rPr lang="en-CA" sz="1200">
                <a:solidFill>
                  <a:prstClr val="black"/>
                </a:solidFill>
              </a:rPr>
              <a:pPr algn="r"/>
              <a:t>15</a:t>
            </a:fld>
            <a:endParaRPr lang="en-CA"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These graphs project the incidence of hepatitis C complications out to 2027</a:t>
            </a:r>
            <a:r>
              <a:rPr lang="en-US" baseline="0" dirty="0" smtClean="0"/>
              <a:t> modeled from Ontario data. S</a:t>
            </a:r>
            <a:r>
              <a:rPr lang="en-US" dirty="0" smtClean="0"/>
              <a:t>ome of the assumptions about rates of progression of disease are likely too low.  However, this is the only Canadian data available, and therefore this has been widely quoted, despite its limitations.</a:t>
            </a:r>
          </a:p>
          <a:p>
            <a:pPr eaLnBrk="1" hangingPunct="1"/>
            <a:endParaRPr lang="en-CA"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fld id="{AD587800-E0DE-BF41-85B7-2279743DD9CA}" type="slidenum">
              <a:rPr lang="en-CA">
                <a:solidFill>
                  <a:srgbClr val="000000"/>
                </a:solidFill>
              </a:rPr>
              <a:pPr/>
              <a:t>16</a:t>
            </a:fld>
            <a:endParaRPr lang="en-CA">
              <a:solidFill>
                <a:srgbClr val="000000"/>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a:defRPr/>
            </a:pPr>
            <a:r>
              <a:rPr lang="en-CA" dirty="0" smtClean="0"/>
              <a:t>The Canadian </a:t>
            </a:r>
            <a:r>
              <a:rPr lang="en-CA" dirty="0"/>
              <a:t>Co-infection </a:t>
            </a:r>
            <a:r>
              <a:rPr lang="en-CA" dirty="0" smtClean="0"/>
              <a:t>Cohort </a:t>
            </a:r>
            <a:r>
              <a:rPr lang="en-CA" dirty="0"/>
              <a:t>is a </a:t>
            </a:r>
            <a:r>
              <a:rPr lang="en-CA" dirty="0" smtClean="0"/>
              <a:t>multi-centre </a:t>
            </a:r>
            <a:r>
              <a:rPr lang="en-CA" dirty="0"/>
              <a:t>prospective cohort of HIV-infected patients with chronic HCV infection or evidence of HCV </a:t>
            </a:r>
            <a:r>
              <a:rPr lang="en-CA" dirty="0" smtClean="0"/>
              <a:t>exposure in care at urban and semi-urban clinics. </a:t>
            </a:r>
            <a:r>
              <a:rPr lang="en-CA" dirty="0"/>
              <a:t>Recruitment began in 2003 and as of December </a:t>
            </a:r>
            <a:r>
              <a:rPr lang="en-CA" dirty="0" smtClean="0"/>
              <a:t>2012, 1050 </a:t>
            </a:r>
            <a:r>
              <a:rPr lang="en-CA" dirty="0"/>
              <a:t>patients </a:t>
            </a:r>
            <a:r>
              <a:rPr lang="en-CA" dirty="0" smtClean="0"/>
              <a:t>have been enrolled </a:t>
            </a:r>
            <a:r>
              <a:rPr lang="en-CA" dirty="0"/>
              <a:t>from 16 sites across Canada, which are shown on this map.</a:t>
            </a:r>
          </a:p>
          <a:p>
            <a:pPr>
              <a:defRPr/>
            </a:pPr>
            <a:endParaRPr lang="en-CA" dirty="0"/>
          </a:p>
          <a:p>
            <a:pPr>
              <a:defRPr/>
            </a:pPr>
            <a:r>
              <a:rPr lang="en-CA" dirty="0"/>
              <a:t>After providing informed consent, participants undergo an initial evaluation and then follow-up visits take place every 6 months. During each visit, patients complete a questionnaire that collects </a:t>
            </a:r>
            <a:r>
              <a:rPr lang="en-CA" dirty="0" err="1"/>
              <a:t>sociodemographic</a:t>
            </a:r>
            <a:r>
              <a:rPr lang="en-CA" dirty="0"/>
              <a:t>, medical and behavioural information. In addition, results from routine blood tests like measurements of plasma HIV and HCV RNA, CD4 T cell counts, AST and platelets were extracted from laboratory reports and included in each questionnaire. </a:t>
            </a:r>
            <a:r>
              <a:rPr lang="en-CA" dirty="0" smtClean="0"/>
              <a:t>Treatment history and Medical diagnoses are captured (www.cocostudy.ca)  Klein</a:t>
            </a:r>
            <a:r>
              <a:rPr lang="en-CA" baseline="0" dirty="0" smtClean="0"/>
              <a:t> et al</a:t>
            </a:r>
            <a:r>
              <a:rPr lang="en-CA" dirty="0" smtClean="0"/>
              <a:t>, IJE 2009.</a:t>
            </a:r>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These results from the Canadian Co-infection Cohort Study show that the majority of deaths among co-infected persons in care are from </a:t>
            </a:r>
            <a:r>
              <a:rPr lang="en-CA" dirty="0" err="1" smtClean="0"/>
              <a:t>endstage</a:t>
            </a:r>
            <a:r>
              <a:rPr lang="en-CA" dirty="0" smtClean="0"/>
              <a:t> liver disease</a:t>
            </a:r>
            <a:r>
              <a:rPr lang="en-CA" baseline="0" dirty="0" smtClean="0"/>
              <a:t> (ESLD) and drug overdose. Thus approximately 50% of deaths may have been potentially be preventable through wider access to HCV treatment and improved harm reduction.</a:t>
            </a:r>
          </a:p>
          <a:p>
            <a:endParaRPr lang="en-CA" baseline="0" dirty="0" smtClean="0"/>
          </a:p>
          <a:p>
            <a:r>
              <a:rPr lang="en-GB" sz="1200" kern="1200" dirty="0" smtClean="0">
                <a:solidFill>
                  <a:schemeClr val="tx1"/>
                </a:solidFill>
                <a:latin typeface="+mn-lt"/>
                <a:ea typeface="+mn-ea"/>
                <a:cs typeface="+mn-cs"/>
              </a:rPr>
              <a:t>Indeed, ESLD  has emerged as a primary cause of morbidity and mortality in HIV infected persons</a:t>
            </a:r>
            <a:r>
              <a:rPr lang="en-GB" sz="1200" u="none" strike="noStrike" kern="1200" baseline="30000" dirty="0" smtClean="0">
                <a:solidFill>
                  <a:schemeClr val="tx1"/>
                </a:solidFill>
                <a:latin typeface="+mn-lt"/>
                <a:ea typeface="+mn-ea"/>
                <a:cs typeface="+mn-cs"/>
                <a:hlinkClick r:id="" action="ppaction://hlinkfile" tooltip="Thomas, 2008 #221"/>
              </a:rPr>
              <a:t>2</a:t>
            </a:r>
            <a:r>
              <a:rPr lang="en-GB" sz="1200" kern="1200" dirty="0" smtClean="0">
                <a:solidFill>
                  <a:schemeClr val="tx1"/>
                </a:solidFill>
                <a:latin typeface="+mn-lt"/>
                <a:ea typeface="+mn-ea"/>
                <a:cs typeface="+mn-cs"/>
              </a:rPr>
              <a:t> including in Canada</a:t>
            </a:r>
            <a:r>
              <a:rPr lang="en-GB" sz="1200" u="none" strike="noStrike" kern="1200" baseline="30000" dirty="0" smtClean="0">
                <a:solidFill>
                  <a:schemeClr val="tx1"/>
                </a:solidFill>
                <a:latin typeface="+mn-lt"/>
                <a:ea typeface="+mn-ea"/>
                <a:cs typeface="+mn-cs"/>
                <a:hlinkClick r:id="" action="ppaction://hlinkfile" tooltip="Klein, In Press #437"/>
              </a:rPr>
              <a:t>3</a:t>
            </a:r>
            <a:r>
              <a:rPr lang="en-GB" sz="1200" kern="1200" dirty="0" smtClean="0">
                <a:solidFill>
                  <a:schemeClr val="tx1"/>
                </a:solidFill>
                <a:latin typeface="+mn-lt"/>
                <a:ea typeface="+mn-ea"/>
                <a:cs typeface="+mn-cs"/>
              </a:rPr>
              <a:t> surpassing HIV-related deaths.</a:t>
            </a:r>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17</a:t>
            </a:fld>
            <a:endParaRPr lang="en-CA">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2265508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Special populations require consideration. There are extremely prevalence rates of HCV and HIV among inmates incarcerated in federal and provincial institutions</a:t>
            </a:r>
            <a:r>
              <a:rPr lang="en-CA" baseline="0" dirty="0" smtClean="0"/>
              <a:t> particularly among aboriginal persons.</a:t>
            </a:r>
            <a:r>
              <a:rPr lang="en-CA" dirty="0" smtClean="0"/>
              <a:t> </a:t>
            </a:r>
            <a:r>
              <a:rPr lang="en-US" altLang="ja-JP" dirty="0" smtClean="0"/>
              <a:t>New HCV infections continue to occur in incarcerated populations, through both drug use and tattooing</a:t>
            </a:r>
            <a:r>
              <a:rPr lang="en-US" altLang="ja-JP" baseline="0" dirty="0" smtClean="0"/>
              <a:t>. </a:t>
            </a:r>
            <a:r>
              <a:rPr lang="en-US" altLang="ja-JP" dirty="0" smtClean="0"/>
              <a:t> Inmates released back into the community may be unaware of their infection, may be unwilling or unable to access screening and medical care, and may continue to engage in high-risk behaviors upon release. The barrier between correctional institutions and the outside community has been likened to a </a:t>
            </a:r>
            <a:r>
              <a:rPr lang="en-US" altLang="ja-JP" dirty="0" err="1" smtClean="0"/>
              <a:t>semipermeable</a:t>
            </a:r>
            <a:r>
              <a:rPr lang="en-US" altLang="ja-JP" dirty="0" smtClean="0"/>
              <a:t> membrane</a:t>
            </a:r>
            <a:r>
              <a:rPr lang="en-US" altLang="ja-JP" baseline="0" dirty="0" smtClean="0"/>
              <a:t> as persons transition into and out of and back into prison repeatedly may be at highest risk. </a:t>
            </a:r>
            <a:r>
              <a:rPr lang="en-US" altLang="ja-JP" dirty="0" smtClean="0"/>
              <a:t>The need for harm reduction and safe injections in</a:t>
            </a:r>
            <a:r>
              <a:rPr lang="en-US" altLang="ja-JP" baseline="0" dirty="0" smtClean="0"/>
              <a:t> prisons is clear. HCV treatment while incarcerated is available on a limited basis but could represent a means impacting rates of HCV both within and outside these institutions.</a:t>
            </a:r>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19</a:t>
            </a:fld>
            <a:endParaRPr lang="en-CA">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Although there</a:t>
            </a:r>
            <a:r>
              <a:rPr lang="en-CA" baseline="0" dirty="0" smtClean="0"/>
              <a:t> has been a trend to increasing numbers of co-infected patients initiating HCV treatment in recent calendar years, the majority remains untreated. </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Ref: </a:t>
            </a:r>
            <a:r>
              <a:rPr lang="en-CA" dirty="0" err="1" smtClean="0"/>
              <a:t>Vellozzi</a:t>
            </a:r>
            <a:r>
              <a:rPr lang="en-CA" baseline="0" dirty="0" smtClean="0"/>
              <a:t> et al. </a:t>
            </a:r>
            <a:r>
              <a:rPr lang="en-CA" dirty="0" smtClean="0"/>
              <a:t> </a:t>
            </a:r>
            <a:r>
              <a:rPr lang="en-CA" b="0" dirty="0" smtClean="0"/>
              <a:t>Treatment of hepatitis C virus (HCV) infection in patients </a:t>
            </a:r>
            <a:r>
              <a:rPr lang="en-CA" b="0" dirty="0" err="1" smtClean="0"/>
              <a:t>coinfected</a:t>
            </a:r>
            <a:r>
              <a:rPr lang="en-CA" b="0" dirty="0" smtClean="0"/>
              <a:t> with HIV in the HIV Outpatient Study (HOPS), 1999–2007. J </a:t>
            </a:r>
            <a:r>
              <a:rPr lang="en-CA" b="0" dirty="0" err="1" smtClean="0"/>
              <a:t>Virol</a:t>
            </a:r>
            <a:r>
              <a:rPr lang="en-CA" b="0" dirty="0" smtClean="0"/>
              <a:t> Hepatitis 2011. 18: 316-324.</a:t>
            </a:r>
            <a:endParaRPr lang="en-CA" b="0"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20</a:t>
            </a:fld>
            <a:endParaRPr lang="en-CA">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4717E1F-5603-47B5-AB8F-0E02965B1A2C}" type="slidenum">
              <a:rPr lang="en-US" smtClean="0">
                <a:solidFill>
                  <a:prstClr val="black"/>
                </a:solidFill>
              </a:rPr>
              <a:pPr/>
              <a:t>21</a:t>
            </a:fld>
            <a:endParaRPr lang="en-US" smtClean="0">
              <a:solidFill>
                <a:prstClr val="black"/>
              </a:solidFill>
            </a:endParaRPr>
          </a:p>
        </p:txBody>
      </p:sp>
      <p:sp>
        <p:nvSpPr>
          <p:cNvPr id="58371"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spcBef>
                <a:spcPct val="0"/>
              </a:spcBef>
              <a:spcAft>
                <a:spcPct val="0"/>
              </a:spcAft>
            </a:pPr>
            <a:fld id="{939C6474-BBAC-496C-A1B8-432EDAACABE3}" type="slidenum">
              <a:rPr lang="en-US" sz="1200">
                <a:solidFill>
                  <a:prstClr val="black"/>
                </a:solidFill>
              </a:rPr>
              <a:pPr algn="r" defTabSz="914485">
                <a:spcBef>
                  <a:spcPct val="0"/>
                </a:spcBef>
                <a:spcAft>
                  <a:spcPct val="0"/>
                </a:spcAft>
              </a:pPr>
              <a:t>21</a:t>
            </a:fld>
            <a:endParaRPr lang="en-US" sz="1200" dirty="0">
              <a:solidFill>
                <a:prstClr val="black"/>
              </a:solidFill>
            </a:endParaRPr>
          </a:p>
        </p:txBody>
      </p:sp>
      <p:sp>
        <p:nvSpPr>
          <p:cNvPr id="58372" name="Rectangle 2"/>
          <p:cNvSpPr>
            <a:spLocks noGrp="1" noRot="1" noChangeAspect="1" noChangeArrowheads="1" noTextEdit="1"/>
          </p:cNvSpPr>
          <p:nvPr>
            <p:ph type="sldImg"/>
          </p:nvPr>
        </p:nvSpPr>
        <p:spPr>
          <a:ln/>
        </p:spPr>
      </p:sp>
      <p:sp>
        <p:nvSpPr>
          <p:cNvPr id="58373" name="Rectangle 4"/>
          <p:cNvSpPr>
            <a:spLocks noGrp="1" noChangeArrowheads="1"/>
          </p:cNvSpPr>
          <p:nvPr>
            <p:ph type="body" idx="1"/>
          </p:nvPr>
        </p:nvSpPr>
        <p:spPr>
          <a:noFill/>
          <a:ln/>
        </p:spPr>
        <p:txBody>
          <a:bodyPr/>
          <a:lstStyle/>
          <a:p>
            <a:pPr eaLnBrk="1" hangingPunct="1"/>
            <a:r>
              <a:rPr lang="en-US" altLang="ja-JP" dirty="0" smtClean="0"/>
              <a:t>In summary, HCV is a global problem. In Canada, it is strongly associated with injection drug use and the correctional system, especially in aboriginal populations. Those at risk of contracting HCV should be screened for infection and individuals infected with HCV should be counseled to reduce the risk to themselves and others. The role of treatment in preventing HCV infections remains to be evaluated particularly</a:t>
            </a:r>
            <a:r>
              <a:rPr lang="en-US" altLang="ja-JP" baseline="0" dirty="0" smtClean="0"/>
              <a:t> as newer more effective and simpler therapies become available.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A68C328-8CE3-4719-AAF4-B57DC7025693}" type="slidenum">
              <a:rPr lang="en-US" smtClean="0">
                <a:solidFill>
                  <a:prstClr val="black"/>
                </a:solidFill>
              </a:rPr>
              <a:pPr/>
              <a:t>3</a:t>
            </a:fld>
            <a:endParaRPr lang="en-US" smtClean="0">
              <a:solidFill>
                <a:prstClr val="black"/>
              </a:solidFill>
            </a:endParaRPr>
          </a:p>
        </p:txBody>
      </p:sp>
      <p:sp>
        <p:nvSpPr>
          <p:cNvPr id="38915"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spcBef>
                <a:spcPct val="0"/>
              </a:spcBef>
              <a:spcAft>
                <a:spcPct val="0"/>
              </a:spcAft>
            </a:pPr>
            <a:fld id="{B18076C8-B5AC-45A3-BDF4-D5502BC84F0F}" type="slidenum">
              <a:rPr lang="en-US" sz="1200">
                <a:solidFill>
                  <a:prstClr val="black"/>
                </a:solidFill>
              </a:rPr>
              <a:pPr algn="r" defTabSz="914485">
                <a:spcBef>
                  <a:spcPct val="0"/>
                </a:spcBef>
                <a:spcAft>
                  <a:spcPct val="0"/>
                </a:spcAft>
              </a:pPr>
              <a:t>3</a:t>
            </a:fld>
            <a:endParaRPr lang="en-US" sz="1200" dirty="0">
              <a:solidFill>
                <a:prstClr val="black"/>
              </a:solidFill>
            </a:endParaRPr>
          </a:p>
        </p:txBody>
      </p:sp>
      <p:sp>
        <p:nvSpPr>
          <p:cNvPr id="38916" name="Rectangle 2"/>
          <p:cNvSpPr>
            <a:spLocks noGrp="1" noRot="1" noChangeAspect="1" noChangeArrowheads="1" noTextEdit="1"/>
          </p:cNvSpPr>
          <p:nvPr>
            <p:ph type="sldImg"/>
          </p:nvPr>
        </p:nvSpPr>
        <p:spPr>
          <a:ln/>
        </p:spPr>
      </p:sp>
      <p:sp>
        <p:nvSpPr>
          <p:cNvPr id="38917" name="Rectangle 4"/>
          <p:cNvSpPr>
            <a:spLocks noGrp="1" noChangeArrowheads="1"/>
          </p:cNvSpPr>
          <p:nvPr>
            <p:ph type="body" idx="1"/>
          </p:nvPr>
        </p:nvSpPr>
        <p:spPr>
          <a:noFill/>
          <a:ln/>
        </p:spPr>
        <p:txBody>
          <a:bodyPr/>
          <a:lstStyle/>
          <a:p>
            <a:pPr eaLnBrk="1" hangingPunct="1"/>
            <a:r>
              <a:rPr lang="en-US" altLang="ja-JP" dirty="0" smtClean="0"/>
              <a:t>It is estimated by the World Health Organization that approximately 170 million individuals, or 3.1% of the world population, are infected with HCV—more than 4 times the number of people living with HIV. </a:t>
            </a:r>
            <a:r>
              <a:rPr lang="en-US" altLang="ja-JP" b="1" i="1" baseline="0" dirty="0" smtClean="0"/>
              <a:t> </a:t>
            </a:r>
            <a:r>
              <a:rPr lang="en-US" altLang="ja-JP" dirty="0" smtClean="0"/>
              <a:t>There is, however, considerable geographic variation in the prevalence of HCV infection. </a:t>
            </a:r>
          </a:p>
          <a:p>
            <a:pPr eaLnBrk="1" hangingPunct="1"/>
            <a:endParaRPr lang="en-US" altLang="ja-JP" dirty="0" smtClean="0"/>
          </a:p>
          <a:p>
            <a:r>
              <a:rPr lang="en-US" altLang="ja-JP" dirty="0" smtClean="0"/>
              <a:t>In the Americas, approximately 1.7% of the population is currently living with HCV. It is estimated that approximately 0.7% of the Canadian population is</a:t>
            </a:r>
            <a:r>
              <a:rPr lang="en-US" altLang="ja-JP" baseline="0" dirty="0" smtClean="0"/>
              <a:t> infected with HCV (242,000  persons in 2007)</a:t>
            </a:r>
            <a:r>
              <a:rPr lang="en-US" altLang="ja-JP" dirty="0" smtClean="0"/>
              <a:t>. Rates of new cases have been relatively stable since</a:t>
            </a:r>
            <a:r>
              <a:rPr lang="en-US" altLang="ja-JP" baseline="0" dirty="0" smtClean="0"/>
              <a:t> 2004 with approximately 13,000 persons being diagnosed each year. The primary mode for acquiring HCV in Canada is through injection drug use (63%). </a:t>
            </a:r>
            <a:r>
              <a:rPr lang="en-CA" sz="1200" i="0" kern="1200" baseline="0" dirty="0" smtClean="0">
                <a:solidFill>
                  <a:schemeClr val="tx1"/>
                </a:solidFill>
                <a:latin typeface="+mn-lt"/>
                <a:ea typeface="+mn-ea"/>
                <a:cs typeface="+mn-cs"/>
              </a:rPr>
              <a:t>Reported rates of acute HCV declined from 2.5 per 100,000 population in 2004 to 1.6 per 100,000 population in 2006. Since then, there has been a reversal of the downward trend, with the preliminary reported incidence rate of acute HCV infection increased to 2 per 100,000 population in 2008 and data suggest that this increase may be driven by acute HCV infections diagnosed among females aged 15-24 years and among males aged 25-34 years. </a:t>
            </a:r>
            <a:endParaRPr lang="en-US" altLang="ja-JP" i="0" dirty="0" smtClean="0"/>
          </a:p>
          <a:p>
            <a:pPr eaLnBrk="1" hangingPunct="1"/>
            <a:endParaRPr lang="en-US" altLang="ja-JP" dirty="0" smtClean="0"/>
          </a:p>
          <a:p>
            <a:pPr eaLnBrk="1" hangingPunct="1"/>
            <a:r>
              <a:rPr lang="en-US" altLang="ja-JP" dirty="0" smtClean="0"/>
              <a:t>Areas of higher prevalence include some countries of Africa, the eastern Mediterranean, southeast Asia, and the western Pacific. In some areas, the prevalence of infection exceeds 10% in the general population. For example, in Egypt, there are some areas in which one out of every 5 individuals has chronic hepatitis C. The virus spread in Egypt drastically as a result of unsafe injection practices during a campaign to eradicate </a:t>
            </a:r>
            <a:r>
              <a:rPr lang="en-US" altLang="ja-JP" dirty="0" err="1" smtClean="0"/>
              <a:t>schistosomiasis</a:t>
            </a:r>
            <a:r>
              <a:rPr lang="en-US" altLang="ja-JP" dirty="0" smtClean="0"/>
              <a:t>. That practice has since stopped and ongoing transmission of hepatitis C has reduced dramatically in that country.</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404B28CA-7FF0-46D3-AF25-5569C789CB79}" type="slidenum">
              <a:rPr lang="en-CA" sz="1200" baseline="0" smtClean="0">
                <a:solidFill>
                  <a:srgbClr val="000000"/>
                </a:solidFill>
              </a:rPr>
              <a:pPr eaLnBrk="1" hangingPunct="1">
                <a:defRPr/>
              </a:pPr>
              <a:t>25</a:t>
            </a:fld>
            <a:endParaRPr lang="en-CA" sz="1200" baseline="0" smtClean="0">
              <a:solidFill>
                <a:srgbClr val="000000"/>
              </a:solidFill>
            </a:endParaRPr>
          </a:p>
        </p:txBody>
      </p:sp>
      <p:sp>
        <p:nvSpPr>
          <p:cNvPr id="12290" name="Rectangle 2"/>
          <p:cNvSpPr>
            <a:spLocks noGrp="1" noRot="1" noChangeAspect="1" noChangeArrowheads="1" noTextEdit="1"/>
          </p:cNvSpPr>
          <p:nvPr>
            <p:ph type="sldImg"/>
          </p:nvPr>
        </p:nvSpPr>
        <p:spPr>
          <a:ln/>
          <a:extLst/>
        </p:spPr>
      </p:sp>
      <p:sp>
        <p:nvSpPr>
          <p:cNvPr id="12291" name="Rectangle 3"/>
          <p:cNvSpPr>
            <a:spLocks noGrp="1" noChangeArrowheads="1"/>
          </p:cNvSpPr>
          <p:nvPr>
            <p:ph type="body" idx="1"/>
          </p:nvPr>
        </p:nvSpPr>
        <p:spPr/>
        <p:txBody>
          <a:bodyPr/>
          <a:lstStyle/>
          <a:p>
            <a:pPr eaLnBrk="1" hangingPunct="1">
              <a:defRPr/>
            </a:pPr>
            <a:r>
              <a:rPr lang="en-CA" smtClean="0">
                <a:latin typeface="Arial" pitchFamily="34" charset="0"/>
                <a:ea typeface="ＭＳ Ｐゴシック" pitchFamily="34" charset="-128"/>
              </a:rPr>
              <a:t>Soto et al performed a cross-sectional analysis of 547 patients (116 HIV-infected) with HCV and compared time to development of biopsy-proven cirrhosis between HIV co-infected vs. HCV mono-infected patients using first blood transfusion or injection drug use debut as baseline for estimated duration of infection. This study was performed between 1989 and 1994 and therefore recruited patients from the pre-cART era.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3927A87B-B3B8-4513-A709-9D9403A71CA2}" type="slidenum">
              <a:rPr lang="en-CA" sz="1200" baseline="0" smtClean="0">
                <a:solidFill>
                  <a:srgbClr val="000000"/>
                </a:solidFill>
              </a:rPr>
              <a:pPr eaLnBrk="1" hangingPunct="1">
                <a:defRPr/>
              </a:pPr>
              <a:t>27</a:t>
            </a:fld>
            <a:endParaRPr lang="en-CA" sz="1200" baseline="0" smtClean="0">
              <a:solidFill>
                <a:srgbClr val="000000"/>
              </a:solidFill>
            </a:endParaRPr>
          </a:p>
        </p:txBody>
      </p:sp>
      <p:sp>
        <p:nvSpPr>
          <p:cNvPr id="13314" name="Rectangle 2"/>
          <p:cNvSpPr>
            <a:spLocks noGrp="1" noRot="1" noChangeAspect="1" noChangeArrowheads="1" noTextEdit="1"/>
          </p:cNvSpPr>
          <p:nvPr>
            <p:ph type="sldImg"/>
          </p:nvPr>
        </p:nvSpPr>
        <p:spPr>
          <a:ln/>
          <a:extLst/>
        </p:spPr>
      </p:sp>
      <p:sp>
        <p:nvSpPr>
          <p:cNvPr id="13315" name="Rectangle 3"/>
          <p:cNvSpPr>
            <a:spLocks noGrp="1" noChangeArrowheads="1"/>
          </p:cNvSpPr>
          <p:nvPr>
            <p:ph type="body" idx="1"/>
          </p:nvPr>
        </p:nvSpPr>
        <p:spPr/>
        <p:txBody>
          <a:bodyPr/>
          <a:lstStyle/>
          <a:p>
            <a:pPr eaLnBrk="1" hangingPunct="1">
              <a:defRPr/>
            </a:pPr>
            <a:r>
              <a:rPr lang="en-CA" smtClean="0">
                <a:latin typeface="Arial" pitchFamily="34" charset="0"/>
                <a:ea typeface="ＭＳ Ｐゴシック" pitchFamily="34" charset="-128"/>
              </a:rPr>
              <a:t>Brau et al conducted a retrospective analysis of 656 HCV patients (274 HIV-infected) and determined a fibrosis progression rate as biopsy-determined fibrosis score/duration of HCV infection. Fibrosis progression rates were highest in HIV-infected individuals with detectable HIV pVL (0.151 Ishak fibrosis units/year) but were similarly reduced in HIV-infected individuals with suppressed viral load and in HCV mono-infected patients (0.122 and 0.128 fibrosis units/year respectively)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7849257B-D961-4807-9CC2-1F3CDF5F970B}" type="slidenum">
              <a:rPr lang="en-CA" sz="1200" baseline="0" smtClean="0">
                <a:solidFill>
                  <a:srgbClr val="000000"/>
                </a:solidFill>
              </a:rPr>
              <a:pPr eaLnBrk="1" hangingPunct="1">
                <a:defRPr/>
              </a:pPr>
              <a:t>29</a:t>
            </a:fld>
            <a:endParaRPr lang="en-CA" sz="1200" baseline="0" smtClean="0">
              <a:solidFill>
                <a:srgbClr val="000000"/>
              </a:solidFill>
            </a:endParaRPr>
          </a:p>
        </p:txBody>
      </p:sp>
      <p:sp>
        <p:nvSpPr>
          <p:cNvPr id="16386" name="Rectangle 2"/>
          <p:cNvSpPr>
            <a:spLocks noGrp="1" noRot="1" noChangeAspect="1" noChangeArrowheads="1" noTextEdit="1"/>
          </p:cNvSpPr>
          <p:nvPr>
            <p:ph type="sldImg"/>
          </p:nvPr>
        </p:nvSpPr>
        <p:spPr>
          <a:ln/>
          <a:extLst/>
        </p:spPr>
      </p:sp>
      <p:sp>
        <p:nvSpPr>
          <p:cNvPr id="16387" name="Rectangle 3"/>
          <p:cNvSpPr>
            <a:spLocks noGrp="1" noChangeArrowheads="1"/>
          </p:cNvSpPr>
          <p:nvPr>
            <p:ph type="body" idx="1"/>
          </p:nvPr>
        </p:nvSpPr>
        <p:spPr/>
        <p:txBody>
          <a:bodyPr/>
          <a:lstStyle/>
          <a:p>
            <a:pPr eaLnBrk="1" hangingPunct="1">
              <a:defRPr/>
            </a:pPr>
            <a:r>
              <a:rPr lang="en-CA" smtClean="0">
                <a:latin typeface="Arial" pitchFamily="34" charset="0"/>
                <a:ea typeface="ＭＳ Ｐゴシック" pitchFamily="34" charset="-128"/>
              </a:rPr>
              <a:t>In this study 12% of the cohort died from liver-related mortality, and individuals with HIV/HBV/HCV triple infection had higher proportion of deaths (28% vs. 13% and 15%) than HCV and HBV co-infected patients respectively. In Cox regression analysis use of alcohol and initial CD4 cell count &lt;200 were also associated with liver mortality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823CB48E-2BBE-4A71-8F71-FFDCC7541D00}" type="slidenum">
              <a:rPr lang="en-CA" sz="1200" baseline="0" smtClean="0">
                <a:solidFill>
                  <a:srgbClr val="000000"/>
                </a:solidFill>
              </a:rPr>
              <a:pPr eaLnBrk="1" hangingPunct="1">
                <a:defRPr/>
              </a:pPr>
              <a:t>30</a:t>
            </a:fld>
            <a:endParaRPr lang="en-CA" sz="1200" baseline="0" smtClean="0">
              <a:solidFill>
                <a:srgbClr val="000000"/>
              </a:solidFill>
            </a:endParaRPr>
          </a:p>
        </p:txBody>
      </p:sp>
      <p:sp>
        <p:nvSpPr>
          <p:cNvPr id="19458" name="Rectangle 2"/>
          <p:cNvSpPr>
            <a:spLocks noGrp="1" noRot="1" noChangeAspect="1" noChangeArrowheads="1" noTextEdit="1"/>
          </p:cNvSpPr>
          <p:nvPr>
            <p:ph type="sldImg"/>
          </p:nvPr>
        </p:nvSpPr>
        <p:spPr>
          <a:ln/>
          <a:extLst/>
        </p:spPr>
      </p:sp>
      <p:sp>
        <p:nvSpPr>
          <p:cNvPr id="19459" name="Rectangle 3"/>
          <p:cNvSpPr>
            <a:spLocks noGrp="1" noChangeArrowheads="1"/>
          </p:cNvSpPr>
          <p:nvPr>
            <p:ph type="body" idx="1"/>
          </p:nvPr>
        </p:nvSpPr>
        <p:spPr/>
        <p:txBody>
          <a:bodyPr/>
          <a:lstStyle/>
          <a:p>
            <a:pPr eaLnBrk="1" hangingPunct="1">
              <a:defRPr/>
            </a:pPr>
            <a:r>
              <a:rPr lang="en-CA" smtClean="0">
                <a:latin typeface="Arial" pitchFamily="34" charset="0"/>
                <a:ea typeface="ＭＳ Ｐゴシック" pitchFamily="34" charset="-128"/>
              </a:rPr>
              <a:t>CART may serve to decrease fibrosis progression and liver-related mortality. Early initiation of cART may therefore potentially reduce HCV morbidity in patients. This concept is reflected in current therapeutic guidelines for the initiation of cART. All guidelines suggest deferring cART in individuals with CD4 &gt;500 cells/ul if HCV therapy is to be initiated to avoid risk of drug-drug interactions</a:t>
            </a:r>
          </a:p>
          <a:p>
            <a:pPr eaLnBrk="1" hangingPunct="1">
              <a:defRPr/>
            </a:pPr>
            <a:r>
              <a:rPr lang="en-CA" smtClean="0">
                <a:latin typeface="Arial" pitchFamily="34" charset="0"/>
                <a:ea typeface="ＭＳ Ｐゴシック" pitchFamily="34" charset="-128"/>
              </a:rPr>
              <a:t>Sources: Thompson M, et al. JAMA 2012; 308:387-402. . DHHS March 27, 2012 guidelines available at http://aidsinfo.nih.gov/guidelines; Williams I, et al. HIV Medicine 2012;13(Suppl 2) 1-85; EACS Guidelines November 2012 available at http://www.europeanaidsclinicalsociety.org/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99100CE8-E75E-4900-8763-29EDCF667105}" type="slidenum">
              <a:rPr lang="en-CA" sz="1200" baseline="0" smtClean="0">
                <a:solidFill>
                  <a:srgbClr val="000000"/>
                </a:solidFill>
              </a:rPr>
              <a:pPr eaLnBrk="1" hangingPunct="1">
                <a:defRPr/>
              </a:pPr>
              <a:t>31</a:t>
            </a:fld>
            <a:endParaRPr lang="en-CA" sz="1200" baseline="0" smtClean="0">
              <a:solidFill>
                <a:srgbClr val="000000"/>
              </a:solidFill>
            </a:endParaRPr>
          </a:p>
        </p:txBody>
      </p:sp>
      <p:sp>
        <p:nvSpPr>
          <p:cNvPr id="21506" name="Rectangle 2"/>
          <p:cNvSpPr>
            <a:spLocks noGrp="1" noRot="1" noChangeAspect="1" noChangeArrowheads="1" noTextEdit="1"/>
          </p:cNvSpPr>
          <p:nvPr>
            <p:ph type="sldImg"/>
          </p:nvPr>
        </p:nvSpPr>
        <p:spPr>
          <a:ln/>
          <a:extLst/>
        </p:spPr>
      </p:sp>
      <p:sp>
        <p:nvSpPr>
          <p:cNvPr id="21507" name="Rectangle 3"/>
          <p:cNvSpPr>
            <a:spLocks noGrp="1" noChangeArrowheads="1"/>
          </p:cNvSpPr>
          <p:nvPr>
            <p:ph type="body" idx="1"/>
          </p:nvPr>
        </p:nvSpPr>
        <p:spPr/>
        <p:txBody>
          <a:bodyPr/>
          <a:lstStyle/>
          <a:p>
            <a:pPr eaLnBrk="1" hangingPunct="1">
              <a:defRPr/>
            </a:pPr>
            <a:r>
              <a:rPr lang="en-CA" smtClean="0">
                <a:latin typeface="Arial" pitchFamily="34" charset="0"/>
                <a:ea typeface="ＭＳ Ｐゴシック" pitchFamily="34" charset="-128"/>
              </a:rPr>
              <a:t>Retrospective cohort study from the US VACS cohort. Overall 6,079 HCV mono-infected and 4,280 HIV/HCV co-infected patients on cART included. The mean age was 47 and 48 years respectively, and 44.9% of co-infected patients had CD4 nadir &lt;200 cells/uL. This data suggests that despite cART risk for hepatic decompensation continues.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9A1DF213-AF7A-4142-848D-EECC6528457C}" type="slidenum">
              <a:rPr lang="en-CA" sz="1200" baseline="0" smtClean="0">
                <a:solidFill>
                  <a:srgbClr val="000000"/>
                </a:solidFill>
              </a:rPr>
              <a:pPr eaLnBrk="1" hangingPunct="1">
                <a:defRPr/>
              </a:pPr>
              <a:t>32</a:t>
            </a:fld>
            <a:endParaRPr lang="en-CA" sz="1200" baseline="0" smtClean="0">
              <a:solidFill>
                <a:srgbClr val="000000"/>
              </a:solidFill>
            </a:endParaRPr>
          </a:p>
        </p:txBody>
      </p:sp>
      <p:sp>
        <p:nvSpPr>
          <p:cNvPr id="24578" name="Rectangle 2"/>
          <p:cNvSpPr>
            <a:spLocks noGrp="1" noRot="1" noChangeAspect="1" noChangeArrowheads="1" noTextEdit="1"/>
          </p:cNvSpPr>
          <p:nvPr>
            <p:ph type="sldImg"/>
          </p:nvPr>
        </p:nvSpPr>
        <p:spPr>
          <a:ln/>
          <a:extLst/>
        </p:spPr>
      </p:sp>
      <p:sp>
        <p:nvSpPr>
          <p:cNvPr id="24579" name="Rectangle 3"/>
          <p:cNvSpPr>
            <a:spLocks noGrp="1" noChangeArrowheads="1"/>
          </p:cNvSpPr>
          <p:nvPr>
            <p:ph type="body" idx="1"/>
          </p:nvPr>
        </p:nvSpPr>
        <p:spPr/>
        <p:txBody>
          <a:bodyPr/>
          <a:lstStyle/>
          <a:p>
            <a:pPr eaLnBrk="1" hangingPunct="1">
              <a:defRPr/>
            </a:pPr>
            <a:r>
              <a:rPr lang="en-CA" smtClean="0"/>
              <a:t>Grade 3 or 4 hepatotoxicity defined as rise in ALT of 5-10 x upper limit of normal range (ULN), and &gt;10 x ULN respectively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BBC343C6-16D1-4070-B9DD-73442F8DFD1D}" type="slidenum">
              <a:rPr lang="en-CA" sz="1200" baseline="0" smtClean="0">
                <a:solidFill>
                  <a:srgbClr val="000000"/>
                </a:solidFill>
              </a:rPr>
              <a:pPr eaLnBrk="1" hangingPunct="1">
                <a:defRPr/>
              </a:pPr>
              <a:t>34</a:t>
            </a:fld>
            <a:endParaRPr lang="en-CA" sz="1200" baseline="0" smtClean="0">
              <a:solidFill>
                <a:srgbClr val="000000"/>
              </a:solidFill>
            </a:endParaRPr>
          </a:p>
        </p:txBody>
      </p:sp>
      <p:sp>
        <p:nvSpPr>
          <p:cNvPr id="26626" name="Rectangle 2"/>
          <p:cNvSpPr>
            <a:spLocks noGrp="1" noRot="1" noChangeAspect="1" noChangeArrowheads="1" noTextEdit="1"/>
          </p:cNvSpPr>
          <p:nvPr>
            <p:ph type="sldImg"/>
          </p:nvPr>
        </p:nvSpPr>
        <p:spPr>
          <a:ln/>
          <a:extLst/>
        </p:spPr>
      </p:sp>
      <p:sp>
        <p:nvSpPr>
          <p:cNvPr id="26627" name="Rectangle 3"/>
          <p:cNvSpPr>
            <a:spLocks noGrp="1" noChangeArrowheads="1"/>
          </p:cNvSpPr>
          <p:nvPr>
            <p:ph type="body" idx="1"/>
          </p:nvPr>
        </p:nvSpPr>
        <p:spPr/>
        <p:txBody>
          <a:bodyPr/>
          <a:lstStyle/>
          <a:p>
            <a:pPr eaLnBrk="1" hangingPunct="1">
              <a:defRPr/>
            </a:pPr>
            <a:r>
              <a:rPr lang="en-CA" smtClean="0">
                <a:latin typeface="Arial" pitchFamily="34" charset="0"/>
                <a:ea typeface="ＭＳ Ｐゴシック" pitchFamily="34" charset="-128"/>
              </a:rPr>
              <a:t>Sulkowski et al evaluated hepatoxicity of early cART regimens in a cohort of 298 individuals between 1996-8. Overall 52% were coinfected and 10.4% developed hepatotoxicity. In co-infected patients, incidence of hepatoxicity with PI use was 12.2%, but in regression analysis only use of high dose ritonavir remained associated. This group also assessed NNRTI-related hepatoxicity in co-infected patients. Incidence of nevirapine-related hepatoxicity was 18.1 cases/100 persons exposed (95% CI 4.9 - 46.5) in co-infected patients vs. 6.1 cases (95% CI 1.0 – 21.8) in HIV mono-infected patients. Incidence of efavirenz-related hepatotoxicity was 9.7 cases/100 persons exposed (95% CI 3.6 – 19.9) for co-infected patients vs. 0 cases (95%CI 0 – 4.2) in mono-infected patients.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A9BEC3AF-E276-46CC-9F4B-2F9CE4AD3CD1}" type="slidenum">
              <a:rPr lang="en-CA" sz="1200" baseline="0" smtClean="0">
                <a:solidFill>
                  <a:srgbClr val="000000"/>
                </a:solidFill>
              </a:rPr>
              <a:pPr eaLnBrk="1" hangingPunct="1">
                <a:defRPr/>
              </a:pPr>
              <a:t>36</a:t>
            </a:fld>
            <a:endParaRPr lang="en-CA" sz="1200" baseline="0" smtClean="0">
              <a:solidFill>
                <a:srgbClr val="000000"/>
              </a:solidFill>
            </a:endParaRPr>
          </a:p>
        </p:txBody>
      </p:sp>
      <p:sp>
        <p:nvSpPr>
          <p:cNvPr id="28674" name="Rectangle 2"/>
          <p:cNvSpPr>
            <a:spLocks noGrp="1" noRot="1" noChangeAspect="1" noChangeArrowheads="1" noTextEdit="1"/>
          </p:cNvSpPr>
          <p:nvPr>
            <p:ph type="sldImg"/>
          </p:nvPr>
        </p:nvSpPr>
        <p:spPr>
          <a:ln/>
          <a:extLst/>
        </p:spPr>
      </p:sp>
      <p:sp>
        <p:nvSpPr>
          <p:cNvPr id="28675" name="Rectangle 3"/>
          <p:cNvSpPr>
            <a:spLocks noGrp="1" noChangeArrowheads="1"/>
          </p:cNvSpPr>
          <p:nvPr>
            <p:ph type="body" idx="1"/>
          </p:nvPr>
        </p:nvSpPr>
        <p:spPr/>
        <p:txBody>
          <a:bodyPr/>
          <a:lstStyle/>
          <a:p>
            <a:pPr eaLnBrk="1" hangingPunct="1">
              <a:defRPr/>
            </a:pPr>
            <a:r>
              <a:rPr lang="en-CA" dirty="0" smtClean="0"/>
              <a:t>Post-hoc analyses of the CASTLE (</a:t>
            </a:r>
            <a:r>
              <a:rPr lang="en-CA" dirty="0" err="1" smtClean="0"/>
              <a:t>atazanavir</a:t>
            </a:r>
            <a:r>
              <a:rPr lang="en-CA" dirty="0" smtClean="0"/>
              <a:t>) 48 week data, STARTMRK/BENCHMRK (</a:t>
            </a:r>
            <a:r>
              <a:rPr lang="en-CA" dirty="0" err="1" smtClean="0"/>
              <a:t>raltegravir</a:t>
            </a:r>
            <a:r>
              <a:rPr lang="en-CA" dirty="0" smtClean="0"/>
              <a:t>) 3-5 year data, ECHO/THRIVE (</a:t>
            </a:r>
            <a:r>
              <a:rPr lang="en-CA" dirty="0" err="1" smtClean="0"/>
              <a:t>rilpivirine</a:t>
            </a:r>
            <a:r>
              <a:rPr lang="en-CA" dirty="0" smtClean="0"/>
              <a:t>) week 48 efficacy data, DUET (</a:t>
            </a:r>
            <a:r>
              <a:rPr lang="en-CA" dirty="0" err="1" smtClean="0"/>
              <a:t>etravirine</a:t>
            </a:r>
            <a:r>
              <a:rPr lang="en-CA" dirty="0" smtClean="0"/>
              <a:t>) week 48 data, and POWER1,3 week 48 data (</a:t>
            </a:r>
            <a:r>
              <a:rPr lang="en-CA" dirty="0" err="1" smtClean="0"/>
              <a:t>darunavir</a:t>
            </a:r>
            <a:r>
              <a:rPr lang="en-CA" dirty="0"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EDE1BE4B-CFC4-4F25-82B4-8118EAD06214}" type="slidenum">
              <a:rPr lang="en-CA" sz="1200" baseline="0" smtClean="0">
                <a:solidFill>
                  <a:srgbClr val="000000"/>
                </a:solidFill>
              </a:rPr>
              <a:pPr eaLnBrk="1" hangingPunct="1">
                <a:defRPr/>
              </a:pPr>
              <a:t>39</a:t>
            </a:fld>
            <a:endParaRPr lang="en-CA" sz="1200" baseline="0" smtClean="0">
              <a:solidFill>
                <a:srgbClr val="000000"/>
              </a:solidFill>
            </a:endParaRPr>
          </a:p>
        </p:txBody>
      </p:sp>
      <p:sp>
        <p:nvSpPr>
          <p:cNvPr id="34818" name="Rectangle 2"/>
          <p:cNvSpPr>
            <a:spLocks noGrp="1" noRot="1" noChangeAspect="1" noChangeArrowheads="1" noTextEdit="1"/>
          </p:cNvSpPr>
          <p:nvPr>
            <p:ph type="sldImg"/>
          </p:nvPr>
        </p:nvSpPr>
        <p:spPr>
          <a:ln/>
          <a:extLst/>
        </p:spPr>
      </p:sp>
      <p:sp>
        <p:nvSpPr>
          <p:cNvPr id="34819" name="Rectangle 3"/>
          <p:cNvSpPr>
            <a:spLocks noGrp="1" noChangeArrowheads="1"/>
          </p:cNvSpPr>
          <p:nvPr>
            <p:ph type="body" idx="1"/>
          </p:nvPr>
        </p:nvSpPr>
        <p:spPr/>
        <p:txBody>
          <a:bodyPr/>
          <a:lstStyle/>
          <a:p>
            <a:pPr eaLnBrk="1" hangingPunct="1">
              <a:defRPr/>
            </a:pPr>
            <a:r>
              <a:rPr lang="en-CA" smtClean="0">
                <a:latin typeface="Arial" pitchFamily="34" charset="0"/>
                <a:ea typeface="ＭＳ Ｐゴシック" pitchFamily="34" charset="-128"/>
              </a:rPr>
              <a:t>Raltegravir has no significant drug interactions when combined with Telaprevir (R. Van Heeswijk, et al. ICAAC 2011. Abstract A1-1738a) or Boceprevir (de Kanter C, et al. CROI 2012. Abstract 772).</a:t>
            </a:r>
          </a:p>
          <a:p>
            <a:pPr eaLnBrk="1" hangingPunct="1">
              <a:defRPr/>
            </a:pPr>
            <a:r>
              <a:rPr lang="en-CA" smtClean="0">
                <a:latin typeface="Arial" pitchFamily="34" charset="0"/>
                <a:ea typeface="ＭＳ Ｐゴシック" pitchFamily="34" charset="-128"/>
              </a:rPr>
              <a:t>Telaprevir: significant reductions in AUC when used with efavirenz, lopinavir-ritonavir </a:t>
            </a:r>
            <a:r>
              <a:rPr lang="en-US" sz="700" smtClean="0">
                <a:solidFill>
                  <a:schemeClr val="bg2"/>
                </a:solidFill>
                <a:latin typeface="Arial" pitchFamily="34" charset="0"/>
                <a:ea typeface="ＭＳ Ｐゴシック" pitchFamily="34" charset="-128"/>
              </a:rPr>
              <a:t>Van Heeswijk R, et al. CROI 2011. Abstract 119.</a:t>
            </a:r>
            <a:endParaRPr lang="en-CA" sz="700" smtClean="0">
              <a:latin typeface="Arial" pitchFamily="34" charset="0"/>
              <a:ea typeface="ＭＳ Ｐゴシック" pitchFamily="34" charset="-128"/>
            </a:endParaRPr>
          </a:p>
          <a:p>
            <a:pPr eaLnBrk="1" hangingPunct="1">
              <a:defRPr/>
            </a:pPr>
            <a:r>
              <a:rPr lang="en-CA" smtClean="0">
                <a:latin typeface="Arial" pitchFamily="34" charset="0"/>
                <a:ea typeface="ＭＳ Ｐゴシック" pitchFamily="34" charset="-128"/>
              </a:rPr>
              <a:t>Boceprevir: significant reductions when used with efavirenz and the PI</a:t>
            </a:r>
            <a:r>
              <a:rPr lang="ja-JP" altLang="en-CA" smtClean="0">
                <a:latin typeface="Arial" pitchFamily="34" charset="0"/>
                <a:ea typeface="ＭＳ Ｐゴシック" pitchFamily="34" charset="-128"/>
              </a:rPr>
              <a:t>’</a:t>
            </a:r>
            <a:r>
              <a:rPr lang="en-CA" altLang="ja-JP" smtClean="0">
                <a:latin typeface="Arial" pitchFamily="34" charset="0"/>
                <a:ea typeface="ＭＳ Ｐゴシック" pitchFamily="34" charset="-128"/>
              </a:rPr>
              <a:t>s </a:t>
            </a:r>
            <a:r>
              <a:rPr lang="en-US" altLang="ja-JP" sz="700" smtClean="0">
                <a:solidFill>
                  <a:schemeClr val="bg2"/>
                </a:solidFill>
                <a:latin typeface="Arial" pitchFamily="34" charset="0"/>
                <a:ea typeface="ＭＳ Ｐゴシック" pitchFamily="34" charset="-128"/>
              </a:rPr>
              <a:t>Kasserra C, et al. CROI 2011. Abstract 118, Hulskotte E, et al. CROI 2012 Abstract771LB</a:t>
            </a:r>
            <a:endParaRPr lang="en-CA" altLang="ja-JP" sz="700" smtClean="0">
              <a:solidFill>
                <a:schemeClr val="bg2"/>
              </a:solidFill>
              <a:latin typeface="Arial" pitchFamily="34" charset="0"/>
              <a:ea typeface="ＭＳ Ｐゴシック" pitchFamily="34" charset="-128"/>
            </a:endParaRPr>
          </a:p>
          <a:p>
            <a:pPr eaLnBrk="1" hangingPunct="1">
              <a:defRPr/>
            </a:pPr>
            <a:endParaRPr lang="en-CA"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eaLnBrk="1" hangingPunct="1">
              <a:defRPr/>
            </a:pPr>
            <a:fld id="{ABD53BDD-A4C0-4361-B660-500D4D9CF4E1}" type="slidenum">
              <a:rPr lang="en-CA" sz="1200" baseline="0" smtClean="0">
                <a:solidFill>
                  <a:srgbClr val="000000"/>
                </a:solidFill>
              </a:rPr>
              <a:pPr eaLnBrk="1" hangingPunct="1">
                <a:defRPr/>
              </a:pPr>
              <a:t>40</a:t>
            </a:fld>
            <a:endParaRPr lang="en-CA" sz="1200" baseline="0" smtClean="0">
              <a:solidFill>
                <a:srgbClr val="000000"/>
              </a:solidFill>
            </a:endParaRPr>
          </a:p>
        </p:txBody>
      </p:sp>
      <p:sp>
        <p:nvSpPr>
          <p:cNvPr id="37890" name="Rectangle 2"/>
          <p:cNvSpPr>
            <a:spLocks noGrp="1" noRot="1" noChangeAspect="1" noChangeArrowheads="1" noTextEdit="1"/>
          </p:cNvSpPr>
          <p:nvPr>
            <p:ph type="sldImg"/>
          </p:nvPr>
        </p:nvSpPr>
        <p:spPr>
          <a:ln/>
          <a:extLst/>
        </p:spPr>
      </p:sp>
      <p:sp>
        <p:nvSpPr>
          <p:cNvPr id="37891" name="Rectangle 3"/>
          <p:cNvSpPr>
            <a:spLocks noGrp="1" noChangeArrowheads="1"/>
          </p:cNvSpPr>
          <p:nvPr>
            <p:ph type="body" idx="1"/>
          </p:nvPr>
        </p:nvSpPr>
        <p:spPr/>
        <p:txBody>
          <a:bodyPr/>
          <a:lstStyle/>
          <a:p>
            <a:pPr eaLnBrk="1" hangingPunct="1">
              <a:defRPr/>
            </a:pPr>
            <a:r>
              <a:rPr lang="en-CA" dirty="0" smtClean="0">
                <a:latin typeface="Arial" pitchFamily="34" charset="0"/>
                <a:ea typeface="ＭＳ Ｐゴシック" pitchFamily="34" charset="-128"/>
              </a:rPr>
              <a:t>Macias et al evaluated 24 co-infected individuals who began a </a:t>
            </a:r>
            <a:r>
              <a:rPr lang="en-CA" dirty="0" err="1" smtClean="0">
                <a:latin typeface="Arial" pitchFamily="34" charset="0"/>
                <a:ea typeface="ＭＳ Ｐゴシック" pitchFamily="34" charset="-128"/>
              </a:rPr>
              <a:t>maraviroc</a:t>
            </a:r>
            <a:r>
              <a:rPr lang="en-CA" dirty="0" smtClean="0">
                <a:latin typeface="Arial" pitchFamily="34" charset="0"/>
                <a:ea typeface="ＭＳ Ｐゴシック" pitchFamily="34" charset="-128"/>
              </a:rPr>
              <a:t>-containing regimen and evaluated change in transforming growth</a:t>
            </a:r>
          </a:p>
          <a:p>
            <a:pPr eaLnBrk="1" hangingPunct="1">
              <a:defRPr/>
            </a:pPr>
            <a:r>
              <a:rPr lang="en-CA" dirty="0" smtClean="0">
                <a:latin typeface="Arial" pitchFamily="34" charset="0"/>
                <a:ea typeface="ＭＳ Ｐゴシック" pitchFamily="34" charset="-128"/>
              </a:rPr>
              <a:t>factor-β1 (TGF-beta1), matrix metalloproteinase-2 (MMP-2) and tissue inhibitor of matrix metalloproteinase-1 (TIMP-1) were measured in serum samples at baseline and 6 months after starting MVC. No significant changes were noted – with the inference that a lack of change would be unusual in co-infected individuals suggesting an effect of </a:t>
            </a:r>
            <a:r>
              <a:rPr lang="en-CA" dirty="0" err="1" smtClean="0">
                <a:latin typeface="Arial" pitchFamily="34" charset="0"/>
                <a:ea typeface="ＭＳ Ｐゴシック" pitchFamily="34" charset="-128"/>
              </a:rPr>
              <a:t>maraviroc</a:t>
            </a:r>
            <a:r>
              <a:rPr lang="en-CA" dirty="0" smtClean="0">
                <a:latin typeface="Arial" pitchFamily="34" charset="0"/>
                <a:ea typeface="ＭＳ Ｐゴシック" pitchFamily="34" charset="-128"/>
              </a:rPr>
              <a:t>.</a:t>
            </a:r>
          </a:p>
          <a:p>
            <a:pPr eaLnBrk="1" hangingPunct="1">
              <a:defRPr/>
            </a:pPr>
            <a:r>
              <a:rPr lang="en-CA" dirty="0" err="1" smtClean="0">
                <a:latin typeface="Arial" pitchFamily="34" charset="0"/>
                <a:ea typeface="ＭＳ Ｐゴシック" pitchFamily="34" charset="-128"/>
              </a:rPr>
              <a:t>Nasta</a:t>
            </a:r>
            <a:r>
              <a:rPr lang="en-CA" dirty="0" smtClean="0">
                <a:latin typeface="Arial" pitchFamily="34" charset="0"/>
                <a:ea typeface="ＭＳ Ｐゴシック" pitchFamily="34" charset="-128"/>
              </a:rPr>
              <a:t> et al. evaluated change in liver stiffness score in individuals adding </a:t>
            </a:r>
            <a:r>
              <a:rPr lang="en-CA" dirty="0" err="1" smtClean="0">
                <a:latin typeface="Arial" pitchFamily="34" charset="0"/>
                <a:ea typeface="ＭＳ Ｐゴシック" pitchFamily="34" charset="-128"/>
              </a:rPr>
              <a:t>maraviroc</a:t>
            </a:r>
            <a:r>
              <a:rPr lang="en-CA" dirty="0" smtClean="0">
                <a:latin typeface="Arial" pitchFamily="34" charset="0"/>
                <a:ea typeface="ＭＳ Ｐゴシック" pitchFamily="34" charset="-128"/>
              </a:rPr>
              <a:t> to a stable regimen of </a:t>
            </a:r>
            <a:r>
              <a:rPr lang="en-CA" dirty="0" err="1" smtClean="0">
                <a:latin typeface="Arial" pitchFamily="34" charset="0"/>
                <a:ea typeface="ＭＳ Ｐゴシック" pitchFamily="34" charset="-128"/>
              </a:rPr>
              <a:t>atazanavir</a:t>
            </a:r>
            <a:r>
              <a:rPr lang="en-CA" dirty="0" smtClean="0">
                <a:latin typeface="Arial" pitchFamily="34" charset="0"/>
                <a:ea typeface="ＭＳ Ｐゴシック" pitchFamily="34" charset="-128"/>
              </a:rPr>
              <a:t>/ritonavir/</a:t>
            </a:r>
            <a:r>
              <a:rPr lang="en-CA" dirty="0" err="1" smtClean="0">
                <a:latin typeface="Arial" pitchFamily="34" charset="0"/>
                <a:ea typeface="ＭＳ Ｐゴシック" pitchFamily="34" charset="-128"/>
              </a:rPr>
              <a:t>truvada</a:t>
            </a:r>
            <a:r>
              <a:rPr lang="en-CA" dirty="0" smtClean="0">
                <a:latin typeface="Arial" pitchFamily="34" charset="0"/>
                <a:ea typeface="ＭＳ Ｐゴシック" pitchFamily="34" charset="-128"/>
              </a:rPr>
              <a:t> compared to control arm. 24 individuals were assessed at week 24, with decreased liver stiffness scores noted in those on </a:t>
            </a:r>
            <a:r>
              <a:rPr lang="en-CA" dirty="0" err="1" smtClean="0">
                <a:latin typeface="Arial" pitchFamily="34" charset="0"/>
                <a:ea typeface="ＭＳ Ｐゴシック" pitchFamily="34" charset="-128"/>
              </a:rPr>
              <a:t>maraviroc</a:t>
            </a:r>
            <a:r>
              <a:rPr lang="en-CA" dirty="0" smtClean="0">
                <a:latin typeface="Arial" pitchFamily="34" charset="0"/>
                <a:ea typeface="ＭＳ Ｐゴシック" pitchFamily="34" charset="-128"/>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729E357-B82F-42D2-BE3F-749023FF7811}" type="slidenum">
              <a:rPr lang="en-US" smtClean="0">
                <a:solidFill>
                  <a:prstClr val="black"/>
                </a:solidFill>
              </a:rPr>
              <a:pPr/>
              <a:t>4</a:t>
            </a:fld>
            <a:endParaRPr lang="en-US" smtClean="0">
              <a:solidFill>
                <a:prstClr val="black"/>
              </a:solidFill>
            </a:endParaRPr>
          </a:p>
        </p:txBody>
      </p:sp>
      <p:sp>
        <p:nvSpPr>
          <p:cNvPr id="40963"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spcBef>
                <a:spcPct val="0"/>
              </a:spcBef>
              <a:spcAft>
                <a:spcPct val="0"/>
              </a:spcAft>
            </a:pPr>
            <a:fld id="{6695468F-D786-431B-B9D1-C279EAE9EB8F}" type="slidenum">
              <a:rPr lang="en-US" sz="1200">
                <a:solidFill>
                  <a:prstClr val="black"/>
                </a:solidFill>
              </a:rPr>
              <a:pPr algn="r" defTabSz="914485">
                <a:spcBef>
                  <a:spcPct val="0"/>
                </a:spcBef>
                <a:spcAft>
                  <a:spcPct val="0"/>
                </a:spcAft>
              </a:pPr>
              <a:t>4</a:t>
            </a:fld>
            <a:endParaRPr lang="en-US" sz="1200" dirty="0">
              <a:solidFill>
                <a:prstClr val="black"/>
              </a:solidFill>
            </a:endParaRPr>
          </a:p>
        </p:txBody>
      </p:sp>
      <p:sp>
        <p:nvSpPr>
          <p:cNvPr id="40964" name="Rectangle 2"/>
          <p:cNvSpPr>
            <a:spLocks noGrp="1" noRot="1" noChangeAspect="1" noChangeArrowheads="1" noTextEdit="1"/>
          </p:cNvSpPr>
          <p:nvPr>
            <p:ph type="sldImg"/>
          </p:nvPr>
        </p:nvSpPr>
        <p:spPr>
          <a:ln/>
        </p:spPr>
      </p:sp>
      <p:sp>
        <p:nvSpPr>
          <p:cNvPr id="40965" name="Rectangle 4"/>
          <p:cNvSpPr>
            <a:spLocks noGrp="1" noChangeArrowheads="1"/>
          </p:cNvSpPr>
          <p:nvPr>
            <p:ph type="body" idx="1"/>
          </p:nvPr>
        </p:nvSpPr>
        <p:spPr>
          <a:noFill/>
          <a:ln/>
        </p:spPr>
        <p:txBody>
          <a:bodyPr/>
          <a:lstStyle/>
          <a:p>
            <a:pPr eaLnBrk="1" hangingPunct="1"/>
            <a:r>
              <a:rPr lang="en-US" altLang="ja-JP" dirty="0" smtClean="0"/>
              <a:t>This slide illustrates the magnitude of the individual and global health burden associated with chronic hepatitis B and C. </a:t>
            </a:r>
          </a:p>
          <a:p>
            <a:pPr eaLnBrk="1" hangingPunct="1"/>
            <a:r>
              <a:rPr lang="en-US" altLang="ja-JP" dirty="0" smtClean="0"/>
              <a:t>When considered as what Weiss and colleagues called “natural weapons of mass destruction placed on a Richter Scale,” hepatitis B and C assessed collectively ranked with HIV, measles, and malaria among the leading causes of death in the world.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The </a:t>
            </a:r>
            <a:r>
              <a:rPr lang="fr-CA" dirty="0" err="1" smtClean="0"/>
              <a:t>baseline</a:t>
            </a:r>
            <a:r>
              <a:rPr lang="fr-CA" baseline="0" dirty="0" smtClean="0"/>
              <a:t> </a:t>
            </a:r>
            <a:r>
              <a:rPr lang="fr-CA" baseline="0" dirty="0" err="1" smtClean="0"/>
              <a:t>complete</a:t>
            </a:r>
            <a:r>
              <a:rPr lang="fr-CA" baseline="0" dirty="0" smtClean="0"/>
              <a:t> </a:t>
            </a:r>
            <a:r>
              <a:rPr lang="fr-CA" baseline="0" dirty="0" err="1" smtClean="0"/>
              <a:t>laboratory</a:t>
            </a:r>
            <a:r>
              <a:rPr lang="fr-CA" baseline="0" dirty="0" smtClean="0"/>
              <a:t> </a:t>
            </a:r>
            <a:r>
              <a:rPr lang="fr-CA" baseline="0" dirty="0" err="1" smtClean="0"/>
              <a:t>testing</a:t>
            </a:r>
            <a:r>
              <a:rPr lang="fr-CA" baseline="0" dirty="0" smtClean="0"/>
              <a:t> </a:t>
            </a:r>
            <a:r>
              <a:rPr lang="fr-CA" baseline="0" dirty="0" err="1" smtClean="0"/>
              <a:t>includes</a:t>
            </a:r>
            <a:endParaRPr lang="fr-CA" baseline="0" dirty="0" smtClean="0"/>
          </a:p>
          <a:p>
            <a:endParaRPr lang="fr-CA" baseline="0" dirty="0" smtClean="0"/>
          </a:p>
          <a:p>
            <a:pPr marL="228600" indent="-228600">
              <a:buAutoNum type="arabicParenR"/>
            </a:pPr>
            <a:r>
              <a:rPr lang="fr-CA" baseline="0" dirty="0" smtClean="0"/>
              <a:t>Confirmation of (</a:t>
            </a:r>
            <a:r>
              <a:rPr lang="fr-CA" baseline="0" dirty="0" err="1" smtClean="0"/>
              <a:t>chronic</a:t>
            </a:r>
            <a:r>
              <a:rPr lang="fr-CA" baseline="0" dirty="0" smtClean="0"/>
              <a:t>) </a:t>
            </a:r>
            <a:r>
              <a:rPr lang="fr-CA" baseline="0" dirty="0" err="1" smtClean="0"/>
              <a:t>hepatitis</a:t>
            </a:r>
            <a:r>
              <a:rPr lang="fr-CA" baseline="0" dirty="0" smtClean="0"/>
              <a:t> C </a:t>
            </a:r>
            <a:r>
              <a:rPr lang="fr-CA" baseline="0" dirty="0" err="1" smtClean="0"/>
              <a:t>with</a:t>
            </a:r>
            <a:r>
              <a:rPr lang="fr-CA" baseline="0" dirty="0" smtClean="0"/>
              <a:t> positive HCV RNA. A qualitative </a:t>
            </a:r>
            <a:r>
              <a:rPr lang="fr-CA" baseline="0" dirty="0" err="1" smtClean="0"/>
              <a:t>assay</a:t>
            </a:r>
            <a:r>
              <a:rPr lang="fr-CA" baseline="0" dirty="0" smtClean="0"/>
              <a:t> </a:t>
            </a:r>
            <a:r>
              <a:rPr lang="fr-CA" baseline="0" dirty="0" err="1" smtClean="0"/>
              <a:t>can</a:t>
            </a:r>
            <a:r>
              <a:rPr lang="fr-CA" baseline="0" dirty="0" smtClean="0"/>
              <a:t> </a:t>
            </a:r>
            <a:r>
              <a:rPr lang="fr-CA" baseline="0" dirty="0" err="1" smtClean="0"/>
              <a:t>be</a:t>
            </a:r>
            <a:r>
              <a:rPr lang="fr-CA" baseline="0" dirty="0" smtClean="0"/>
              <a:t> </a:t>
            </a:r>
            <a:r>
              <a:rPr lang="fr-CA" baseline="0" dirty="0" err="1" smtClean="0"/>
              <a:t>used</a:t>
            </a:r>
            <a:r>
              <a:rPr lang="fr-CA" baseline="0" dirty="0" smtClean="0"/>
              <a:t> to </a:t>
            </a:r>
            <a:r>
              <a:rPr lang="fr-CA" baseline="0" dirty="0" err="1" smtClean="0"/>
              <a:t>confirm</a:t>
            </a:r>
            <a:r>
              <a:rPr lang="fr-CA" baseline="0" dirty="0" smtClean="0"/>
              <a:t> HCV infection. </a:t>
            </a:r>
            <a:r>
              <a:rPr lang="fr-CA" baseline="0" dirty="0" err="1" smtClean="0"/>
              <a:t>However</a:t>
            </a:r>
            <a:r>
              <a:rPr lang="fr-CA" baseline="0" dirty="0" smtClean="0"/>
              <a:t> a quantitative </a:t>
            </a:r>
            <a:r>
              <a:rPr lang="fr-CA" baseline="0" dirty="0" err="1" smtClean="0"/>
              <a:t>assay</a:t>
            </a:r>
            <a:r>
              <a:rPr lang="fr-CA" baseline="0" dirty="0" smtClean="0"/>
              <a:t> has to </a:t>
            </a:r>
            <a:r>
              <a:rPr lang="fr-CA" baseline="0" dirty="0" err="1" smtClean="0"/>
              <a:t>be</a:t>
            </a:r>
            <a:r>
              <a:rPr lang="fr-CA" baseline="0" dirty="0" smtClean="0"/>
              <a:t> </a:t>
            </a:r>
            <a:r>
              <a:rPr lang="fr-CA" baseline="0" dirty="0" err="1" smtClean="0"/>
              <a:t>used</a:t>
            </a:r>
            <a:r>
              <a:rPr lang="fr-CA" baseline="0" dirty="0" smtClean="0"/>
              <a:t> the </a:t>
            </a:r>
            <a:r>
              <a:rPr lang="fr-CA" baseline="0" dirty="0" err="1" smtClean="0"/>
              <a:t>day</a:t>
            </a:r>
            <a:r>
              <a:rPr lang="fr-CA" baseline="0" dirty="0" smtClean="0"/>
              <a:t> </a:t>
            </a:r>
            <a:r>
              <a:rPr lang="fr-CA" baseline="0" dirty="0" err="1" smtClean="0"/>
              <a:t>hepatitis</a:t>
            </a:r>
            <a:r>
              <a:rPr lang="fr-CA" baseline="0" dirty="0" smtClean="0"/>
              <a:t> C </a:t>
            </a:r>
            <a:r>
              <a:rPr lang="fr-CA" baseline="0" dirty="0" err="1" smtClean="0"/>
              <a:t>treatment</a:t>
            </a:r>
            <a:r>
              <a:rPr lang="fr-CA" baseline="0" dirty="0" smtClean="0"/>
              <a:t> </a:t>
            </a:r>
            <a:r>
              <a:rPr lang="fr-CA" baseline="0" dirty="0" err="1" smtClean="0"/>
              <a:t>starts</a:t>
            </a:r>
            <a:r>
              <a:rPr lang="fr-CA" baseline="0" dirty="0" smtClean="0"/>
              <a:t>. HCV </a:t>
            </a:r>
            <a:r>
              <a:rPr lang="fr-CA" baseline="0" dirty="0" err="1" smtClean="0"/>
              <a:t>genotyping</a:t>
            </a:r>
            <a:r>
              <a:rPr lang="fr-CA" baseline="0" dirty="0" smtClean="0"/>
              <a:t> </a:t>
            </a:r>
            <a:r>
              <a:rPr lang="fr-CA" baseline="0" dirty="0" err="1" smtClean="0"/>
              <a:t>will</a:t>
            </a:r>
            <a:r>
              <a:rPr lang="fr-CA" baseline="0" dirty="0" smtClean="0"/>
              <a:t> </a:t>
            </a:r>
            <a:r>
              <a:rPr lang="fr-CA" baseline="0" dirty="0" err="1" smtClean="0"/>
              <a:t>determine</a:t>
            </a:r>
            <a:r>
              <a:rPr lang="fr-CA" baseline="0" dirty="0" smtClean="0"/>
              <a:t> HCV </a:t>
            </a:r>
            <a:r>
              <a:rPr lang="fr-CA" baseline="0" dirty="0" err="1" smtClean="0"/>
              <a:t>treatment</a:t>
            </a:r>
            <a:r>
              <a:rPr lang="fr-CA" baseline="0" dirty="0" smtClean="0"/>
              <a:t> </a:t>
            </a:r>
            <a:r>
              <a:rPr lang="fr-CA" baseline="0" dirty="0" err="1" smtClean="0"/>
              <a:t>choice</a:t>
            </a:r>
            <a:r>
              <a:rPr lang="fr-CA" baseline="0" dirty="0" smtClean="0"/>
              <a:t> and </a:t>
            </a:r>
            <a:r>
              <a:rPr lang="fr-CA" baseline="0" dirty="0" err="1" smtClean="0"/>
              <a:t>will</a:t>
            </a:r>
            <a:r>
              <a:rPr lang="fr-CA" baseline="0" dirty="0" smtClean="0"/>
              <a:t> help to </a:t>
            </a:r>
            <a:r>
              <a:rPr lang="fr-CA" baseline="0" dirty="0" err="1" smtClean="0"/>
              <a:t>predict</a:t>
            </a:r>
            <a:r>
              <a:rPr lang="fr-CA" baseline="0" dirty="0" smtClean="0"/>
              <a:t> </a:t>
            </a:r>
            <a:r>
              <a:rPr lang="fr-CA" baseline="0" dirty="0" err="1" smtClean="0"/>
              <a:t>response</a:t>
            </a:r>
            <a:r>
              <a:rPr lang="fr-CA" baseline="0" dirty="0" smtClean="0"/>
              <a:t> rates. </a:t>
            </a:r>
            <a:r>
              <a:rPr lang="fr-CA" baseline="0" dirty="0" err="1" smtClean="0"/>
              <a:t>Boceprevir</a:t>
            </a:r>
            <a:r>
              <a:rPr lang="fr-CA" baseline="0" dirty="0" smtClean="0"/>
              <a:t> and </a:t>
            </a:r>
            <a:r>
              <a:rPr lang="fr-CA" baseline="0" dirty="0" err="1" smtClean="0"/>
              <a:t>telaprevir</a:t>
            </a:r>
            <a:r>
              <a:rPr lang="fr-CA" baseline="0" dirty="0" smtClean="0"/>
              <a:t> are </a:t>
            </a:r>
            <a:r>
              <a:rPr lang="fr-CA" baseline="0" dirty="0" err="1" smtClean="0"/>
              <a:t>approved</a:t>
            </a:r>
            <a:r>
              <a:rPr lang="fr-CA" baseline="0" dirty="0" smtClean="0"/>
              <a:t> for HCV </a:t>
            </a:r>
            <a:r>
              <a:rPr lang="fr-CA" baseline="0" dirty="0" err="1" smtClean="0"/>
              <a:t>genotype</a:t>
            </a:r>
            <a:r>
              <a:rPr lang="fr-CA" baseline="0" dirty="0" smtClean="0"/>
              <a:t> 1 </a:t>
            </a:r>
            <a:r>
              <a:rPr lang="fr-CA" baseline="0" dirty="0" err="1" smtClean="0"/>
              <a:t>treatment</a:t>
            </a:r>
            <a:r>
              <a:rPr lang="fr-CA" baseline="0" dirty="0" smtClean="0"/>
              <a:t> </a:t>
            </a:r>
            <a:r>
              <a:rPr lang="fr-CA" baseline="0" dirty="0" err="1" smtClean="0"/>
              <a:t>only</a:t>
            </a:r>
            <a:r>
              <a:rPr lang="fr-CA" baseline="0" dirty="0" smtClean="0"/>
              <a:t>. HCV </a:t>
            </a:r>
            <a:r>
              <a:rPr lang="fr-CA" baseline="0" dirty="0" err="1" smtClean="0"/>
              <a:t>genotype</a:t>
            </a:r>
            <a:r>
              <a:rPr lang="fr-CA" baseline="0" dirty="0" smtClean="0"/>
              <a:t> 1b has </a:t>
            </a:r>
            <a:r>
              <a:rPr lang="fr-CA" baseline="0" dirty="0" err="1" smtClean="0"/>
              <a:t>higher</a:t>
            </a:r>
            <a:r>
              <a:rPr lang="fr-CA" baseline="0" dirty="0" smtClean="0"/>
              <a:t> SVR rates </a:t>
            </a:r>
            <a:r>
              <a:rPr lang="fr-CA" baseline="0" dirty="0" err="1" smtClean="0"/>
              <a:t>with</a:t>
            </a:r>
            <a:r>
              <a:rPr lang="fr-CA" baseline="0" dirty="0" smtClean="0"/>
              <a:t> HCV </a:t>
            </a:r>
            <a:r>
              <a:rPr lang="fr-CA" baseline="0" dirty="0" err="1" smtClean="0"/>
              <a:t>PIs</a:t>
            </a:r>
            <a:r>
              <a:rPr lang="fr-CA" baseline="0" dirty="0" smtClean="0"/>
              <a:t> </a:t>
            </a:r>
            <a:r>
              <a:rPr lang="fr-CA" baseline="0" dirty="0" err="1" smtClean="0"/>
              <a:t>than</a:t>
            </a:r>
            <a:r>
              <a:rPr lang="fr-CA" baseline="0" dirty="0" smtClean="0"/>
              <a:t> HCV </a:t>
            </a:r>
            <a:r>
              <a:rPr lang="fr-CA" baseline="0" dirty="0" err="1" smtClean="0"/>
              <a:t>genotype</a:t>
            </a:r>
            <a:r>
              <a:rPr lang="fr-CA" baseline="0" dirty="0" smtClean="0"/>
              <a:t> 1a.</a:t>
            </a:r>
          </a:p>
          <a:p>
            <a:pPr marL="228600" indent="-228600">
              <a:buAutoNum type="arabicParenR"/>
            </a:pPr>
            <a:r>
              <a:rPr lang="fr-CA" baseline="0" dirty="0" smtClean="0"/>
              <a:t>Baseline </a:t>
            </a:r>
            <a:r>
              <a:rPr lang="fr-CA" baseline="0" dirty="0" err="1" smtClean="0"/>
              <a:t>blood</a:t>
            </a:r>
            <a:r>
              <a:rPr lang="fr-CA" baseline="0" dirty="0" smtClean="0"/>
              <a:t> tests </a:t>
            </a:r>
            <a:r>
              <a:rPr lang="fr-CA" baseline="0" dirty="0" err="1" smtClean="0"/>
              <a:t>include</a:t>
            </a:r>
            <a:r>
              <a:rPr lang="fr-CA" baseline="0" dirty="0" smtClean="0"/>
              <a:t> a CBC </a:t>
            </a:r>
            <a:r>
              <a:rPr lang="fr-CA" baseline="0" dirty="0" err="1" smtClean="0"/>
              <a:t>with</a:t>
            </a:r>
            <a:r>
              <a:rPr lang="fr-CA" baseline="0" dirty="0" smtClean="0"/>
              <a:t> </a:t>
            </a:r>
            <a:r>
              <a:rPr lang="fr-CA" baseline="0" dirty="0" err="1" smtClean="0"/>
              <a:t>differential</a:t>
            </a:r>
            <a:r>
              <a:rPr lang="fr-CA" baseline="0" dirty="0" smtClean="0"/>
              <a:t>. A </a:t>
            </a:r>
            <a:r>
              <a:rPr lang="fr-CA" baseline="0" dirty="0" err="1" smtClean="0"/>
              <a:t>low</a:t>
            </a:r>
            <a:r>
              <a:rPr lang="fr-CA" baseline="0" dirty="0" smtClean="0"/>
              <a:t> </a:t>
            </a:r>
            <a:r>
              <a:rPr lang="fr-CA" baseline="0" dirty="0" err="1" smtClean="0"/>
              <a:t>platelet</a:t>
            </a:r>
            <a:r>
              <a:rPr lang="fr-CA" baseline="0" dirty="0" smtClean="0"/>
              <a:t> count </a:t>
            </a:r>
            <a:r>
              <a:rPr lang="fr-CA" baseline="0" dirty="0" err="1" smtClean="0"/>
              <a:t>suggests</a:t>
            </a:r>
            <a:r>
              <a:rPr lang="fr-CA" baseline="0" dirty="0" smtClean="0"/>
              <a:t> (</a:t>
            </a:r>
            <a:r>
              <a:rPr lang="fr-CA" baseline="0" dirty="0" err="1" smtClean="0"/>
              <a:t>usually</a:t>
            </a:r>
            <a:r>
              <a:rPr lang="fr-CA" baseline="0" dirty="0" smtClean="0"/>
              <a:t> </a:t>
            </a:r>
            <a:r>
              <a:rPr lang="fr-CA" baseline="0" dirty="0" err="1" smtClean="0"/>
              <a:t>cirrhotic</a:t>
            </a:r>
            <a:r>
              <a:rPr lang="fr-CA" baseline="0" dirty="0" smtClean="0"/>
              <a:t>) portal hypertension. CD4 </a:t>
            </a:r>
            <a:r>
              <a:rPr lang="fr-CA" baseline="0" dirty="0" err="1" smtClean="0"/>
              <a:t>absolute</a:t>
            </a:r>
            <a:r>
              <a:rPr lang="fr-CA" baseline="0" dirty="0" smtClean="0"/>
              <a:t> and relative count </a:t>
            </a:r>
            <a:r>
              <a:rPr lang="fr-CA" baseline="0" dirty="0" err="1" smtClean="0"/>
              <a:t>is</a:t>
            </a:r>
            <a:r>
              <a:rPr lang="fr-CA" baseline="0" dirty="0" smtClean="0"/>
              <a:t> part of the </a:t>
            </a:r>
            <a:r>
              <a:rPr lang="fr-CA" baseline="0" dirty="0" err="1" smtClean="0"/>
              <a:t>baseline</a:t>
            </a:r>
            <a:r>
              <a:rPr lang="fr-CA" baseline="0" dirty="0" smtClean="0"/>
              <a:t> </a:t>
            </a:r>
            <a:r>
              <a:rPr lang="fr-CA" baseline="0" dirty="0" err="1" smtClean="0"/>
              <a:t>evaluation</a:t>
            </a:r>
            <a:r>
              <a:rPr lang="fr-CA" baseline="0" dirty="0" smtClean="0"/>
              <a:t> of HIV/HCV </a:t>
            </a:r>
            <a:r>
              <a:rPr lang="fr-CA" baseline="0" dirty="0" err="1" smtClean="0"/>
              <a:t>co-infected</a:t>
            </a:r>
            <a:r>
              <a:rPr lang="fr-CA" baseline="0" dirty="0" smtClean="0"/>
              <a:t> patients. There </a:t>
            </a:r>
            <a:r>
              <a:rPr lang="fr-CA" baseline="0" dirty="0" err="1" smtClean="0"/>
              <a:t>is</a:t>
            </a:r>
            <a:r>
              <a:rPr lang="fr-CA" baseline="0" dirty="0" smtClean="0"/>
              <a:t> no </a:t>
            </a:r>
            <a:r>
              <a:rPr lang="fr-CA" baseline="0" dirty="0" err="1" smtClean="0"/>
              <a:t>threshold</a:t>
            </a:r>
            <a:r>
              <a:rPr lang="fr-CA" baseline="0" dirty="0" smtClean="0"/>
              <a:t> </a:t>
            </a:r>
            <a:r>
              <a:rPr lang="fr-CA" baseline="0" dirty="0" err="1" smtClean="0"/>
              <a:t>under</a:t>
            </a:r>
            <a:r>
              <a:rPr lang="fr-CA" baseline="0" dirty="0" smtClean="0"/>
              <a:t> </a:t>
            </a:r>
            <a:r>
              <a:rPr lang="fr-CA" baseline="0" dirty="0" err="1" smtClean="0"/>
              <a:t>which</a:t>
            </a:r>
            <a:r>
              <a:rPr lang="fr-CA" baseline="0" dirty="0" smtClean="0"/>
              <a:t> HCV </a:t>
            </a:r>
            <a:r>
              <a:rPr lang="fr-CA" baseline="0" dirty="0" err="1" smtClean="0"/>
              <a:t>treatment</a:t>
            </a:r>
            <a:r>
              <a:rPr lang="fr-CA" baseline="0" dirty="0" smtClean="0"/>
              <a:t> </a:t>
            </a:r>
            <a:r>
              <a:rPr lang="fr-CA" baseline="0" dirty="0" err="1" smtClean="0"/>
              <a:t>is</a:t>
            </a:r>
            <a:r>
              <a:rPr lang="fr-CA" baseline="0" dirty="0" smtClean="0"/>
              <a:t> not </a:t>
            </a:r>
            <a:r>
              <a:rPr lang="fr-CA" baseline="0" dirty="0" err="1" smtClean="0"/>
              <a:t>recommended</a:t>
            </a:r>
            <a:r>
              <a:rPr lang="fr-CA" baseline="0" dirty="0" smtClean="0"/>
              <a:t>. </a:t>
            </a:r>
            <a:r>
              <a:rPr lang="fr-CA" baseline="0" dirty="0" err="1" smtClean="0"/>
              <a:t>During</a:t>
            </a:r>
            <a:r>
              <a:rPr lang="fr-CA" baseline="0" dirty="0" smtClean="0"/>
              <a:t> HCV </a:t>
            </a:r>
            <a:r>
              <a:rPr lang="fr-CA" baseline="0" dirty="0" err="1" smtClean="0"/>
              <a:t>treatment</a:t>
            </a:r>
            <a:r>
              <a:rPr lang="fr-CA" baseline="0" dirty="0" smtClean="0"/>
              <a:t>, </a:t>
            </a:r>
            <a:r>
              <a:rPr lang="fr-CA" baseline="0" dirty="0" err="1" smtClean="0"/>
              <a:t>absolute</a:t>
            </a:r>
            <a:r>
              <a:rPr lang="fr-CA" baseline="0" dirty="0" smtClean="0"/>
              <a:t> CD4 count </a:t>
            </a:r>
            <a:r>
              <a:rPr lang="fr-CA" baseline="0" dirty="0" err="1" smtClean="0"/>
              <a:t>decreases</a:t>
            </a:r>
            <a:r>
              <a:rPr lang="fr-CA" baseline="0" dirty="0" smtClean="0"/>
              <a:t> </a:t>
            </a:r>
            <a:r>
              <a:rPr lang="fr-CA" baseline="0" dirty="0" err="1" smtClean="0"/>
              <a:t>while</a:t>
            </a:r>
            <a:r>
              <a:rPr lang="fr-CA" baseline="0" dirty="0" smtClean="0"/>
              <a:t> relative CD4 count </a:t>
            </a:r>
            <a:r>
              <a:rPr lang="fr-CA" baseline="0" dirty="0" err="1" smtClean="0"/>
              <a:t>is</a:t>
            </a:r>
            <a:r>
              <a:rPr lang="fr-CA" baseline="0" dirty="0" smtClean="0"/>
              <a:t> </a:t>
            </a:r>
            <a:r>
              <a:rPr lang="fr-CA" baseline="0" dirty="0" err="1" smtClean="0"/>
              <a:t>usually</a:t>
            </a:r>
            <a:r>
              <a:rPr lang="fr-CA" baseline="0" dirty="0" smtClean="0"/>
              <a:t> stable or </a:t>
            </a:r>
            <a:r>
              <a:rPr lang="fr-CA" baseline="0" dirty="0" err="1" smtClean="0"/>
              <a:t>slightly</a:t>
            </a:r>
            <a:r>
              <a:rPr lang="fr-CA" baseline="0" dirty="0" smtClean="0"/>
              <a:t> </a:t>
            </a:r>
            <a:r>
              <a:rPr lang="fr-CA" baseline="0" dirty="0" err="1" smtClean="0"/>
              <a:t>increases</a:t>
            </a:r>
            <a:r>
              <a:rPr lang="fr-CA" baseline="0" dirty="0" smtClean="0"/>
              <a:t>. </a:t>
            </a:r>
            <a:r>
              <a:rPr lang="fr-CA" baseline="0" dirty="0" err="1" smtClean="0"/>
              <a:t>Anemia</a:t>
            </a:r>
            <a:r>
              <a:rPr lang="fr-CA" baseline="0" dirty="0" smtClean="0"/>
              <a:t> has to </a:t>
            </a:r>
            <a:r>
              <a:rPr lang="fr-CA" baseline="0" dirty="0" err="1" smtClean="0"/>
              <a:t>be</a:t>
            </a:r>
            <a:r>
              <a:rPr lang="fr-CA" baseline="0" dirty="0" smtClean="0"/>
              <a:t> </a:t>
            </a:r>
            <a:r>
              <a:rPr lang="fr-CA" baseline="0" dirty="0" err="1" smtClean="0"/>
              <a:t>characterized</a:t>
            </a:r>
            <a:r>
              <a:rPr lang="fr-CA" baseline="0" dirty="0" smtClean="0"/>
              <a:t> (and if possible </a:t>
            </a:r>
            <a:r>
              <a:rPr lang="fr-CA" baseline="0" dirty="0" err="1" smtClean="0"/>
              <a:t>treated</a:t>
            </a:r>
            <a:r>
              <a:rPr lang="fr-CA" baseline="0" dirty="0" smtClean="0"/>
              <a:t>) </a:t>
            </a:r>
            <a:r>
              <a:rPr lang="fr-CA" baseline="0" dirty="0" err="1" smtClean="0"/>
              <a:t>before</a:t>
            </a:r>
            <a:r>
              <a:rPr lang="fr-CA" baseline="0" dirty="0" smtClean="0"/>
              <a:t> HCV </a:t>
            </a:r>
            <a:r>
              <a:rPr lang="fr-CA" baseline="0" dirty="0" err="1" smtClean="0"/>
              <a:t>treatment</a:t>
            </a:r>
            <a:r>
              <a:rPr lang="fr-CA" baseline="0" dirty="0" smtClean="0"/>
              <a:t>, </a:t>
            </a:r>
            <a:r>
              <a:rPr lang="fr-CA" baseline="0" dirty="0" err="1" smtClean="0"/>
              <a:t>eg</a:t>
            </a:r>
            <a:r>
              <a:rPr lang="fr-CA" baseline="0" dirty="0" smtClean="0"/>
              <a:t> </a:t>
            </a:r>
            <a:r>
              <a:rPr lang="fr-CA" baseline="0" dirty="0" err="1" smtClean="0"/>
              <a:t>iron</a:t>
            </a:r>
            <a:r>
              <a:rPr lang="fr-CA" baseline="0" dirty="0" smtClean="0"/>
              <a:t> </a:t>
            </a:r>
            <a:r>
              <a:rPr lang="fr-CA" baseline="0" dirty="0" err="1" smtClean="0"/>
              <a:t>deficiency</a:t>
            </a:r>
            <a:r>
              <a:rPr lang="fr-CA" baseline="0" dirty="0" smtClean="0"/>
              <a:t> </a:t>
            </a:r>
            <a:r>
              <a:rPr lang="fr-CA" baseline="0" dirty="0" err="1" smtClean="0"/>
              <a:t>anemia</a:t>
            </a:r>
            <a:r>
              <a:rPr lang="fr-CA" baseline="0" dirty="0" smtClean="0"/>
              <a:t>, B12 or </a:t>
            </a:r>
            <a:r>
              <a:rPr lang="fr-CA" baseline="0" dirty="0" err="1" smtClean="0"/>
              <a:t>folate</a:t>
            </a:r>
            <a:r>
              <a:rPr lang="fr-CA" baseline="0" dirty="0" smtClean="0"/>
              <a:t> </a:t>
            </a:r>
            <a:r>
              <a:rPr lang="fr-CA" baseline="0" dirty="0" err="1" smtClean="0"/>
              <a:t>deficiency</a:t>
            </a:r>
            <a:r>
              <a:rPr lang="fr-CA" baseline="0" dirty="0" smtClean="0"/>
              <a:t> </a:t>
            </a:r>
            <a:r>
              <a:rPr lang="fr-CA" baseline="0" dirty="0" err="1" smtClean="0"/>
              <a:t>anemia</a:t>
            </a:r>
            <a:r>
              <a:rPr lang="fr-CA" baseline="0" dirty="0" smtClean="0"/>
              <a:t>, and </a:t>
            </a:r>
            <a:r>
              <a:rPr lang="fr-CA" baseline="0" dirty="0" err="1" smtClean="0"/>
              <a:t>anemia</a:t>
            </a:r>
            <a:r>
              <a:rPr lang="fr-CA" baseline="0" dirty="0" smtClean="0"/>
              <a:t> </a:t>
            </a:r>
            <a:r>
              <a:rPr lang="fr-CA" baseline="0" dirty="0" err="1" smtClean="0"/>
              <a:t>associated</a:t>
            </a:r>
            <a:r>
              <a:rPr lang="fr-CA" baseline="0" dirty="0" smtClean="0"/>
              <a:t> </a:t>
            </a:r>
            <a:r>
              <a:rPr lang="fr-CA" baseline="0" dirty="0" err="1" smtClean="0"/>
              <a:t>with</a:t>
            </a:r>
            <a:r>
              <a:rPr lang="fr-CA" baseline="0" dirty="0" smtClean="0"/>
              <a:t> HIV </a:t>
            </a:r>
            <a:r>
              <a:rPr lang="fr-CA" baseline="0" dirty="0" err="1" smtClean="0"/>
              <a:t>nucleoside</a:t>
            </a:r>
            <a:r>
              <a:rPr lang="fr-CA" baseline="0" dirty="0" smtClean="0"/>
              <a:t> analogues, </a:t>
            </a:r>
            <a:r>
              <a:rPr lang="fr-CA" baseline="0" dirty="0" err="1" smtClean="0"/>
              <a:t>especially</a:t>
            </a:r>
            <a:r>
              <a:rPr lang="fr-CA" baseline="0" dirty="0" smtClean="0"/>
              <a:t> zidovudine. </a:t>
            </a:r>
            <a:r>
              <a:rPr lang="fr-CA" baseline="0" dirty="0" err="1" smtClean="0"/>
              <a:t>Liver</a:t>
            </a:r>
            <a:r>
              <a:rPr lang="fr-CA" baseline="0" dirty="0" smtClean="0"/>
              <a:t> enzymes </a:t>
            </a:r>
            <a:r>
              <a:rPr lang="fr-CA" baseline="0" dirty="0" err="1" smtClean="0"/>
              <a:t>can</a:t>
            </a:r>
            <a:r>
              <a:rPr lang="fr-CA" baseline="0" dirty="0" smtClean="0"/>
              <a:t> </a:t>
            </a:r>
            <a:r>
              <a:rPr lang="fr-CA" baseline="0" dirty="0" err="1" smtClean="0"/>
              <a:t>be</a:t>
            </a:r>
            <a:r>
              <a:rPr lang="fr-CA" baseline="0" dirty="0" smtClean="0"/>
              <a:t> normal or </a:t>
            </a:r>
            <a:r>
              <a:rPr lang="fr-CA" baseline="0" dirty="0" err="1" smtClean="0"/>
              <a:t>elevated</a:t>
            </a:r>
            <a:r>
              <a:rPr lang="fr-CA" baseline="0" dirty="0" smtClean="0"/>
              <a:t> </a:t>
            </a:r>
            <a:r>
              <a:rPr lang="fr-CA" baseline="0" dirty="0" err="1" smtClean="0"/>
              <a:t>with</a:t>
            </a:r>
            <a:r>
              <a:rPr lang="fr-CA" baseline="0" dirty="0" smtClean="0"/>
              <a:t> HCV in HIV </a:t>
            </a:r>
            <a:r>
              <a:rPr lang="fr-CA" baseline="0" dirty="0" err="1" smtClean="0"/>
              <a:t>co-infected</a:t>
            </a:r>
            <a:r>
              <a:rPr lang="fr-CA" baseline="0" dirty="0" smtClean="0"/>
              <a:t> patients and are not </a:t>
            </a:r>
            <a:r>
              <a:rPr lang="fr-CA" baseline="0" dirty="0" err="1" smtClean="0"/>
              <a:t>used</a:t>
            </a:r>
            <a:r>
              <a:rPr lang="fr-CA" baseline="0" dirty="0" smtClean="0"/>
              <a:t> to </a:t>
            </a:r>
            <a:r>
              <a:rPr lang="fr-CA" baseline="0" dirty="0" err="1" smtClean="0"/>
              <a:t>make</a:t>
            </a:r>
            <a:r>
              <a:rPr lang="fr-CA" baseline="0" dirty="0" smtClean="0"/>
              <a:t> </a:t>
            </a:r>
            <a:r>
              <a:rPr lang="fr-CA" baseline="0" dirty="0" err="1" smtClean="0"/>
              <a:t>treatment</a:t>
            </a:r>
            <a:r>
              <a:rPr lang="fr-CA" baseline="0" dirty="0" smtClean="0"/>
              <a:t> </a:t>
            </a:r>
            <a:r>
              <a:rPr lang="fr-CA" baseline="0" dirty="0" err="1" smtClean="0"/>
              <a:t>decisions</a:t>
            </a:r>
            <a:r>
              <a:rPr lang="fr-CA" baseline="0" dirty="0" smtClean="0"/>
              <a:t>.</a:t>
            </a:r>
            <a:r>
              <a:rPr lang="en-CA" sz="1200" kern="1200" dirty="0" smtClean="0">
                <a:solidFill>
                  <a:schemeClr val="tx1"/>
                </a:solidFill>
                <a:effectLst/>
                <a:latin typeface="+mn-lt"/>
                <a:ea typeface="+mn-ea"/>
                <a:cs typeface="+mn-cs"/>
              </a:rPr>
              <a:t> The AST/ALT ratio is usually less than 1.0.</a:t>
            </a:r>
            <a:r>
              <a:rPr lang="en-CA" sz="1200" kern="1200" baseline="0" dirty="0" smtClean="0">
                <a:solidFill>
                  <a:schemeClr val="tx1"/>
                </a:solidFill>
                <a:effectLst/>
                <a:latin typeface="+mn-lt"/>
                <a:ea typeface="+mn-ea"/>
                <a:cs typeface="+mn-cs"/>
              </a:rPr>
              <a:t> A ratio above</a:t>
            </a:r>
            <a:r>
              <a:rPr lang="en-CA" sz="1200" kern="1200" dirty="0" smtClean="0">
                <a:solidFill>
                  <a:schemeClr val="tx1"/>
                </a:solidFill>
                <a:effectLst/>
                <a:latin typeface="+mn-lt"/>
                <a:ea typeface="+mn-ea"/>
                <a:cs typeface="+mn-cs"/>
              </a:rPr>
              <a:t> 1,0</a:t>
            </a:r>
            <a:r>
              <a:rPr lang="en-CA" sz="1200" kern="1200" baseline="0" dirty="0" smtClean="0">
                <a:solidFill>
                  <a:schemeClr val="tx1"/>
                </a:solidFill>
                <a:effectLst/>
                <a:latin typeface="+mn-lt"/>
                <a:ea typeface="+mn-ea"/>
                <a:cs typeface="+mn-cs"/>
              </a:rPr>
              <a:t> suggests </a:t>
            </a:r>
            <a:r>
              <a:rPr lang="en-CA" sz="1200" kern="1200" dirty="0" smtClean="0">
                <a:solidFill>
                  <a:schemeClr val="tx1"/>
                </a:solidFill>
                <a:effectLst/>
                <a:latin typeface="+mn-lt"/>
                <a:ea typeface="+mn-ea"/>
                <a:cs typeface="+mn-cs"/>
              </a:rPr>
              <a:t>alcohol abuse and/or</a:t>
            </a:r>
            <a:r>
              <a:rPr lang="en-CA" sz="1200" kern="1200" baseline="0" dirty="0" smtClean="0">
                <a:solidFill>
                  <a:schemeClr val="tx1"/>
                </a:solidFill>
                <a:effectLst/>
                <a:latin typeface="+mn-lt"/>
                <a:ea typeface="+mn-ea"/>
                <a:cs typeface="+mn-cs"/>
              </a:rPr>
              <a:t> cirrhosis. With fasting glucose and insulin, HOMA-IR can be calculated to assess for insulin resistance which has been associated with lower SVR rates with </a:t>
            </a:r>
            <a:r>
              <a:rPr lang="en-CA" sz="1200" kern="1200" baseline="0" dirty="0" err="1" smtClean="0">
                <a:solidFill>
                  <a:schemeClr val="tx1"/>
                </a:solidFill>
                <a:effectLst/>
                <a:latin typeface="+mn-lt"/>
                <a:ea typeface="+mn-ea"/>
                <a:cs typeface="+mn-cs"/>
              </a:rPr>
              <a:t>pegIFN</a:t>
            </a:r>
            <a:r>
              <a:rPr lang="en-CA" sz="1200" kern="1200" baseline="0" dirty="0" smtClean="0">
                <a:solidFill>
                  <a:schemeClr val="tx1"/>
                </a:solidFill>
                <a:effectLst/>
                <a:latin typeface="+mn-lt"/>
                <a:ea typeface="+mn-ea"/>
                <a:cs typeface="+mn-cs"/>
              </a:rPr>
              <a:t>/RBV combination therapy. Its impact on SVR rates with HCV PI use in HIV/HCV co-infected patients has not been evaluated but there was no role in HCV </a:t>
            </a:r>
            <a:r>
              <a:rPr lang="en-CA" sz="1200" kern="1200" baseline="0" dirty="0" err="1" smtClean="0">
                <a:solidFill>
                  <a:schemeClr val="tx1"/>
                </a:solidFill>
                <a:effectLst/>
                <a:latin typeface="+mn-lt"/>
                <a:ea typeface="+mn-ea"/>
                <a:cs typeface="+mn-cs"/>
              </a:rPr>
              <a:t>monoinfected</a:t>
            </a:r>
            <a:r>
              <a:rPr lang="en-CA" sz="1200" kern="1200" baseline="0" dirty="0" smtClean="0">
                <a:solidFill>
                  <a:schemeClr val="tx1"/>
                </a:solidFill>
                <a:effectLst/>
                <a:latin typeface="+mn-lt"/>
                <a:ea typeface="+mn-ea"/>
                <a:cs typeface="+mn-cs"/>
              </a:rPr>
              <a:t> patients.</a:t>
            </a:r>
            <a:endParaRPr lang="fr-CA" baseline="0" dirty="0" smtClean="0"/>
          </a:p>
          <a:p>
            <a:pPr marL="228600" indent="-228600">
              <a:buAutoNum type="arabicParenR"/>
            </a:pPr>
            <a:r>
              <a:rPr lang="fr-CA" baseline="0" dirty="0" err="1" smtClean="0"/>
              <a:t>Liver</a:t>
            </a:r>
            <a:r>
              <a:rPr lang="fr-CA" baseline="0" dirty="0" smtClean="0"/>
              <a:t> </a:t>
            </a:r>
            <a:r>
              <a:rPr lang="fr-CA" baseline="0" dirty="0" err="1" smtClean="0"/>
              <a:t>imaging</a:t>
            </a:r>
            <a:r>
              <a:rPr lang="fr-CA" baseline="0" dirty="0" smtClean="0"/>
              <a:t> </a:t>
            </a:r>
            <a:r>
              <a:rPr lang="fr-CA" baseline="0" dirty="0" err="1" smtClean="0"/>
              <a:t>is</a:t>
            </a:r>
            <a:r>
              <a:rPr lang="fr-CA" baseline="0" dirty="0" smtClean="0"/>
              <a:t> </a:t>
            </a:r>
            <a:r>
              <a:rPr lang="fr-CA" baseline="0" dirty="0" err="1" smtClean="0"/>
              <a:t>usually</a:t>
            </a:r>
            <a:r>
              <a:rPr lang="fr-CA" baseline="0" dirty="0" smtClean="0"/>
              <a:t> </a:t>
            </a:r>
            <a:r>
              <a:rPr lang="fr-CA" baseline="0" dirty="0" err="1" smtClean="0"/>
              <a:t>done</a:t>
            </a:r>
            <a:r>
              <a:rPr lang="fr-CA" baseline="0" dirty="0" smtClean="0"/>
              <a:t> </a:t>
            </a:r>
            <a:r>
              <a:rPr lang="fr-CA" baseline="0" dirty="0" err="1" smtClean="0"/>
              <a:t>with</a:t>
            </a:r>
            <a:r>
              <a:rPr lang="fr-CA" baseline="0" dirty="0" smtClean="0"/>
              <a:t> abdominal </a:t>
            </a:r>
            <a:r>
              <a:rPr lang="fr-CA" baseline="0" dirty="0" err="1" smtClean="0"/>
              <a:t>ultrasound</a:t>
            </a:r>
            <a:r>
              <a:rPr lang="fr-CA" baseline="0" dirty="0" smtClean="0"/>
              <a:t>. </a:t>
            </a:r>
            <a:r>
              <a:rPr lang="fr-CA" baseline="0" dirty="0" err="1" smtClean="0"/>
              <a:t>Liver</a:t>
            </a:r>
            <a:r>
              <a:rPr lang="fr-CA" baseline="0" dirty="0" smtClean="0"/>
              <a:t> MRI or CT-SCAN </a:t>
            </a:r>
            <a:r>
              <a:rPr lang="fr-CA" baseline="0" dirty="0" err="1" smtClean="0"/>
              <a:t>better</a:t>
            </a:r>
            <a:r>
              <a:rPr lang="fr-CA" baseline="0" dirty="0" smtClean="0"/>
              <a:t> </a:t>
            </a:r>
            <a:r>
              <a:rPr lang="fr-CA" baseline="0" dirty="0" err="1" smtClean="0"/>
              <a:t>characterize</a:t>
            </a:r>
            <a:r>
              <a:rPr lang="fr-CA" baseline="0" dirty="0" smtClean="0"/>
              <a:t> </a:t>
            </a:r>
            <a:r>
              <a:rPr lang="fr-CA" baseline="0" dirty="0" err="1" smtClean="0"/>
              <a:t>liver</a:t>
            </a:r>
            <a:r>
              <a:rPr lang="fr-CA" baseline="0" dirty="0" smtClean="0"/>
              <a:t> </a:t>
            </a:r>
            <a:r>
              <a:rPr lang="fr-CA" baseline="0" dirty="0" err="1" smtClean="0"/>
              <a:t>morphology</a:t>
            </a:r>
            <a:r>
              <a:rPr lang="fr-CA" baseline="0" dirty="0" smtClean="0"/>
              <a:t>, </a:t>
            </a:r>
            <a:r>
              <a:rPr lang="fr-CA" baseline="0" dirty="0" err="1" smtClean="0"/>
              <a:t>assess</a:t>
            </a:r>
            <a:r>
              <a:rPr lang="fr-CA" baseline="0" dirty="0" smtClean="0"/>
              <a:t> </a:t>
            </a:r>
            <a:r>
              <a:rPr lang="fr-CA" baseline="0" dirty="0" err="1" smtClean="0"/>
              <a:t>signs</a:t>
            </a:r>
            <a:r>
              <a:rPr lang="fr-CA" baseline="0" dirty="0" smtClean="0"/>
              <a:t> of portal hypertension and </a:t>
            </a:r>
            <a:r>
              <a:rPr lang="fr-CA" baseline="0" dirty="0" err="1" smtClean="0"/>
              <a:t>detect</a:t>
            </a:r>
            <a:r>
              <a:rPr lang="fr-CA" baseline="0" dirty="0" smtClean="0"/>
              <a:t> HCC.</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CA" baseline="0" dirty="0" err="1" smtClean="0"/>
              <a:t>Liver</a:t>
            </a:r>
            <a:r>
              <a:rPr lang="fr-CA" baseline="0" dirty="0" smtClean="0"/>
              <a:t> </a:t>
            </a:r>
            <a:r>
              <a:rPr lang="fr-CA" baseline="0" dirty="0" err="1" smtClean="0"/>
              <a:t>fibrosis</a:t>
            </a:r>
            <a:r>
              <a:rPr lang="fr-CA" baseline="0" dirty="0" smtClean="0"/>
              <a:t> </a:t>
            </a:r>
            <a:r>
              <a:rPr lang="fr-CA" baseline="0" dirty="0" err="1" smtClean="0"/>
              <a:t>assessment</a:t>
            </a:r>
            <a:r>
              <a:rPr lang="fr-CA" baseline="0" dirty="0" smtClean="0"/>
              <a:t> </a:t>
            </a:r>
            <a:r>
              <a:rPr lang="fr-CA" baseline="0" dirty="0" err="1" smtClean="0"/>
              <a:t>is</a:t>
            </a:r>
            <a:r>
              <a:rPr lang="fr-CA" baseline="0" dirty="0" smtClean="0"/>
              <a:t> part of the initial </a:t>
            </a:r>
            <a:r>
              <a:rPr lang="fr-CA" baseline="0" dirty="0" err="1" smtClean="0"/>
              <a:t>evaluation</a:t>
            </a:r>
            <a:r>
              <a:rPr lang="fr-CA" baseline="0" dirty="0" smtClean="0"/>
              <a:t>. </a:t>
            </a:r>
            <a:r>
              <a:rPr lang="en-US" sz="1200" kern="1200" dirty="0" smtClean="0">
                <a:solidFill>
                  <a:schemeClr val="tx1"/>
                </a:solidFill>
                <a:effectLst/>
                <a:latin typeface="+mn-lt"/>
                <a:ea typeface="+mn-ea"/>
                <a:cs typeface="+mn-cs"/>
              </a:rPr>
              <a:t>In HIV-infected patients, staging of fibrosis with liver biopsy </a:t>
            </a:r>
            <a:r>
              <a:rPr lang="en-US" sz="1200" u="sng" kern="1200" dirty="0" smtClean="0">
                <a:solidFill>
                  <a:schemeClr val="tx1"/>
                </a:solidFill>
                <a:effectLst/>
                <a:latin typeface="+mn-lt"/>
                <a:ea typeface="+mn-ea"/>
                <a:cs typeface="+mn-cs"/>
              </a:rPr>
              <a:t>is not mandatory</a:t>
            </a:r>
            <a:r>
              <a:rPr lang="en-US" sz="1200" kern="1200" dirty="0" smtClean="0">
                <a:solidFill>
                  <a:schemeClr val="tx1"/>
                </a:solidFill>
                <a:effectLst/>
                <a:latin typeface="+mn-lt"/>
                <a:ea typeface="+mn-ea"/>
                <a:cs typeface="+mn-cs"/>
              </a:rPr>
              <a:t> to guide treatment decisions in any HCV genotype and </a:t>
            </a:r>
            <a:r>
              <a:rPr lang="en-US" sz="1200" u="sng" kern="1200" dirty="0" smtClean="0">
                <a:solidFill>
                  <a:schemeClr val="tx1"/>
                </a:solidFill>
                <a:effectLst/>
                <a:latin typeface="+mn-lt"/>
                <a:ea typeface="+mn-ea"/>
                <a:cs typeface="+mn-cs"/>
              </a:rPr>
              <a:t>should not be a barrier</a:t>
            </a:r>
            <a:r>
              <a:rPr lang="en-US" sz="1200" kern="1200" dirty="0" smtClean="0">
                <a:solidFill>
                  <a:schemeClr val="tx1"/>
                </a:solidFill>
                <a:effectLst/>
                <a:latin typeface="+mn-lt"/>
                <a:ea typeface="+mn-ea"/>
                <a:cs typeface="+mn-cs"/>
              </a:rPr>
              <a:t> to HCV treatment. </a:t>
            </a:r>
            <a:endParaRPr lang="fr-CA" baseline="0" dirty="0" smtClean="0"/>
          </a:p>
          <a:p>
            <a:pPr marL="228600" indent="-228600">
              <a:buAutoNum type="arabicParenR"/>
            </a:pPr>
            <a:r>
              <a:rPr lang="fr-CA" baseline="0" dirty="0" smtClean="0"/>
              <a:t>HBV screening </a:t>
            </a:r>
            <a:r>
              <a:rPr lang="fr-CA" baseline="0" dirty="0" err="1" smtClean="0"/>
              <a:t>is</a:t>
            </a:r>
            <a:r>
              <a:rPr lang="fr-CA" baseline="0" dirty="0" smtClean="0"/>
              <a:t> part of the initial </a:t>
            </a:r>
            <a:r>
              <a:rPr lang="fr-CA" baseline="0" dirty="0" err="1" smtClean="0"/>
              <a:t>evaulation</a:t>
            </a:r>
            <a:r>
              <a:rPr lang="fr-CA" baseline="0" dirty="0" smtClean="0"/>
              <a:t> in </a:t>
            </a:r>
            <a:r>
              <a:rPr lang="fr-CA" baseline="0" dirty="0" err="1" smtClean="0"/>
              <a:t>every</a:t>
            </a:r>
            <a:r>
              <a:rPr lang="fr-CA" baseline="0" dirty="0" smtClean="0"/>
              <a:t> HIV-</a:t>
            </a:r>
            <a:r>
              <a:rPr lang="fr-CA" baseline="0" dirty="0" err="1" smtClean="0"/>
              <a:t>infected</a:t>
            </a:r>
            <a:r>
              <a:rPr lang="fr-CA" baseline="0" dirty="0" smtClean="0"/>
              <a:t> patient. </a:t>
            </a:r>
            <a:r>
              <a:rPr lang="fr-CA" baseline="0" dirty="0" err="1" smtClean="0"/>
              <a:t>HBsAg</a:t>
            </a:r>
            <a:r>
              <a:rPr lang="fr-CA" baseline="0" dirty="0" smtClean="0"/>
              <a:t> </a:t>
            </a:r>
            <a:r>
              <a:rPr lang="fr-CA" baseline="0" dirty="0" err="1" smtClean="0"/>
              <a:t>positivity</a:t>
            </a:r>
            <a:r>
              <a:rPr lang="fr-CA" baseline="0" dirty="0" smtClean="0"/>
              <a:t> impacts HIV and HCV management. Susceptible patients </a:t>
            </a:r>
            <a:r>
              <a:rPr lang="fr-CA" baseline="0" dirty="0" err="1" smtClean="0"/>
              <a:t>should</a:t>
            </a:r>
            <a:r>
              <a:rPr lang="fr-CA" baseline="0" dirty="0" smtClean="0"/>
              <a:t> </a:t>
            </a:r>
            <a:r>
              <a:rPr lang="fr-CA" baseline="0" dirty="0" err="1" smtClean="0"/>
              <a:t>be</a:t>
            </a:r>
            <a:r>
              <a:rPr lang="fr-CA" baseline="0" dirty="0" smtClean="0"/>
              <a:t> </a:t>
            </a:r>
            <a:r>
              <a:rPr lang="fr-CA" baseline="0" dirty="0" err="1" smtClean="0"/>
              <a:t>offered</a:t>
            </a:r>
            <a:r>
              <a:rPr lang="fr-CA" baseline="0" dirty="0" smtClean="0"/>
              <a:t> HBV and HAV vaccination. </a:t>
            </a:r>
            <a:r>
              <a:rPr lang="fr-CA" baseline="0" dirty="0" err="1" smtClean="0"/>
              <a:t>Other</a:t>
            </a:r>
            <a:r>
              <a:rPr lang="fr-CA" baseline="0" dirty="0" smtClean="0"/>
              <a:t> tests </a:t>
            </a:r>
            <a:r>
              <a:rPr lang="fr-CA" baseline="0" dirty="0" err="1" smtClean="0"/>
              <a:t>can</a:t>
            </a:r>
            <a:r>
              <a:rPr lang="fr-CA" baseline="0" dirty="0" smtClean="0"/>
              <a:t> </a:t>
            </a:r>
            <a:r>
              <a:rPr lang="fr-CA" baseline="0" dirty="0" err="1" smtClean="0"/>
              <a:t>be</a:t>
            </a:r>
            <a:r>
              <a:rPr lang="fr-CA" baseline="0" dirty="0" smtClean="0"/>
              <a:t> </a:t>
            </a:r>
            <a:r>
              <a:rPr lang="fr-CA" baseline="0" dirty="0" err="1" smtClean="0"/>
              <a:t>ordered</a:t>
            </a:r>
            <a:r>
              <a:rPr lang="fr-CA" baseline="0" dirty="0" smtClean="0"/>
              <a:t> on a case to case basis as for HCV mono-</a:t>
            </a:r>
            <a:r>
              <a:rPr lang="fr-CA" baseline="0" dirty="0" err="1" smtClean="0"/>
              <a:t>infected</a:t>
            </a:r>
            <a:r>
              <a:rPr lang="fr-CA" baseline="0" dirty="0" smtClean="0"/>
              <a:t> patients. Essential mixed </a:t>
            </a:r>
            <a:r>
              <a:rPr lang="fr-CA" baseline="0" dirty="0" err="1" smtClean="0"/>
              <a:t>cryoglobulinemia</a:t>
            </a:r>
            <a:r>
              <a:rPr lang="fr-CA" baseline="0" dirty="0" smtClean="0"/>
              <a:t> and </a:t>
            </a:r>
            <a:r>
              <a:rPr lang="fr-CA" baseline="0" dirty="0" err="1" smtClean="0"/>
              <a:t>porphyria</a:t>
            </a:r>
            <a:r>
              <a:rPr lang="fr-CA" baseline="0" dirty="0" smtClean="0"/>
              <a:t> </a:t>
            </a:r>
            <a:r>
              <a:rPr lang="fr-CA" baseline="0" dirty="0" err="1" smtClean="0"/>
              <a:t>cutanea</a:t>
            </a:r>
            <a:r>
              <a:rPr lang="fr-CA" baseline="0" dirty="0" smtClean="0"/>
              <a:t> tarda have to </a:t>
            </a:r>
            <a:r>
              <a:rPr lang="fr-CA" baseline="0" dirty="0" err="1" smtClean="0"/>
              <a:t>be</a:t>
            </a:r>
            <a:r>
              <a:rPr lang="fr-CA" baseline="0" dirty="0" smtClean="0"/>
              <a:t> </a:t>
            </a:r>
            <a:r>
              <a:rPr lang="fr-CA" baseline="0" dirty="0" err="1" smtClean="0"/>
              <a:t>excluded</a:t>
            </a:r>
            <a:r>
              <a:rPr lang="fr-CA" baseline="0" dirty="0" smtClean="0"/>
              <a:t> in patients </a:t>
            </a:r>
            <a:r>
              <a:rPr lang="fr-CA" baseline="0" dirty="0" err="1" smtClean="0"/>
              <a:t>with</a:t>
            </a:r>
            <a:r>
              <a:rPr lang="fr-CA" baseline="0" dirty="0" smtClean="0"/>
              <a:t> suggestive skin </a:t>
            </a:r>
            <a:r>
              <a:rPr lang="fr-CA" baseline="0" dirty="0" err="1" smtClean="0"/>
              <a:t>lesions</a:t>
            </a:r>
            <a:r>
              <a:rPr lang="fr-CA" baseline="0" dirty="0" smtClean="0"/>
              <a:t>. IL28B </a:t>
            </a:r>
            <a:r>
              <a:rPr lang="fr-CA" baseline="0" dirty="0" err="1" smtClean="0"/>
              <a:t>testing</a:t>
            </a:r>
            <a:r>
              <a:rPr lang="fr-CA" baseline="0" dirty="0" smtClean="0"/>
              <a:t> </a:t>
            </a:r>
            <a:r>
              <a:rPr lang="fr-CA" baseline="0" dirty="0" err="1" smtClean="0"/>
              <a:t>can</a:t>
            </a:r>
            <a:r>
              <a:rPr lang="fr-CA" baseline="0" dirty="0" smtClean="0"/>
              <a:t> help </a:t>
            </a:r>
            <a:r>
              <a:rPr lang="fr-CA" baseline="0" dirty="0" err="1" smtClean="0"/>
              <a:t>make</a:t>
            </a:r>
            <a:r>
              <a:rPr lang="fr-CA" baseline="0" dirty="0" smtClean="0"/>
              <a:t> </a:t>
            </a:r>
            <a:r>
              <a:rPr lang="fr-CA" baseline="0" dirty="0" err="1" smtClean="0"/>
              <a:t>treatment</a:t>
            </a:r>
            <a:r>
              <a:rPr lang="fr-CA" baseline="0" dirty="0" smtClean="0"/>
              <a:t> </a:t>
            </a:r>
            <a:r>
              <a:rPr lang="fr-CA" baseline="0" dirty="0" err="1" smtClean="0"/>
              <a:t>decisions</a:t>
            </a:r>
            <a:r>
              <a:rPr lang="fr-CA" baseline="0" dirty="0" smtClean="0"/>
              <a:t>. A CC </a:t>
            </a:r>
            <a:r>
              <a:rPr lang="fr-CA" baseline="0" dirty="0" err="1" smtClean="0"/>
              <a:t>genotype</a:t>
            </a:r>
            <a:r>
              <a:rPr lang="fr-CA" baseline="0" dirty="0" smtClean="0"/>
              <a:t> </a:t>
            </a:r>
            <a:r>
              <a:rPr lang="fr-CA" baseline="0" dirty="0" err="1" smtClean="0"/>
              <a:t>at</a:t>
            </a:r>
            <a:r>
              <a:rPr lang="fr-CA" baseline="0" dirty="0" smtClean="0"/>
              <a:t> SNP </a:t>
            </a:r>
            <a:r>
              <a:rPr lang="en-US" sz="1200" kern="1200" dirty="0" smtClean="0">
                <a:solidFill>
                  <a:schemeClr val="tx1"/>
                </a:solidFill>
                <a:effectLst/>
                <a:latin typeface="+mn-lt"/>
                <a:ea typeface="+mn-ea"/>
                <a:cs typeface="+mn-cs"/>
              </a:rPr>
              <a:t>rs12979860  of IL28B gene is associated</a:t>
            </a:r>
            <a:r>
              <a:rPr lang="en-US" sz="1200" kern="1200" baseline="0" dirty="0" smtClean="0">
                <a:solidFill>
                  <a:schemeClr val="tx1"/>
                </a:solidFill>
                <a:effectLst/>
                <a:latin typeface="+mn-lt"/>
                <a:ea typeface="+mn-ea"/>
                <a:cs typeface="+mn-cs"/>
              </a:rPr>
              <a:t> with high SVR rates with </a:t>
            </a:r>
            <a:r>
              <a:rPr lang="en-US" sz="1200" kern="1200" baseline="0" dirty="0" err="1" smtClean="0">
                <a:solidFill>
                  <a:schemeClr val="tx1"/>
                </a:solidFill>
                <a:effectLst/>
                <a:latin typeface="+mn-lt"/>
                <a:ea typeface="+mn-ea"/>
                <a:cs typeface="+mn-cs"/>
              </a:rPr>
              <a:t>pegIFN</a:t>
            </a:r>
            <a:r>
              <a:rPr lang="en-US" sz="1200" kern="1200" baseline="0" dirty="0" smtClean="0">
                <a:solidFill>
                  <a:schemeClr val="tx1"/>
                </a:solidFill>
                <a:effectLst/>
                <a:latin typeface="+mn-lt"/>
                <a:ea typeface="+mn-ea"/>
                <a:cs typeface="+mn-cs"/>
              </a:rPr>
              <a:t> and RBV. If the use of a HCV PI is not desirable (</a:t>
            </a:r>
            <a:r>
              <a:rPr lang="en-US" sz="1200" kern="1200" baseline="0" dirty="0" err="1" smtClean="0">
                <a:solidFill>
                  <a:schemeClr val="tx1"/>
                </a:solidFill>
                <a:effectLst/>
                <a:latin typeface="+mn-lt"/>
                <a:ea typeface="+mn-ea"/>
                <a:cs typeface="+mn-cs"/>
              </a:rPr>
              <a:t>eg</a:t>
            </a:r>
            <a:r>
              <a:rPr lang="en-US" sz="1200" kern="1200" baseline="0" dirty="0" smtClean="0">
                <a:solidFill>
                  <a:schemeClr val="tx1"/>
                </a:solidFill>
                <a:effectLst/>
                <a:latin typeface="+mn-lt"/>
                <a:ea typeface="+mn-ea"/>
                <a:cs typeface="+mn-cs"/>
              </a:rPr>
              <a:t>. DDIs), dual therapy may be considered in these patients.</a:t>
            </a:r>
            <a:endParaRPr lang="fr-CA" dirty="0"/>
          </a:p>
        </p:txBody>
      </p:sp>
      <p:sp>
        <p:nvSpPr>
          <p:cNvPr id="4" name="Espace réservé du numéro de diapositive 3"/>
          <p:cNvSpPr>
            <a:spLocks noGrp="1"/>
          </p:cNvSpPr>
          <p:nvPr>
            <p:ph type="sldNum" sz="quarter" idx="10"/>
          </p:nvPr>
        </p:nvSpPr>
        <p:spPr/>
        <p:txBody>
          <a:bodyPr/>
          <a:lstStyle/>
          <a:p>
            <a:fld id="{8151324C-04A8-405F-B749-47898659DBE7}" type="slidenum">
              <a:rPr lang="fr-CA" smtClean="0">
                <a:solidFill>
                  <a:prstClr val="black"/>
                </a:solidFill>
              </a:rPr>
              <a:pPr/>
              <a:t>46</a:t>
            </a:fld>
            <a:endParaRPr lang="fr-CA">
              <a:solidFill>
                <a:prstClr val="black"/>
              </a:solidFill>
            </a:endParaRPr>
          </a:p>
        </p:txBody>
      </p:sp>
    </p:spTree>
    <p:extLst>
      <p:ext uri="{BB962C8B-B14F-4D97-AF65-F5344CB8AC3E}">
        <p14:creationId xmlns:p14="http://schemas.microsoft.com/office/powerpoint/2010/main" val="2365736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Available data suggest that </a:t>
            </a:r>
            <a:r>
              <a:rPr lang="en-US" dirty="0" err="1" smtClean="0"/>
              <a:t>FibroScan</a:t>
            </a:r>
            <a:r>
              <a:rPr lang="fr-CA" dirty="0" smtClean="0"/>
              <a:t>®</a:t>
            </a:r>
            <a:r>
              <a:rPr lang="en-US" dirty="0" smtClean="0"/>
              <a:t> is a helpful tool for guiding therapeutic decisions in HIV/HCV co-infected</a:t>
            </a:r>
            <a:r>
              <a:rPr lang="en-US" baseline="0" dirty="0" smtClean="0"/>
              <a:t> patients</a:t>
            </a:r>
            <a:r>
              <a:rPr lang="en-US" dirty="0" smtClean="0"/>
              <a:t>. In a study</a:t>
            </a:r>
            <a:r>
              <a:rPr lang="en-US" baseline="0" dirty="0" smtClean="0"/>
              <a:t> of 100 co-infected patients, 3</a:t>
            </a:r>
            <a:r>
              <a:rPr lang="en-US" dirty="0" smtClean="0"/>
              <a:t> cut-off values were chosen to identify F ≤ 1 (&lt;7 </a:t>
            </a:r>
            <a:r>
              <a:rPr lang="en-US" dirty="0" err="1" smtClean="0"/>
              <a:t>kPa</a:t>
            </a:r>
            <a:r>
              <a:rPr lang="en-US" dirty="0" smtClean="0"/>
              <a:t>), F ≥ 3 (≥11 </a:t>
            </a:r>
            <a:r>
              <a:rPr lang="en-US" dirty="0" err="1" smtClean="0"/>
              <a:t>kPa</a:t>
            </a:r>
            <a:r>
              <a:rPr lang="en-US" dirty="0" smtClean="0"/>
              <a:t>) and F4 (≥14 </a:t>
            </a:r>
            <a:r>
              <a:rPr lang="en-US" dirty="0" err="1" smtClean="0"/>
              <a:t>kPa</a:t>
            </a:r>
            <a:r>
              <a:rPr lang="en-US" dirty="0" smtClean="0"/>
              <a:t>),</a:t>
            </a:r>
            <a:r>
              <a:rPr lang="en-US" baseline="0" dirty="0" smtClean="0"/>
              <a:t> b</a:t>
            </a:r>
            <a:r>
              <a:rPr lang="en-US" dirty="0" smtClean="0"/>
              <a:t>ased on receiver operating characteristic (ROC) curves. With</a:t>
            </a:r>
            <a:r>
              <a:rPr lang="en-US" baseline="0" dirty="0" smtClean="0"/>
              <a:t> these </a:t>
            </a:r>
            <a:r>
              <a:rPr lang="en-US" dirty="0" smtClean="0"/>
              <a:t>cut-off scores, the negative predictive value and positive predictive value were 81.1% and 70.2% for the diagnosis of F ≤ 1, 96.3% and 60% for the diagnosis of F ≥ 3 and 100% and 57.1% for the diagnosis of F4. (Sanchez-</a:t>
            </a:r>
            <a:r>
              <a:rPr lang="en-US" dirty="0" err="1" smtClean="0"/>
              <a:t>Conde</a:t>
            </a:r>
            <a:r>
              <a:rPr lang="en-US" baseline="0" dirty="0" smtClean="0"/>
              <a:t> M. et al. J Viral </a:t>
            </a:r>
            <a:r>
              <a:rPr lang="en-US" baseline="0" dirty="0" err="1" smtClean="0"/>
              <a:t>Hepat</a:t>
            </a:r>
            <a:r>
              <a:rPr lang="en-US" baseline="0" dirty="0" smtClean="0"/>
              <a:t>. 2010) </a:t>
            </a:r>
            <a:r>
              <a:rPr lang="en-US" dirty="0" smtClean="0"/>
              <a:t>Thus, </a:t>
            </a:r>
            <a:r>
              <a:rPr lang="en-US" dirty="0" err="1" smtClean="0"/>
              <a:t>FibroScan</a:t>
            </a:r>
            <a:r>
              <a:rPr lang="en-US" baseline="0" dirty="0" smtClean="0"/>
              <a:t> correctly excluded cirrhosis in all patients. </a:t>
            </a:r>
            <a:r>
              <a:rPr lang="en-US" baseline="0" dirty="0" err="1" smtClean="0"/>
              <a:t>FibroScan</a:t>
            </a:r>
            <a:r>
              <a:rPr lang="en-US" baseline="0" dirty="0" smtClean="0"/>
              <a:t> and serum biomarkers have lower performance in intermediate stages of liver fibrosis. In most studies, serum biomarkers have lower sensitivities to detect fibrosis and cirrhosis compared with liver biopsy. They are best used in combination with other tests of liver fibrosis. APRI, FIB4 and </a:t>
            </a:r>
            <a:r>
              <a:rPr lang="en-US" baseline="0" dirty="0" err="1" smtClean="0"/>
              <a:t>Forns</a:t>
            </a:r>
            <a:r>
              <a:rPr lang="en-US" baseline="0" dirty="0" smtClean="0"/>
              <a:t> index are the panels that have been most widely studied in co-infected patients.</a:t>
            </a:r>
          </a:p>
        </p:txBody>
      </p:sp>
      <p:sp>
        <p:nvSpPr>
          <p:cNvPr id="4" name="Espace réservé du numéro de diapositive 3"/>
          <p:cNvSpPr>
            <a:spLocks noGrp="1"/>
          </p:cNvSpPr>
          <p:nvPr>
            <p:ph type="sldNum" sz="quarter" idx="10"/>
          </p:nvPr>
        </p:nvSpPr>
        <p:spPr/>
        <p:txBody>
          <a:bodyPr/>
          <a:lstStyle/>
          <a:p>
            <a:fld id="{8151324C-04A8-405F-B749-47898659DBE7}" type="slidenum">
              <a:rPr lang="fr-CA" smtClean="0">
                <a:solidFill>
                  <a:prstClr val="black"/>
                </a:solidFill>
              </a:rPr>
              <a:pPr/>
              <a:t>47</a:t>
            </a:fld>
            <a:endParaRPr lang="fr-CA">
              <a:solidFill>
                <a:prstClr val="black"/>
              </a:solidFill>
            </a:endParaRPr>
          </a:p>
        </p:txBody>
      </p:sp>
    </p:spTree>
    <p:extLst>
      <p:ext uri="{BB962C8B-B14F-4D97-AF65-F5344CB8AC3E}">
        <p14:creationId xmlns:p14="http://schemas.microsoft.com/office/powerpoint/2010/main" val="4014456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HIV/HCV co-infected patients, there is every reason to treat HCV of all genotypes including those with compensated (Child’s A) cirrhosis. Patients who are willing to start therapy and who do not have contraindications to </a:t>
            </a:r>
            <a:r>
              <a:rPr lang="en-US" sz="1200" kern="1200" dirty="0" err="1" smtClean="0">
                <a:solidFill>
                  <a:schemeClr val="tx1"/>
                </a:solidFill>
                <a:effectLst/>
                <a:latin typeface="+mn-lt"/>
                <a:ea typeface="+mn-ea"/>
                <a:cs typeface="+mn-cs"/>
              </a:rPr>
              <a:t>pegIFN</a:t>
            </a:r>
            <a:r>
              <a:rPr lang="en-US" sz="1200" kern="1200" dirty="0" smtClean="0">
                <a:solidFill>
                  <a:schemeClr val="tx1"/>
                </a:solidFill>
                <a:effectLst/>
                <a:latin typeface="+mn-lt"/>
                <a:ea typeface="+mn-ea"/>
                <a:cs typeface="+mn-cs"/>
              </a:rPr>
              <a:t> and RBV should be encouraged to undergo treatment. SVR reduces liver-related morbidity and mortality in HIV/HCV co-infected patients. The indication for HCV treatment is clear in those with stage 2/4 and above on the METAVIR fibrosis scale. When fibrosis is stage 0 or 1 and the decision is made to not undergo treatment, regular</a:t>
            </a:r>
            <a:r>
              <a:rPr lang="en-US" sz="1200" kern="1200" baseline="0" dirty="0" smtClean="0">
                <a:solidFill>
                  <a:schemeClr val="tx1"/>
                </a:solidFill>
                <a:effectLst/>
                <a:latin typeface="+mn-lt"/>
                <a:ea typeface="+mn-ea"/>
                <a:cs typeface="+mn-cs"/>
              </a:rPr>
              <a:t> patient follow-up every 3-6 months and </a:t>
            </a:r>
            <a:r>
              <a:rPr lang="en-US" sz="1200" kern="1200" dirty="0" smtClean="0">
                <a:solidFill>
                  <a:schemeClr val="tx1"/>
                </a:solidFill>
                <a:effectLst/>
                <a:latin typeface="+mn-lt"/>
                <a:ea typeface="+mn-ea"/>
                <a:cs typeface="+mn-cs"/>
              </a:rPr>
              <a:t>repeat fibrosis assessment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recommended at 3-year intervals.</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8151324C-04A8-405F-B749-47898659DBE7}" type="slidenum">
              <a:rPr lang="fr-CA" smtClean="0">
                <a:solidFill>
                  <a:prstClr val="black"/>
                </a:solidFill>
              </a:rPr>
              <a:pPr/>
              <a:t>49</a:t>
            </a:fld>
            <a:endParaRPr lang="fr-CA">
              <a:solidFill>
                <a:prstClr val="black"/>
              </a:solidFill>
            </a:endParaRPr>
          </a:p>
        </p:txBody>
      </p:sp>
    </p:spTree>
    <p:extLst>
      <p:ext uri="{BB962C8B-B14F-4D97-AF65-F5344CB8AC3E}">
        <p14:creationId xmlns:p14="http://schemas.microsoft.com/office/powerpoint/2010/main" val="2309212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At the time this</a:t>
            </a:r>
            <a:r>
              <a:rPr lang="en-US" sz="1200" kern="1200" baseline="0" dirty="0" smtClean="0">
                <a:solidFill>
                  <a:schemeClr val="tx1"/>
                </a:solidFill>
                <a:effectLst/>
                <a:latin typeface="+mn-lt"/>
                <a:ea typeface="+mn-ea"/>
                <a:cs typeface="+mn-cs"/>
              </a:rPr>
              <a:t> slide deck is written</a:t>
            </a:r>
            <a:r>
              <a:rPr lang="en-US" sz="1200" kern="1200" dirty="0" smtClean="0">
                <a:solidFill>
                  <a:schemeClr val="tx1"/>
                </a:solidFill>
                <a:effectLst/>
                <a:latin typeface="+mn-lt"/>
                <a:ea typeface="+mn-ea"/>
                <a:cs typeface="+mn-cs"/>
              </a:rPr>
              <a:t>, both </a:t>
            </a:r>
            <a:r>
              <a:rPr lang="en-US" sz="1200" kern="1200" dirty="0" err="1" smtClean="0">
                <a:solidFill>
                  <a:schemeClr val="tx1"/>
                </a:solidFill>
                <a:effectLst/>
                <a:latin typeface="+mn-lt"/>
                <a:ea typeface="+mn-ea"/>
                <a:cs typeface="+mn-cs"/>
              </a:rPr>
              <a:t>telaprevir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boceprevir</a:t>
            </a:r>
            <a:r>
              <a:rPr lang="en-US" sz="1200" kern="1200" dirty="0" smtClean="0">
                <a:solidFill>
                  <a:schemeClr val="tx1"/>
                </a:solidFill>
                <a:effectLst/>
                <a:latin typeface="+mn-lt"/>
                <a:ea typeface="+mn-ea"/>
                <a:cs typeface="+mn-cs"/>
              </a:rPr>
              <a:t>, recently approved HCV protease inhibitors, have not yet been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approved by Health Canada for use in patients with HIV/HCV co-infection. However, available data demonstrate safety and improved SVR rates with the addition of a HCV</a:t>
            </a:r>
            <a:r>
              <a:rPr lang="en-US" sz="1200" kern="1200" baseline="0" dirty="0" smtClean="0">
                <a:solidFill>
                  <a:schemeClr val="tx1"/>
                </a:solidFill>
                <a:effectLst/>
                <a:latin typeface="+mn-lt"/>
                <a:ea typeface="+mn-ea"/>
                <a:cs typeface="+mn-cs"/>
              </a:rPr>
              <a:t> PI</a:t>
            </a:r>
            <a:r>
              <a:rPr lang="en-US" sz="1200" kern="1200" dirty="0" smtClean="0">
                <a:solidFill>
                  <a:schemeClr val="tx1"/>
                </a:solidFill>
                <a:effectLst/>
                <a:latin typeface="+mn-lt"/>
                <a:ea typeface="+mn-ea"/>
                <a:cs typeface="+mn-cs"/>
              </a:rPr>
              <a:t>, and consequently the US Department of Health and Human Services (DHHS) has updated its guidelines to recommend use of PIs in HIV/HCV co-infection. We agree with these guidelines</a:t>
            </a:r>
            <a:r>
              <a:rPr lang="en-US" sz="1200" kern="1200" baseline="0" dirty="0" smtClean="0">
                <a:solidFill>
                  <a:schemeClr val="tx1"/>
                </a:solidFill>
                <a:effectLst/>
                <a:latin typeface="+mn-lt"/>
                <a:ea typeface="+mn-ea"/>
                <a:cs typeface="+mn-cs"/>
              </a:rPr>
              <a:t> with a few additional specifications: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 Although HCV co-infection is an indication to start HIV treatment, patients with high CD4 cell counts (&gt;500 cells/mm</a:t>
            </a:r>
            <a:r>
              <a:rPr lang="en-US" sz="1200" kern="1200" baseline="300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who are not on ART may initiate HCV treatment with </a:t>
            </a:r>
            <a:r>
              <a:rPr lang="en-US" sz="1200" kern="1200" baseline="0" dirty="0" err="1" smtClean="0">
                <a:solidFill>
                  <a:schemeClr val="tx1"/>
                </a:solidFill>
                <a:effectLst/>
                <a:latin typeface="+mn-lt"/>
                <a:ea typeface="+mn-ea"/>
                <a:cs typeface="+mn-cs"/>
              </a:rPr>
              <a:t>pegIFN</a:t>
            </a:r>
            <a:r>
              <a:rPr lang="en-US" sz="1200" kern="1200" baseline="0" dirty="0" smtClean="0">
                <a:solidFill>
                  <a:schemeClr val="tx1"/>
                </a:solidFill>
                <a:effectLst/>
                <a:latin typeface="+mn-lt"/>
                <a:ea typeface="+mn-ea"/>
                <a:cs typeface="+mn-cs"/>
              </a:rPr>
              <a:t> + RBV and either of HCV PI </a:t>
            </a:r>
            <a:r>
              <a:rPr lang="en-US" sz="1200" kern="1200" baseline="0" dirty="0" err="1" smtClean="0">
                <a:solidFill>
                  <a:schemeClr val="tx1"/>
                </a:solidFill>
                <a:effectLst/>
                <a:latin typeface="+mn-lt"/>
                <a:ea typeface="+mn-ea"/>
                <a:cs typeface="+mn-cs"/>
              </a:rPr>
              <a:t>boceprevir</a:t>
            </a:r>
            <a:r>
              <a:rPr lang="en-US" sz="1200" kern="1200" baseline="0" dirty="0" smtClean="0">
                <a:solidFill>
                  <a:schemeClr val="tx1"/>
                </a:solidFill>
                <a:effectLst/>
                <a:latin typeface="+mn-lt"/>
                <a:ea typeface="+mn-ea"/>
                <a:cs typeface="+mn-cs"/>
              </a:rPr>
              <a:t> or </a:t>
            </a:r>
            <a:r>
              <a:rPr lang="en-US" sz="1200" kern="1200" baseline="0" dirty="0" err="1" smtClean="0">
                <a:solidFill>
                  <a:schemeClr val="tx1"/>
                </a:solidFill>
                <a:effectLst/>
                <a:latin typeface="+mn-lt"/>
                <a:ea typeface="+mn-ea"/>
                <a:cs typeface="+mn-cs"/>
              </a:rPr>
              <a:t>telaprevir</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2- Patients receiving 2 NRTIs and </a:t>
            </a:r>
            <a:r>
              <a:rPr lang="en-US" sz="1200" kern="1200" baseline="0" dirty="0" err="1" smtClean="0">
                <a:solidFill>
                  <a:schemeClr val="tx1"/>
                </a:solidFill>
                <a:effectLst/>
                <a:latin typeface="+mn-lt"/>
                <a:ea typeface="+mn-ea"/>
                <a:cs typeface="+mn-cs"/>
              </a:rPr>
              <a:t>raltegravir</a:t>
            </a:r>
            <a:r>
              <a:rPr lang="en-US" sz="1200" kern="1200" baseline="0" dirty="0" smtClean="0">
                <a:solidFill>
                  <a:schemeClr val="tx1"/>
                </a:solidFill>
                <a:effectLst/>
                <a:latin typeface="+mn-lt"/>
                <a:ea typeface="+mn-ea"/>
                <a:cs typeface="+mn-cs"/>
              </a:rPr>
              <a:t> (RAL) may start on </a:t>
            </a:r>
            <a:r>
              <a:rPr lang="en-US" sz="1200" kern="1200" baseline="0" dirty="0" err="1" smtClean="0">
                <a:solidFill>
                  <a:schemeClr val="tx1"/>
                </a:solidFill>
                <a:effectLst/>
                <a:latin typeface="+mn-lt"/>
                <a:ea typeface="+mn-ea"/>
                <a:cs typeface="+mn-cs"/>
              </a:rPr>
              <a:t>pegIFN</a:t>
            </a:r>
            <a:r>
              <a:rPr lang="en-US" sz="1200" kern="1200" baseline="0" dirty="0" smtClean="0">
                <a:solidFill>
                  <a:schemeClr val="tx1"/>
                </a:solidFill>
                <a:effectLst/>
                <a:latin typeface="+mn-lt"/>
                <a:ea typeface="+mn-ea"/>
                <a:cs typeface="+mn-cs"/>
              </a:rPr>
              <a:t> + RBV and either of HCV PI </a:t>
            </a:r>
            <a:r>
              <a:rPr lang="en-US" sz="1200" kern="1200" baseline="0" dirty="0" err="1" smtClean="0">
                <a:solidFill>
                  <a:schemeClr val="tx1"/>
                </a:solidFill>
                <a:effectLst/>
                <a:latin typeface="+mn-lt"/>
                <a:ea typeface="+mn-ea"/>
                <a:cs typeface="+mn-cs"/>
              </a:rPr>
              <a:t>boceprevir</a:t>
            </a:r>
            <a:r>
              <a:rPr lang="en-US" sz="1200" kern="1200" baseline="0" dirty="0" smtClean="0">
                <a:solidFill>
                  <a:schemeClr val="tx1"/>
                </a:solidFill>
                <a:effectLst/>
                <a:latin typeface="+mn-lt"/>
                <a:ea typeface="+mn-ea"/>
                <a:cs typeface="+mn-cs"/>
              </a:rPr>
              <a:t> or </a:t>
            </a:r>
            <a:r>
              <a:rPr lang="en-US" sz="1200" kern="1200" baseline="0" dirty="0" err="1" smtClean="0">
                <a:solidFill>
                  <a:schemeClr val="tx1"/>
                </a:solidFill>
                <a:effectLst/>
                <a:latin typeface="+mn-lt"/>
                <a:ea typeface="+mn-ea"/>
                <a:cs typeface="+mn-cs"/>
              </a:rPr>
              <a:t>telaprevir</a:t>
            </a:r>
            <a:r>
              <a:rPr lang="en-US" sz="1200" kern="1200" baseline="0" dirty="0" smtClean="0">
                <a:solidFill>
                  <a:schemeClr val="tx1"/>
                </a:solidFill>
                <a:effectLst/>
                <a:latin typeface="+mn-lt"/>
                <a:ea typeface="+mn-ea"/>
                <a:cs typeface="+mn-cs"/>
              </a:rPr>
              <a:t>. The 2 NRTIs </a:t>
            </a:r>
            <a:r>
              <a:rPr lang="en-US" sz="1200" kern="1200" baseline="0" dirty="0" err="1" smtClean="0">
                <a:solidFill>
                  <a:schemeClr val="tx1"/>
                </a:solidFill>
                <a:effectLst/>
                <a:latin typeface="+mn-lt"/>
                <a:ea typeface="+mn-ea"/>
                <a:cs typeface="+mn-cs"/>
              </a:rPr>
              <a:t>tenofovir</a:t>
            </a:r>
            <a:r>
              <a:rPr lang="en-US" sz="1200" kern="1200" baseline="0" dirty="0" smtClean="0">
                <a:solidFill>
                  <a:schemeClr val="tx1"/>
                </a:solidFill>
                <a:effectLst/>
                <a:latin typeface="+mn-lt"/>
                <a:ea typeface="+mn-ea"/>
                <a:cs typeface="+mn-cs"/>
              </a:rPr>
              <a:t> DF and </a:t>
            </a:r>
            <a:r>
              <a:rPr lang="en-US" sz="1200" kern="1200" baseline="0" dirty="0" err="1" smtClean="0">
                <a:solidFill>
                  <a:schemeClr val="tx1"/>
                </a:solidFill>
                <a:effectLst/>
                <a:latin typeface="+mn-lt"/>
                <a:ea typeface="+mn-ea"/>
                <a:cs typeface="+mn-cs"/>
              </a:rPr>
              <a:t>emtricitabine</a:t>
            </a:r>
            <a:r>
              <a:rPr lang="en-US" sz="1200" kern="1200" baseline="0" dirty="0" smtClean="0">
                <a:solidFill>
                  <a:schemeClr val="tx1"/>
                </a:solidFill>
                <a:effectLst/>
                <a:latin typeface="+mn-lt"/>
                <a:ea typeface="+mn-ea"/>
                <a:cs typeface="+mn-cs"/>
              </a:rPr>
              <a:t> have been most widely studied. See drug-drug interactions chapter.</a:t>
            </a:r>
          </a:p>
          <a:p>
            <a:r>
              <a:rPr lang="en-US" sz="1200" kern="1200" baseline="0" dirty="0" smtClean="0">
                <a:solidFill>
                  <a:schemeClr val="tx1"/>
                </a:solidFill>
                <a:effectLst/>
                <a:latin typeface="+mn-lt"/>
                <a:ea typeface="+mn-ea"/>
                <a:cs typeface="+mn-cs"/>
              </a:rPr>
              <a:t>3- </a:t>
            </a:r>
            <a:r>
              <a:rPr lang="en-US" sz="1200" kern="1200" baseline="0" dirty="0" err="1" smtClean="0">
                <a:solidFill>
                  <a:schemeClr val="tx1"/>
                </a:solidFill>
                <a:effectLst/>
                <a:latin typeface="+mn-lt"/>
                <a:ea typeface="+mn-ea"/>
                <a:cs typeface="+mn-cs"/>
              </a:rPr>
              <a:t>Boceprevir</a:t>
            </a:r>
            <a:r>
              <a:rPr lang="en-US" sz="1200" kern="1200" baseline="0" dirty="0" smtClean="0">
                <a:solidFill>
                  <a:schemeClr val="tx1"/>
                </a:solidFill>
                <a:effectLst/>
                <a:latin typeface="+mn-lt"/>
                <a:ea typeface="+mn-ea"/>
                <a:cs typeface="+mn-cs"/>
              </a:rPr>
              <a:t> use is not recommended in patients with </a:t>
            </a:r>
            <a:r>
              <a:rPr lang="en-US" sz="1200" kern="1200" baseline="0" dirty="0" err="1" smtClean="0">
                <a:solidFill>
                  <a:schemeClr val="tx1"/>
                </a:solidFill>
                <a:effectLst/>
                <a:latin typeface="+mn-lt"/>
                <a:ea typeface="+mn-ea"/>
                <a:cs typeface="+mn-cs"/>
              </a:rPr>
              <a:t>atazanavir</a:t>
            </a:r>
            <a:r>
              <a:rPr lang="en-US" sz="1200" kern="1200" baseline="0" dirty="0" smtClean="0">
                <a:solidFill>
                  <a:schemeClr val="tx1"/>
                </a:solidFill>
                <a:effectLst/>
                <a:latin typeface="+mn-lt"/>
                <a:ea typeface="+mn-ea"/>
                <a:cs typeface="+mn-cs"/>
              </a:rPr>
              <a:t>/ritonavir because of significant decreased </a:t>
            </a:r>
            <a:r>
              <a:rPr lang="en-US" sz="1200" kern="1200" baseline="0" dirty="0" err="1" smtClean="0">
                <a:solidFill>
                  <a:schemeClr val="tx1"/>
                </a:solidFill>
                <a:effectLst/>
                <a:latin typeface="+mn-lt"/>
                <a:ea typeface="+mn-ea"/>
                <a:cs typeface="+mn-cs"/>
              </a:rPr>
              <a:t>atazanavir</a:t>
            </a:r>
            <a:r>
              <a:rPr lang="en-US" sz="1200" kern="1200" baseline="0" dirty="0" smtClean="0">
                <a:solidFill>
                  <a:schemeClr val="tx1"/>
                </a:solidFill>
                <a:effectLst/>
                <a:latin typeface="+mn-lt"/>
                <a:ea typeface="+mn-ea"/>
                <a:cs typeface="+mn-cs"/>
              </a:rPr>
              <a:t>/ritonavir levels and possibility of HIV viral breakthrough. However </a:t>
            </a:r>
            <a:r>
              <a:rPr lang="en-US" sz="1200" kern="1200" baseline="0" dirty="0" err="1" smtClean="0">
                <a:solidFill>
                  <a:schemeClr val="tx1"/>
                </a:solidFill>
                <a:effectLst/>
                <a:latin typeface="+mn-lt"/>
                <a:ea typeface="+mn-ea"/>
                <a:cs typeface="+mn-cs"/>
              </a:rPr>
              <a:t>boceprevir</a:t>
            </a:r>
            <a:r>
              <a:rPr lang="en-US" sz="1200" kern="1200" baseline="0" dirty="0" smtClean="0">
                <a:solidFill>
                  <a:schemeClr val="tx1"/>
                </a:solidFill>
                <a:effectLst/>
                <a:latin typeface="+mn-lt"/>
                <a:ea typeface="+mn-ea"/>
                <a:cs typeface="+mn-cs"/>
              </a:rPr>
              <a:t> levels are unchanged with this combination thus its use could be considered on a case to case basis.</a:t>
            </a:r>
            <a:endParaRPr lang="fr-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Rot="1" noChangeAspect="1" noChangeArrowheads="1" noTextEdit="1"/>
          </p:cNvSpPr>
          <p:nvPr>
            <p:ph type="sldImg"/>
          </p:nvPr>
        </p:nvSpPr>
        <p:spPr>
          <a:ln/>
        </p:spPr>
      </p:sp>
      <p:sp>
        <p:nvSpPr>
          <p:cNvPr id="111619"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noProof="0" dirty="0" smtClean="0">
                <a:latin typeface="Arial" charset="0"/>
                <a:ea typeface="ＭＳ Ｐゴシック" charset="0"/>
              </a:rPr>
              <a:t>This </a:t>
            </a:r>
            <a:r>
              <a:rPr lang="fr-CA" noProof="0" dirty="0" err="1" smtClean="0">
                <a:latin typeface="Arial" charset="0"/>
                <a:ea typeface="ＭＳ Ｐゴシック" charset="0"/>
              </a:rPr>
              <a:t>is</a:t>
            </a:r>
            <a:r>
              <a:rPr lang="fr-CA" noProof="0" dirty="0" smtClean="0">
                <a:latin typeface="Arial" charset="0"/>
                <a:ea typeface="ＭＳ Ｐゴシック" charset="0"/>
              </a:rPr>
              <a:t> the </a:t>
            </a:r>
            <a:r>
              <a:rPr lang="fr-CA" noProof="0" dirty="0" err="1" smtClean="0">
                <a:latin typeface="Arial" charset="0"/>
                <a:ea typeface="ＭＳ Ｐゴシック" charset="0"/>
              </a:rPr>
              <a:t>proposed</a:t>
            </a:r>
            <a:r>
              <a:rPr lang="fr-CA" noProof="0" dirty="0" smtClean="0">
                <a:latin typeface="Arial" charset="0"/>
                <a:ea typeface="ＭＳ Ｐゴシック" charset="0"/>
              </a:rPr>
              <a:t> </a:t>
            </a:r>
            <a:r>
              <a:rPr lang="fr-CA" noProof="0" dirty="0" err="1" smtClean="0">
                <a:latin typeface="Arial" charset="0"/>
                <a:ea typeface="ＭＳ Ｐゴシック" charset="0"/>
              </a:rPr>
              <a:t>treatment</a:t>
            </a:r>
            <a:r>
              <a:rPr lang="fr-CA" noProof="0" dirty="0" smtClean="0">
                <a:latin typeface="Arial" charset="0"/>
                <a:ea typeface="ＭＳ Ｐゴシック" charset="0"/>
              </a:rPr>
              <a:t> </a:t>
            </a:r>
            <a:r>
              <a:rPr lang="fr-CA" noProof="0" dirty="0" err="1" smtClean="0">
                <a:latin typeface="Arial" charset="0"/>
                <a:ea typeface="ＭＳ Ｐゴシック" charset="0"/>
              </a:rPr>
              <a:t>algorithm</a:t>
            </a:r>
            <a:r>
              <a:rPr lang="fr-CA" noProof="0" dirty="0" smtClean="0">
                <a:latin typeface="Arial" charset="0"/>
                <a:ea typeface="ＭＳ Ｐゴシック" charset="0"/>
              </a:rPr>
              <a:t> </a:t>
            </a:r>
            <a:r>
              <a:rPr lang="fr-CA" noProof="0" dirty="0" err="1" smtClean="0">
                <a:latin typeface="Arial" charset="0"/>
                <a:ea typeface="ＭＳ Ｐゴシック" charset="0"/>
              </a:rPr>
              <a:t>using</a:t>
            </a:r>
            <a:r>
              <a:rPr lang="fr-CA" noProof="0" dirty="0" smtClean="0">
                <a:latin typeface="Arial" charset="0"/>
                <a:ea typeface="ＭＳ Ｐゴシック" charset="0"/>
              </a:rPr>
              <a:t> </a:t>
            </a:r>
            <a:r>
              <a:rPr lang="fr-CA" noProof="0" dirty="0" err="1" smtClean="0">
                <a:latin typeface="Arial" charset="0"/>
                <a:ea typeface="ＭＳ Ｐゴシック" charset="0"/>
              </a:rPr>
              <a:t>telaprevir</a:t>
            </a:r>
            <a:r>
              <a:rPr lang="fr-CA" noProof="0" dirty="0" smtClean="0">
                <a:latin typeface="Arial" charset="0"/>
                <a:ea typeface="ＭＳ Ｐゴシック" charset="0"/>
              </a:rPr>
              <a:t> in all patients (naïve</a:t>
            </a:r>
            <a:r>
              <a:rPr lang="fr-CA" baseline="0" noProof="0" dirty="0" smtClean="0">
                <a:latin typeface="Arial" charset="0"/>
                <a:ea typeface="ＭＳ Ｐゴシック" charset="0"/>
              </a:rPr>
              <a:t> and </a:t>
            </a:r>
            <a:r>
              <a:rPr lang="fr-CA" baseline="0" noProof="0" dirty="0" err="1" smtClean="0">
                <a:latin typeface="Arial" charset="0"/>
                <a:ea typeface="ＭＳ Ｐゴシック" charset="0"/>
              </a:rPr>
              <a:t>prior</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treatment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failures</a:t>
            </a:r>
            <a:r>
              <a:rPr lang="fr-CA" baseline="0" noProof="0" dirty="0" smtClean="0">
                <a:latin typeface="Arial" charset="0"/>
                <a:ea typeface="ＭＳ Ｐゴシック" charset="0"/>
              </a:rPr>
              <a:t>)</a:t>
            </a:r>
            <a:r>
              <a:rPr lang="fr-CA" noProof="0" dirty="0" smtClean="0">
                <a:latin typeface="Arial" charset="0"/>
                <a:ea typeface="ＭＳ Ｐゴシック" charset="0"/>
              </a:rPr>
              <a:t> </a:t>
            </a:r>
            <a:r>
              <a:rPr lang="fr-CA" noProof="0" dirty="0" err="1" smtClean="0">
                <a:latin typeface="Arial" charset="0"/>
                <a:ea typeface="ＭＳ Ｐゴシック" charset="0"/>
              </a:rPr>
              <a:t>with</a:t>
            </a:r>
            <a:r>
              <a:rPr lang="fr-CA" noProof="0" dirty="0" smtClean="0">
                <a:latin typeface="Arial" charset="0"/>
                <a:ea typeface="ＭＳ Ｐゴシック" charset="0"/>
              </a:rPr>
              <a:t> HIV/HCV </a:t>
            </a:r>
            <a:r>
              <a:rPr lang="fr-CA" noProof="0" dirty="0" err="1" smtClean="0">
                <a:latin typeface="Arial" charset="0"/>
                <a:ea typeface="ＭＳ Ｐゴシック" charset="0"/>
              </a:rPr>
              <a:t>co-infection</a:t>
            </a:r>
            <a:r>
              <a:rPr lang="fr-CA" noProof="0" dirty="0" smtClean="0">
                <a:latin typeface="Arial" charset="0"/>
                <a:ea typeface="ＭＳ Ｐゴシック" charset="0"/>
              </a:rPr>
              <a:t> </a:t>
            </a:r>
            <a:r>
              <a:rPr lang="fr-CA" noProof="0" dirty="0" err="1" smtClean="0">
                <a:latin typeface="Arial" charset="0"/>
                <a:ea typeface="ＭＳ Ｐゴシック" charset="0"/>
              </a:rPr>
              <a:t>until</a:t>
            </a:r>
            <a:r>
              <a:rPr lang="fr-CA" noProof="0" dirty="0" smtClean="0">
                <a:latin typeface="Arial" charset="0"/>
                <a:ea typeface="ＭＳ Ｐゴシック" charset="0"/>
              </a:rPr>
              <a:t> more data </a:t>
            </a:r>
            <a:r>
              <a:rPr lang="fr-CA" noProof="0" dirty="0" err="1" smtClean="0">
                <a:latin typeface="Arial" charset="0"/>
                <a:ea typeface="ＭＳ Ｐゴシック" charset="0"/>
              </a:rPr>
              <a:t>become</a:t>
            </a:r>
            <a:r>
              <a:rPr lang="fr-CA" noProof="0" dirty="0" smtClean="0">
                <a:latin typeface="Arial" charset="0"/>
                <a:ea typeface="ＭＳ Ｐゴシック" charset="0"/>
              </a:rPr>
              <a:t> </a:t>
            </a:r>
            <a:r>
              <a:rPr lang="fr-CA" noProof="0" dirty="0" err="1" smtClean="0">
                <a:latin typeface="Arial" charset="0"/>
                <a:ea typeface="ＭＳ Ｐゴシック" charset="0"/>
              </a:rPr>
              <a:t>available</a:t>
            </a:r>
            <a:r>
              <a:rPr lang="fr-CA" noProof="0" dirty="0" smtClean="0">
                <a:latin typeface="Arial" charset="0"/>
                <a:ea typeface="ＭＳ Ｐゴシック" charset="0"/>
              </a:rPr>
              <a:t>. </a:t>
            </a:r>
            <a:r>
              <a:rPr lang="fr-CA" noProof="0" dirty="0" err="1" smtClean="0">
                <a:latin typeface="Arial" charset="0"/>
                <a:ea typeface="ＭＳ Ｐゴシック" charset="0"/>
              </a:rPr>
              <a:t>Efficacy</a:t>
            </a:r>
            <a:r>
              <a:rPr lang="fr-CA" baseline="0" noProof="0" dirty="0" smtClean="0">
                <a:latin typeface="Arial" charset="0"/>
                <a:ea typeface="ＭＳ Ｐゴシック" charset="0"/>
              </a:rPr>
              <a:t> data of </a:t>
            </a:r>
            <a:r>
              <a:rPr lang="fr-CA" baseline="0" noProof="0" dirty="0" err="1" smtClean="0">
                <a:latin typeface="Arial" charset="0"/>
                <a:ea typeface="ＭＳ Ｐゴシック" charset="0"/>
              </a:rPr>
              <a:t>telaprevir</a:t>
            </a:r>
            <a:r>
              <a:rPr lang="fr-CA" baseline="0" noProof="0" dirty="0" smtClean="0">
                <a:latin typeface="Arial" charset="0"/>
                <a:ea typeface="ＭＳ Ｐゴシック" charset="0"/>
              </a:rPr>
              <a:t> in HIV/HCV </a:t>
            </a:r>
            <a:r>
              <a:rPr lang="fr-CA" baseline="0" noProof="0" dirty="0" err="1" smtClean="0">
                <a:latin typeface="Arial" charset="0"/>
                <a:ea typeface="ＭＳ Ｐゴシック" charset="0"/>
              </a:rPr>
              <a:t>co-infected</a:t>
            </a:r>
            <a:r>
              <a:rPr lang="fr-CA" baseline="0" noProof="0" dirty="0" smtClean="0">
                <a:latin typeface="Arial" charset="0"/>
                <a:ea typeface="ＭＳ Ｐゴシック" charset="0"/>
              </a:rPr>
              <a:t> patients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the time </a:t>
            </a:r>
            <a:r>
              <a:rPr lang="fr-CA" baseline="0" noProof="0" dirty="0" err="1" smtClean="0">
                <a:latin typeface="Arial" charset="0"/>
                <a:ea typeface="ＭＳ Ｐゴシック" charset="0"/>
              </a:rPr>
              <a:t>this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written</a:t>
            </a:r>
            <a:r>
              <a:rPr lang="fr-CA" baseline="0" noProof="0" dirty="0" smtClean="0">
                <a:latin typeface="Arial" charset="0"/>
                <a:ea typeface="ＭＳ Ｐゴシック" charset="0"/>
              </a:rPr>
              <a:t> come </a:t>
            </a:r>
            <a:r>
              <a:rPr lang="fr-CA" baseline="0" noProof="0" dirty="0" err="1" smtClean="0">
                <a:latin typeface="Arial" charset="0"/>
                <a:ea typeface="ＭＳ Ｐゴシック" charset="0"/>
              </a:rPr>
              <a:t>from</a:t>
            </a:r>
            <a:r>
              <a:rPr lang="fr-CA" baseline="0" noProof="0" dirty="0" smtClean="0">
                <a:latin typeface="Arial" charset="0"/>
                <a:ea typeface="ＭＳ Ｐゴシック" charset="0"/>
              </a:rPr>
              <a:t> a phase 2b </a:t>
            </a:r>
            <a:r>
              <a:rPr lang="fr-CA" baseline="0" noProof="0" dirty="0" err="1" smtClean="0">
                <a:latin typeface="Arial" charset="0"/>
                <a:ea typeface="ＭＳ Ｐゴシック" charset="0"/>
              </a:rPr>
              <a:t>clinical</a:t>
            </a:r>
            <a:r>
              <a:rPr lang="fr-CA" baseline="0" noProof="0" dirty="0" smtClean="0">
                <a:latin typeface="Arial" charset="0"/>
                <a:ea typeface="ＭＳ Ｐゴシック" charset="0"/>
              </a:rPr>
              <a:t> trial </a:t>
            </a:r>
            <a:r>
              <a:rPr lang="fr-CA" baseline="0" noProof="0" dirty="0" err="1" smtClean="0">
                <a:latin typeface="Arial" charset="0"/>
                <a:ea typeface="ＭＳ Ｐゴシック" charset="0"/>
              </a:rPr>
              <a:t>that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used</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telaprevir</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combination</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with</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pegIFN</a:t>
            </a:r>
            <a:r>
              <a:rPr lang="fr-CA" baseline="0" noProof="0" dirty="0" smtClean="0">
                <a:latin typeface="Arial" charset="0"/>
                <a:ea typeface="ＭＳ Ｐゴシック" charset="0"/>
              </a:rPr>
              <a:t>/RBV for the first 12 </a:t>
            </a:r>
            <a:r>
              <a:rPr lang="fr-CA" baseline="0" noProof="0" dirty="0" err="1" smtClean="0">
                <a:latin typeface="Arial" charset="0"/>
                <a:ea typeface="ＭＳ Ｐゴシック" charset="0"/>
              </a:rPr>
              <a:t>weeks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followed</a:t>
            </a:r>
            <a:r>
              <a:rPr lang="fr-CA" baseline="0" noProof="0" dirty="0" smtClean="0">
                <a:latin typeface="Arial" charset="0"/>
                <a:ea typeface="ＭＳ Ｐゴシック" charset="0"/>
              </a:rPr>
              <a:t> by </a:t>
            </a:r>
            <a:r>
              <a:rPr lang="fr-CA" baseline="0" noProof="0" dirty="0" err="1" smtClean="0">
                <a:latin typeface="Arial" charset="0"/>
                <a:ea typeface="ＭＳ Ｐゴシック" charset="0"/>
              </a:rPr>
              <a:t>pegIFN</a:t>
            </a:r>
            <a:r>
              <a:rPr lang="fr-CA" baseline="0" noProof="0" dirty="0" smtClean="0">
                <a:latin typeface="Arial" charset="0"/>
                <a:ea typeface="ＭＳ Ｐゴシック" charset="0"/>
              </a:rPr>
              <a:t> and RBV for an </a:t>
            </a:r>
            <a:r>
              <a:rPr lang="fr-CA" baseline="0" noProof="0" dirty="0" err="1" smtClean="0">
                <a:latin typeface="Arial" charset="0"/>
                <a:ea typeface="ＭＳ Ｐゴシック" charset="0"/>
              </a:rPr>
              <a:t>additional</a:t>
            </a:r>
            <a:r>
              <a:rPr lang="fr-CA" baseline="0" noProof="0" dirty="0" smtClean="0">
                <a:latin typeface="Arial" charset="0"/>
                <a:ea typeface="ＭＳ Ｐゴシック" charset="0"/>
              </a:rPr>
              <a:t> 36 </a:t>
            </a:r>
            <a:r>
              <a:rPr lang="fr-CA" baseline="0" noProof="0" dirty="0" err="1" smtClean="0">
                <a:latin typeface="Arial" charset="0"/>
                <a:ea typeface="ＭＳ Ｐゴシック" charset="0"/>
              </a:rPr>
              <a:t>weeks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thus</a:t>
            </a:r>
            <a:r>
              <a:rPr lang="fr-CA" baseline="0" noProof="0" dirty="0" smtClean="0">
                <a:latin typeface="Arial" charset="0"/>
                <a:ea typeface="ＭＳ Ｐゴシック" charset="0"/>
              </a:rPr>
              <a:t> a 48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treatment</a:t>
            </a:r>
            <a:r>
              <a:rPr lang="fr-CA" baseline="0" noProof="0" dirty="0" smtClean="0">
                <a:latin typeface="Arial" charset="0"/>
                <a:ea typeface="ＭＳ Ｐゴシック" charset="0"/>
              </a:rPr>
              <a:t> duration in all naïve patients. RGT </a:t>
            </a:r>
            <a:r>
              <a:rPr lang="fr-CA" baseline="0" noProof="0" dirty="0" err="1" smtClean="0">
                <a:latin typeface="Arial" charset="0"/>
                <a:ea typeface="ＭＳ Ｐゴシック" charset="0"/>
              </a:rPr>
              <a:t>was</a:t>
            </a:r>
            <a:r>
              <a:rPr lang="fr-CA" baseline="0" noProof="0" dirty="0" smtClean="0">
                <a:latin typeface="Arial" charset="0"/>
                <a:ea typeface="ＭＳ Ｐゴシック" charset="0"/>
              </a:rPr>
              <a:t> not </a:t>
            </a:r>
            <a:r>
              <a:rPr lang="fr-CA" baseline="0" noProof="0" dirty="0" err="1" smtClean="0">
                <a:latin typeface="Arial" charset="0"/>
                <a:ea typeface="ＭＳ Ｐゴシック" charset="0"/>
              </a:rPr>
              <a:t>used</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this</a:t>
            </a:r>
            <a:r>
              <a:rPr lang="fr-CA" baseline="0" noProof="0" dirty="0" smtClean="0">
                <a:latin typeface="Arial" charset="0"/>
                <a:ea typeface="ＭＳ Ｐゴシック" charset="0"/>
              </a:rPr>
              <a:t> trial </a:t>
            </a:r>
            <a:r>
              <a:rPr lang="fr-CA" baseline="0" noProof="0" dirty="0" err="1" smtClean="0">
                <a:latin typeface="Arial" charset="0"/>
                <a:ea typeface="ＭＳ Ｐゴシック" charset="0"/>
              </a:rPr>
              <a:t>although</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being</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evaluated</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another</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clinical</a:t>
            </a:r>
            <a:r>
              <a:rPr lang="fr-CA" baseline="0" noProof="0" dirty="0" smtClean="0">
                <a:latin typeface="Arial" charset="0"/>
                <a:ea typeface="ＭＳ Ｐゴシック" charset="0"/>
              </a:rPr>
              <a:t> trial. Data are </a:t>
            </a:r>
            <a:r>
              <a:rPr lang="fr-CA" baseline="0" noProof="0" dirty="0" err="1" smtClean="0">
                <a:latin typeface="Arial" charset="0"/>
                <a:ea typeface="ＭＳ Ｐゴシック" charset="0"/>
              </a:rPr>
              <a:t>also</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awaited</a:t>
            </a:r>
            <a:r>
              <a:rPr lang="fr-CA" baseline="0" noProof="0" dirty="0" smtClean="0">
                <a:latin typeface="Arial" charset="0"/>
                <a:ea typeface="ＭＳ Ｐゴシック" charset="0"/>
              </a:rPr>
              <a:t> for </a:t>
            </a:r>
            <a:r>
              <a:rPr lang="fr-CA" baseline="0" noProof="0" dirty="0" err="1" smtClean="0">
                <a:latin typeface="Arial" charset="0"/>
                <a:ea typeface="ＭＳ Ｐゴシック" charset="0"/>
              </a:rPr>
              <a:t>previously-treated</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co-infected</a:t>
            </a:r>
            <a:r>
              <a:rPr lang="fr-CA" baseline="0" noProof="0" dirty="0" smtClean="0">
                <a:latin typeface="Arial" charset="0"/>
                <a:ea typeface="ＭＳ Ｐゴシック" charset="0"/>
              </a:rPr>
              <a:t> patients.</a:t>
            </a:r>
          </a:p>
          <a:p>
            <a:endParaRPr lang="fr-CA" baseline="0" noProof="0" dirty="0" smtClean="0">
              <a:latin typeface="Arial" charset="0"/>
              <a:ea typeface="ＭＳ Ｐゴシック" charset="0"/>
            </a:endParaRPr>
          </a:p>
          <a:p>
            <a:pPr marL="171450" indent="-171450">
              <a:buFontTx/>
              <a:buChar char="-"/>
            </a:pPr>
            <a:r>
              <a:rPr lang="fr-CA" baseline="0" noProof="0" dirty="0" err="1" smtClean="0">
                <a:latin typeface="Arial" charset="0"/>
                <a:ea typeface="ＭＳ Ｐゴシック" charset="0"/>
              </a:rPr>
              <a:t>Telaprevir</a:t>
            </a:r>
            <a:r>
              <a:rPr lang="fr-CA" baseline="0" noProof="0" dirty="0" smtClean="0">
                <a:latin typeface="Arial" charset="0"/>
                <a:ea typeface="ＭＳ Ｐゴシック" charset="0"/>
              </a:rPr>
              <a:t> duration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12 </a:t>
            </a:r>
            <a:r>
              <a:rPr lang="fr-CA" baseline="0" noProof="0" dirty="0" err="1" smtClean="0">
                <a:latin typeface="Arial" charset="0"/>
                <a:ea typeface="ＭＳ Ｐゴシック" charset="0"/>
              </a:rPr>
              <a:t>weeks</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combination</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with</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pegIFN</a:t>
            </a:r>
            <a:r>
              <a:rPr lang="fr-CA" baseline="0" noProof="0" dirty="0" smtClean="0">
                <a:latin typeface="Arial" charset="0"/>
                <a:ea typeface="ＭＳ Ｐゴシック" charset="0"/>
              </a:rPr>
              <a:t> and RBV.</a:t>
            </a:r>
          </a:p>
          <a:p>
            <a:pPr marL="171450" indent="-171450">
              <a:buFontTx/>
              <a:buChar char="-"/>
            </a:pPr>
            <a:r>
              <a:rPr lang="fr-CA" baseline="0" noProof="0" dirty="0" smtClean="0">
                <a:latin typeface="Arial" charset="0"/>
                <a:ea typeface="ＭＳ Ｐゴシック" charset="0"/>
              </a:rPr>
              <a:t>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quantified</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baseline</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4,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8 and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12. A </a:t>
            </a:r>
            <a:r>
              <a:rPr lang="fr-CA" baseline="0" noProof="0" dirty="0" err="1" smtClean="0">
                <a:latin typeface="Arial" charset="0"/>
                <a:ea typeface="ＭＳ Ｐゴシック" charset="0"/>
              </a:rPr>
              <a:t>futility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rule</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met if 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measured</a:t>
            </a:r>
            <a:r>
              <a:rPr lang="fr-CA" baseline="0" noProof="0" dirty="0" smtClean="0">
                <a:latin typeface="Arial" charset="0"/>
                <a:ea typeface="ＭＳ Ｐゴシック" charset="0"/>
              </a:rPr>
              <a:t> &gt; 1000 IU/ml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4, 8, or 12.</a:t>
            </a:r>
          </a:p>
          <a:p>
            <a:pPr marL="171450" indent="-171450">
              <a:buFontTx/>
              <a:buChar char="-"/>
            </a:pPr>
            <a:r>
              <a:rPr lang="fr-CA" baseline="0" noProof="0" dirty="0" smtClean="0">
                <a:latin typeface="Arial" charset="0"/>
                <a:ea typeface="ＭＳ Ｐゴシック" charset="0"/>
              </a:rPr>
              <a:t>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measured</a:t>
            </a:r>
            <a:r>
              <a:rPr lang="fr-CA" baseline="0" noProof="0" dirty="0" smtClean="0">
                <a:latin typeface="Arial" charset="0"/>
                <a:ea typeface="ＭＳ Ｐゴシック" charset="0"/>
              </a:rPr>
              <a:t> (qualitative or quantitative </a:t>
            </a:r>
            <a:r>
              <a:rPr lang="fr-CA" baseline="0" noProof="0" dirty="0" err="1" smtClean="0">
                <a:latin typeface="Arial" charset="0"/>
                <a:ea typeface="ＭＳ Ｐゴシック" charset="0"/>
              </a:rPr>
              <a:t>assay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24. A </a:t>
            </a:r>
            <a:r>
              <a:rPr lang="fr-CA" baseline="0" noProof="0" dirty="0" err="1" smtClean="0">
                <a:latin typeface="Arial" charset="0"/>
                <a:ea typeface="ＭＳ Ｐゴシック" charset="0"/>
              </a:rPr>
              <a:t>futility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rule</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met if 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detectable</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any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level</a:t>
            </a:r>
            <a:r>
              <a:rPr lang="fr-CA" baseline="0" noProof="0" dirty="0" smtClean="0">
                <a:latin typeface="Arial" charset="0"/>
                <a:ea typeface="ＭＳ Ｐゴシック" charset="0"/>
              </a:rPr>
              <a:t> of HCV RNA). </a:t>
            </a:r>
          </a:p>
          <a:p>
            <a:pPr marL="171450" indent="-171450">
              <a:buFontTx/>
              <a:buChar char="-"/>
            </a:pPr>
            <a:r>
              <a:rPr lang="fr-CA" baseline="0" noProof="0" dirty="0" smtClean="0">
                <a:latin typeface="Arial" charset="0"/>
                <a:ea typeface="ＭＳ Ｐゴシック" charset="0"/>
              </a:rPr>
              <a:t>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measured</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48, and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1,3, and 6 </a:t>
            </a:r>
            <a:r>
              <a:rPr lang="fr-CA" baseline="0" noProof="0" dirty="0" err="1" smtClean="0">
                <a:latin typeface="Arial" charset="0"/>
                <a:ea typeface="ＭＳ Ｐゴシック" charset="0"/>
              </a:rPr>
              <a:t>months</a:t>
            </a:r>
            <a:r>
              <a:rPr lang="fr-CA" baseline="0" noProof="0" dirty="0" smtClean="0">
                <a:latin typeface="Arial" charset="0"/>
                <a:ea typeface="ＭＳ Ｐゴシック" charset="0"/>
              </a:rPr>
              <a:t> post </a:t>
            </a:r>
            <a:r>
              <a:rPr lang="fr-CA" baseline="0" noProof="0" dirty="0" err="1" smtClean="0">
                <a:latin typeface="Arial" charset="0"/>
                <a:ea typeface="ＭＳ Ｐゴシック" charset="0"/>
              </a:rPr>
              <a:t>treatment</a:t>
            </a:r>
            <a:r>
              <a:rPr lang="fr-CA" baseline="0" noProof="0" dirty="0" smtClean="0">
                <a:latin typeface="Arial" charset="0"/>
                <a:ea typeface="ＭＳ Ｐゴシック" charset="0"/>
              </a:rPr>
              <a:t> to </a:t>
            </a:r>
            <a:r>
              <a:rPr lang="fr-CA" baseline="0" noProof="0" dirty="0" err="1" smtClean="0">
                <a:latin typeface="Arial" charset="0"/>
                <a:ea typeface="ＭＳ Ｐゴシック" charset="0"/>
              </a:rPr>
              <a:t>assess</a:t>
            </a:r>
            <a:r>
              <a:rPr lang="fr-CA" baseline="0" noProof="0" dirty="0" smtClean="0">
                <a:latin typeface="Arial" charset="0"/>
                <a:ea typeface="ＭＳ Ｐゴシック" charset="0"/>
              </a:rPr>
              <a:t> SVR.</a:t>
            </a:r>
            <a:endParaRPr lang="fr-CA" noProof="0" dirty="0" smtClean="0">
              <a:latin typeface="Arial" charset="0"/>
              <a:ea typeface="ＭＳ Ｐゴシック" charset="0"/>
            </a:endParaRPr>
          </a:p>
          <a:p>
            <a:endParaRPr lang="fr-CA" noProof="0" dirty="0">
              <a:latin typeface="Arial" charset="0"/>
              <a:ea typeface="ＭＳ Ｐゴシック" charset="0"/>
            </a:endParaRPr>
          </a:p>
        </p:txBody>
      </p:sp>
      <p:sp>
        <p:nvSpPr>
          <p:cNvPr id="4" name="TextBox 3"/>
          <p:cNvSpPr txBox="1"/>
          <p:nvPr/>
        </p:nvSpPr>
        <p:spPr>
          <a:xfrm>
            <a:off x="4768968" y="4432873"/>
            <a:ext cx="2332690" cy="415498"/>
          </a:xfrm>
          <a:prstGeom prst="rect">
            <a:avLst/>
          </a:prstGeom>
          <a:solidFill>
            <a:srgbClr val="FFFF00"/>
          </a:solidFill>
        </p:spPr>
        <p:txBody>
          <a:bodyPr wrap="none" rtlCol="0">
            <a:spAutoFit/>
          </a:bodyPr>
          <a:lstStyle/>
          <a:p>
            <a:r>
              <a:rPr lang="fr-CA" sz="1050" dirty="0">
                <a:solidFill>
                  <a:prstClr val="black"/>
                </a:solidFill>
              </a:rPr>
              <a:t>Est-ce nécessaire puisqu`’on traite</a:t>
            </a:r>
          </a:p>
          <a:p>
            <a:r>
              <a:rPr lang="fr-CA" sz="1050" dirty="0">
                <a:solidFill>
                  <a:prstClr val="black"/>
                </a:solidFill>
              </a:rPr>
              <a:t> tous les cirrhotiques de la même façon</a:t>
            </a:r>
            <a:endParaRPr lang="en-CA" sz="1050"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Rot="1" noChangeAspect="1" noChangeArrowheads="1" noTextEdit="1"/>
          </p:cNvSpPr>
          <p:nvPr>
            <p:ph type="sldImg"/>
          </p:nvPr>
        </p:nvSpPr>
        <p:spPr>
          <a:ln/>
        </p:spPr>
      </p:sp>
      <p:sp>
        <p:nvSpPr>
          <p:cNvPr id="112643"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noProof="0" dirty="0" smtClean="0">
                <a:latin typeface="Arial" charset="0"/>
                <a:ea typeface="ＭＳ Ｐゴシック" charset="0"/>
              </a:rPr>
              <a:t>This </a:t>
            </a:r>
            <a:r>
              <a:rPr lang="fr-CA" noProof="0" dirty="0" err="1" smtClean="0">
                <a:latin typeface="Arial" charset="0"/>
                <a:ea typeface="ＭＳ Ｐゴシック" charset="0"/>
              </a:rPr>
              <a:t>is</a:t>
            </a:r>
            <a:r>
              <a:rPr lang="fr-CA" noProof="0" dirty="0" smtClean="0">
                <a:latin typeface="Arial" charset="0"/>
                <a:ea typeface="ＭＳ Ｐゴシック" charset="0"/>
              </a:rPr>
              <a:t> the </a:t>
            </a:r>
            <a:r>
              <a:rPr lang="fr-CA" noProof="0" dirty="0" err="1" smtClean="0">
                <a:latin typeface="Arial" charset="0"/>
                <a:ea typeface="ＭＳ Ｐゴシック" charset="0"/>
              </a:rPr>
              <a:t>proposed</a:t>
            </a:r>
            <a:r>
              <a:rPr lang="fr-CA" noProof="0" dirty="0" smtClean="0">
                <a:latin typeface="Arial" charset="0"/>
                <a:ea typeface="ＭＳ Ｐゴシック" charset="0"/>
              </a:rPr>
              <a:t> </a:t>
            </a:r>
            <a:r>
              <a:rPr lang="fr-CA" noProof="0" dirty="0" err="1" smtClean="0">
                <a:latin typeface="Arial" charset="0"/>
                <a:ea typeface="ＭＳ Ｐゴシック" charset="0"/>
              </a:rPr>
              <a:t>treatment</a:t>
            </a:r>
            <a:r>
              <a:rPr lang="fr-CA" noProof="0" dirty="0" smtClean="0">
                <a:latin typeface="Arial" charset="0"/>
                <a:ea typeface="ＭＳ Ｐゴシック" charset="0"/>
              </a:rPr>
              <a:t> </a:t>
            </a:r>
            <a:r>
              <a:rPr lang="fr-CA" noProof="0" dirty="0" err="1" smtClean="0">
                <a:latin typeface="Arial" charset="0"/>
                <a:ea typeface="ＭＳ Ｐゴシック" charset="0"/>
              </a:rPr>
              <a:t>algorithm</a:t>
            </a:r>
            <a:r>
              <a:rPr lang="fr-CA" noProof="0" dirty="0" smtClean="0">
                <a:latin typeface="Arial" charset="0"/>
                <a:ea typeface="ＭＳ Ｐゴシック" charset="0"/>
              </a:rPr>
              <a:t> </a:t>
            </a:r>
            <a:r>
              <a:rPr lang="fr-CA" noProof="0" dirty="0" err="1" smtClean="0">
                <a:latin typeface="Arial" charset="0"/>
                <a:ea typeface="ＭＳ Ｐゴシック" charset="0"/>
              </a:rPr>
              <a:t>using</a:t>
            </a:r>
            <a:r>
              <a:rPr lang="fr-CA" noProof="0" dirty="0" smtClean="0">
                <a:latin typeface="Arial" charset="0"/>
                <a:ea typeface="ＭＳ Ｐゴシック" charset="0"/>
              </a:rPr>
              <a:t> </a:t>
            </a:r>
            <a:r>
              <a:rPr lang="fr-CA" noProof="0" dirty="0" err="1" smtClean="0">
                <a:latin typeface="Arial" charset="0"/>
                <a:ea typeface="ＭＳ Ｐゴシック" charset="0"/>
              </a:rPr>
              <a:t>boceprevir</a:t>
            </a:r>
            <a:r>
              <a:rPr lang="fr-CA" noProof="0" dirty="0" smtClean="0">
                <a:latin typeface="Arial" charset="0"/>
                <a:ea typeface="ＭＳ Ｐゴシック" charset="0"/>
              </a:rPr>
              <a:t> in all patients (naïve</a:t>
            </a:r>
            <a:r>
              <a:rPr lang="fr-CA" baseline="0" noProof="0" dirty="0" smtClean="0">
                <a:latin typeface="Arial" charset="0"/>
                <a:ea typeface="ＭＳ Ｐゴシック" charset="0"/>
              </a:rPr>
              <a:t> and </a:t>
            </a:r>
            <a:r>
              <a:rPr lang="fr-CA" baseline="0" noProof="0" dirty="0" err="1" smtClean="0">
                <a:latin typeface="Arial" charset="0"/>
                <a:ea typeface="ＭＳ Ｐゴシック" charset="0"/>
              </a:rPr>
              <a:t>prior</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treatment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failures</a:t>
            </a:r>
            <a:r>
              <a:rPr lang="fr-CA" baseline="0" noProof="0" dirty="0" smtClean="0">
                <a:latin typeface="Arial" charset="0"/>
                <a:ea typeface="ＭＳ Ｐゴシック" charset="0"/>
              </a:rPr>
              <a:t>)</a:t>
            </a:r>
            <a:r>
              <a:rPr lang="fr-CA" noProof="0" dirty="0" smtClean="0">
                <a:latin typeface="Arial" charset="0"/>
                <a:ea typeface="ＭＳ Ｐゴシック" charset="0"/>
              </a:rPr>
              <a:t> </a:t>
            </a:r>
            <a:r>
              <a:rPr lang="fr-CA" noProof="0" dirty="0" err="1" smtClean="0">
                <a:latin typeface="Arial" charset="0"/>
                <a:ea typeface="ＭＳ Ｐゴシック" charset="0"/>
              </a:rPr>
              <a:t>with</a:t>
            </a:r>
            <a:r>
              <a:rPr lang="fr-CA" noProof="0" dirty="0" smtClean="0">
                <a:latin typeface="Arial" charset="0"/>
                <a:ea typeface="ＭＳ Ｐゴシック" charset="0"/>
              </a:rPr>
              <a:t> HIV/HCV </a:t>
            </a:r>
            <a:r>
              <a:rPr lang="fr-CA" noProof="0" dirty="0" err="1" smtClean="0">
                <a:latin typeface="Arial" charset="0"/>
                <a:ea typeface="ＭＳ Ｐゴシック" charset="0"/>
              </a:rPr>
              <a:t>co-infection</a:t>
            </a:r>
            <a:r>
              <a:rPr lang="fr-CA" noProof="0" dirty="0" smtClean="0">
                <a:latin typeface="Arial" charset="0"/>
                <a:ea typeface="ＭＳ Ｐゴシック" charset="0"/>
              </a:rPr>
              <a:t> </a:t>
            </a:r>
            <a:r>
              <a:rPr lang="fr-CA" noProof="0" dirty="0" err="1" smtClean="0">
                <a:latin typeface="Arial" charset="0"/>
                <a:ea typeface="ＭＳ Ｐゴシック" charset="0"/>
              </a:rPr>
              <a:t>until</a:t>
            </a:r>
            <a:r>
              <a:rPr lang="fr-CA" noProof="0" dirty="0" smtClean="0">
                <a:latin typeface="Arial" charset="0"/>
                <a:ea typeface="ＭＳ Ｐゴシック" charset="0"/>
              </a:rPr>
              <a:t> more data </a:t>
            </a:r>
            <a:r>
              <a:rPr lang="fr-CA" noProof="0" dirty="0" err="1" smtClean="0">
                <a:latin typeface="Arial" charset="0"/>
                <a:ea typeface="ＭＳ Ｐゴシック" charset="0"/>
              </a:rPr>
              <a:t>become</a:t>
            </a:r>
            <a:r>
              <a:rPr lang="fr-CA" noProof="0" dirty="0" smtClean="0">
                <a:latin typeface="Arial" charset="0"/>
                <a:ea typeface="ＭＳ Ｐゴシック" charset="0"/>
              </a:rPr>
              <a:t> </a:t>
            </a:r>
            <a:r>
              <a:rPr lang="fr-CA" noProof="0" dirty="0" err="1" smtClean="0">
                <a:latin typeface="Arial" charset="0"/>
                <a:ea typeface="ＭＳ Ｐゴシック" charset="0"/>
              </a:rPr>
              <a:t>available</a:t>
            </a:r>
            <a:r>
              <a:rPr lang="fr-CA" noProof="0" dirty="0" smtClean="0">
                <a:latin typeface="Arial" charset="0"/>
                <a:ea typeface="ＭＳ Ｐゴシック" charset="0"/>
              </a:rPr>
              <a:t>. </a:t>
            </a:r>
            <a:r>
              <a:rPr lang="fr-CA" noProof="0" dirty="0" err="1" smtClean="0">
                <a:latin typeface="Arial" charset="0"/>
                <a:ea typeface="ＭＳ Ｐゴシック" charset="0"/>
              </a:rPr>
              <a:t>Efficacy</a:t>
            </a:r>
            <a:r>
              <a:rPr lang="fr-CA" baseline="0" noProof="0" dirty="0" smtClean="0">
                <a:latin typeface="Arial" charset="0"/>
                <a:ea typeface="ＭＳ Ｐゴシック" charset="0"/>
              </a:rPr>
              <a:t> data of </a:t>
            </a:r>
            <a:r>
              <a:rPr lang="fr-CA" baseline="0" noProof="0" dirty="0" err="1" smtClean="0">
                <a:latin typeface="Arial" charset="0"/>
                <a:ea typeface="ＭＳ Ｐゴシック" charset="0"/>
              </a:rPr>
              <a:t>boceprevir</a:t>
            </a:r>
            <a:r>
              <a:rPr lang="fr-CA" baseline="0" noProof="0" dirty="0" smtClean="0">
                <a:latin typeface="Arial" charset="0"/>
                <a:ea typeface="ＭＳ Ｐゴシック" charset="0"/>
              </a:rPr>
              <a:t> in HIV/HCV </a:t>
            </a:r>
            <a:r>
              <a:rPr lang="fr-CA" baseline="0" noProof="0" dirty="0" err="1" smtClean="0">
                <a:latin typeface="Arial" charset="0"/>
                <a:ea typeface="ＭＳ Ｐゴシック" charset="0"/>
              </a:rPr>
              <a:t>co-infected</a:t>
            </a:r>
            <a:r>
              <a:rPr lang="fr-CA" baseline="0" noProof="0" dirty="0" smtClean="0">
                <a:latin typeface="Arial" charset="0"/>
                <a:ea typeface="ＭＳ Ｐゴシック" charset="0"/>
              </a:rPr>
              <a:t> patients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the time </a:t>
            </a:r>
            <a:r>
              <a:rPr lang="fr-CA" baseline="0" noProof="0" dirty="0" err="1" smtClean="0">
                <a:latin typeface="Arial" charset="0"/>
                <a:ea typeface="ＭＳ Ｐゴシック" charset="0"/>
              </a:rPr>
              <a:t>this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written</a:t>
            </a:r>
            <a:r>
              <a:rPr lang="fr-CA" baseline="0" noProof="0" dirty="0" smtClean="0">
                <a:latin typeface="Arial" charset="0"/>
                <a:ea typeface="ＭＳ Ｐゴシック" charset="0"/>
              </a:rPr>
              <a:t> come </a:t>
            </a:r>
            <a:r>
              <a:rPr lang="fr-CA" baseline="0" noProof="0" dirty="0" err="1" smtClean="0">
                <a:latin typeface="Arial" charset="0"/>
                <a:ea typeface="ＭＳ Ｐゴシック" charset="0"/>
              </a:rPr>
              <a:t>from</a:t>
            </a:r>
            <a:r>
              <a:rPr lang="fr-CA" baseline="0" noProof="0" dirty="0" smtClean="0">
                <a:latin typeface="Arial" charset="0"/>
                <a:ea typeface="ＭＳ Ｐゴシック" charset="0"/>
              </a:rPr>
              <a:t> a phase 2b </a:t>
            </a:r>
            <a:r>
              <a:rPr lang="fr-CA" baseline="0" noProof="0" dirty="0" err="1" smtClean="0">
                <a:latin typeface="Arial" charset="0"/>
                <a:ea typeface="ＭＳ Ｐゴシック" charset="0"/>
              </a:rPr>
              <a:t>clinical</a:t>
            </a:r>
            <a:r>
              <a:rPr lang="fr-CA" baseline="0" noProof="0" dirty="0" smtClean="0">
                <a:latin typeface="Arial" charset="0"/>
                <a:ea typeface="ＭＳ Ｐゴシック" charset="0"/>
              </a:rPr>
              <a:t> trial </a:t>
            </a:r>
            <a:r>
              <a:rPr lang="fr-CA" baseline="0" noProof="0" dirty="0" err="1" smtClean="0">
                <a:latin typeface="Arial" charset="0"/>
                <a:ea typeface="ＭＳ Ｐゴシック" charset="0"/>
              </a:rPr>
              <a:t>that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used</a:t>
            </a:r>
            <a:r>
              <a:rPr lang="fr-CA" baseline="0" noProof="0" dirty="0" smtClean="0">
                <a:latin typeface="Arial" charset="0"/>
                <a:ea typeface="ＭＳ Ｐゴシック" charset="0"/>
              </a:rPr>
              <a:t> a lead-in of </a:t>
            </a:r>
            <a:r>
              <a:rPr lang="fr-CA" baseline="0" noProof="0" dirty="0" err="1" smtClean="0">
                <a:latin typeface="Arial" charset="0"/>
                <a:ea typeface="ＭＳ Ｐゴシック" charset="0"/>
              </a:rPr>
              <a:t>pegIFN</a:t>
            </a:r>
            <a:r>
              <a:rPr lang="fr-CA" baseline="0" noProof="0" dirty="0" smtClean="0">
                <a:latin typeface="Arial" charset="0"/>
                <a:ea typeface="ＭＳ Ｐゴシック" charset="0"/>
              </a:rPr>
              <a:t> and RBV for 4 </a:t>
            </a:r>
            <a:r>
              <a:rPr lang="fr-CA" baseline="0" noProof="0" dirty="0" err="1" smtClean="0">
                <a:latin typeface="Arial" charset="0"/>
                <a:ea typeface="ＭＳ Ｐゴシック" charset="0"/>
              </a:rPr>
              <a:t>weeks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followed</a:t>
            </a:r>
            <a:r>
              <a:rPr lang="fr-CA" baseline="0" noProof="0" dirty="0" smtClean="0">
                <a:latin typeface="Arial" charset="0"/>
                <a:ea typeface="ＭＳ Ｐゴシック" charset="0"/>
              </a:rPr>
              <a:t> by </a:t>
            </a:r>
            <a:r>
              <a:rPr lang="fr-CA" baseline="0" noProof="0" dirty="0" err="1" smtClean="0">
                <a:latin typeface="Arial" charset="0"/>
                <a:ea typeface="ＭＳ Ｐゴシック" charset="0"/>
              </a:rPr>
              <a:t>boceprevir</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combination</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with</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pegIFN</a:t>
            </a:r>
            <a:r>
              <a:rPr lang="fr-CA" baseline="0" noProof="0" dirty="0" smtClean="0">
                <a:latin typeface="Arial" charset="0"/>
                <a:ea typeface="ＭＳ Ｐゴシック" charset="0"/>
              </a:rPr>
              <a:t>/RBV for the </a:t>
            </a:r>
            <a:r>
              <a:rPr lang="fr-CA" baseline="0" noProof="0" dirty="0" err="1" smtClean="0">
                <a:latin typeface="Arial" charset="0"/>
                <a:ea typeface="ＭＳ Ｐゴシック" charset="0"/>
              </a:rPr>
              <a:t>following</a:t>
            </a:r>
            <a:r>
              <a:rPr lang="fr-CA" baseline="0" noProof="0" dirty="0" smtClean="0">
                <a:latin typeface="Arial" charset="0"/>
                <a:ea typeface="ＭＳ Ｐゴシック" charset="0"/>
              </a:rPr>
              <a:t> 44 </a:t>
            </a:r>
            <a:r>
              <a:rPr lang="fr-CA" baseline="0" noProof="0" dirty="0" err="1" smtClean="0">
                <a:latin typeface="Arial" charset="0"/>
                <a:ea typeface="ＭＳ Ｐゴシック" charset="0"/>
              </a:rPr>
              <a:t>weeks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thus</a:t>
            </a:r>
            <a:r>
              <a:rPr lang="fr-CA" baseline="0" noProof="0" dirty="0" smtClean="0">
                <a:latin typeface="Arial" charset="0"/>
                <a:ea typeface="ＭＳ Ｐゴシック" charset="0"/>
              </a:rPr>
              <a:t> a 48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treatment</a:t>
            </a:r>
            <a:r>
              <a:rPr lang="fr-CA" baseline="0" noProof="0" dirty="0" smtClean="0">
                <a:latin typeface="Arial" charset="0"/>
                <a:ea typeface="ＭＳ Ｐゴシック" charset="0"/>
              </a:rPr>
              <a:t> duration in all naïve patients. RGT </a:t>
            </a:r>
            <a:r>
              <a:rPr lang="fr-CA" baseline="0" noProof="0" dirty="0" err="1" smtClean="0">
                <a:latin typeface="Arial" charset="0"/>
                <a:ea typeface="ＭＳ Ｐゴシック" charset="0"/>
              </a:rPr>
              <a:t>was</a:t>
            </a:r>
            <a:r>
              <a:rPr lang="fr-CA" baseline="0" noProof="0" dirty="0" smtClean="0">
                <a:latin typeface="Arial" charset="0"/>
                <a:ea typeface="ＭＳ Ｐゴシック" charset="0"/>
              </a:rPr>
              <a:t> not </a:t>
            </a:r>
            <a:r>
              <a:rPr lang="fr-CA" baseline="0" noProof="0" dirty="0" err="1" smtClean="0">
                <a:latin typeface="Arial" charset="0"/>
                <a:ea typeface="ＭＳ Ｐゴシック" charset="0"/>
              </a:rPr>
              <a:t>used</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this</a:t>
            </a:r>
            <a:r>
              <a:rPr lang="fr-CA" baseline="0" noProof="0" dirty="0" smtClean="0">
                <a:latin typeface="Arial" charset="0"/>
                <a:ea typeface="ＭＳ Ｐゴシック" charset="0"/>
              </a:rPr>
              <a:t> trial </a:t>
            </a:r>
            <a:r>
              <a:rPr lang="fr-CA" baseline="0" noProof="0" dirty="0" err="1" smtClean="0">
                <a:latin typeface="Arial" charset="0"/>
                <a:ea typeface="ＭＳ Ｐゴシック" charset="0"/>
              </a:rPr>
              <a:t>although</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being</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evaluated</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another</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clinical</a:t>
            </a:r>
            <a:r>
              <a:rPr lang="fr-CA" baseline="0" noProof="0" dirty="0" smtClean="0">
                <a:latin typeface="Arial" charset="0"/>
                <a:ea typeface="ＭＳ Ｐゴシック" charset="0"/>
              </a:rPr>
              <a:t> trial. Data are </a:t>
            </a:r>
            <a:r>
              <a:rPr lang="fr-CA" baseline="0" noProof="0" dirty="0" err="1" smtClean="0">
                <a:latin typeface="Arial" charset="0"/>
                <a:ea typeface="ＭＳ Ｐゴシック" charset="0"/>
              </a:rPr>
              <a:t>also</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awaited</a:t>
            </a:r>
            <a:r>
              <a:rPr lang="fr-CA" baseline="0" noProof="0" dirty="0" smtClean="0">
                <a:latin typeface="Arial" charset="0"/>
                <a:ea typeface="ＭＳ Ｐゴシック" charset="0"/>
              </a:rPr>
              <a:t> for </a:t>
            </a:r>
            <a:r>
              <a:rPr lang="fr-CA" baseline="0" noProof="0" dirty="0" err="1" smtClean="0">
                <a:latin typeface="Arial" charset="0"/>
                <a:ea typeface="ＭＳ Ｐゴシック" charset="0"/>
              </a:rPr>
              <a:t>previously-treated</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co-infected</a:t>
            </a:r>
            <a:r>
              <a:rPr lang="fr-CA" baseline="0" noProof="0" dirty="0" smtClean="0">
                <a:latin typeface="Arial" charset="0"/>
                <a:ea typeface="ＭＳ Ｐゴシック" charset="0"/>
              </a:rPr>
              <a:t> patients.</a:t>
            </a:r>
          </a:p>
          <a:p>
            <a:endParaRPr lang="fr-CA" baseline="0" noProof="0" dirty="0" smtClean="0">
              <a:latin typeface="Arial" charset="0"/>
              <a:ea typeface="ＭＳ Ｐゴシック" charset="0"/>
            </a:endParaRPr>
          </a:p>
          <a:p>
            <a:pPr marL="171450" indent="-171450">
              <a:buFontTx/>
              <a:buChar char="-"/>
            </a:pPr>
            <a:r>
              <a:rPr lang="fr-CA" baseline="0" noProof="0" dirty="0" err="1" smtClean="0">
                <a:latin typeface="Arial" charset="0"/>
                <a:ea typeface="ＭＳ Ｐゴシック" charset="0"/>
              </a:rPr>
              <a:t>Boceprevir</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always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given</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following</a:t>
            </a:r>
            <a:r>
              <a:rPr lang="fr-CA" baseline="0" noProof="0" dirty="0" smtClean="0">
                <a:latin typeface="Arial" charset="0"/>
                <a:ea typeface="ＭＳ Ｐゴシック" charset="0"/>
              </a:rPr>
              <a:t> a 4-week lead-in </a:t>
            </a:r>
            <a:r>
              <a:rPr lang="fr-CA" baseline="0" noProof="0" dirty="0" err="1" smtClean="0">
                <a:latin typeface="Arial" charset="0"/>
                <a:ea typeface="ＭＳ Ｐゴシック" charset="0"/>
              </a:rPr>
              <a:t>with</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pegIFN</a:t>
            </a:r>
            <a:r>
              <a:rPr lang="fr-CA" baseline="0" noProof="0" dirty="0" smtClean="0">
                <a:latin typeface="Arial" charset="0"/>
                <a:ea typeface="ＭＳ Ｐゴシック" charset="0"/>
              </a:rPr>
              <a:t> and RBV.</a:t>
            </a:r>
          </a:p>
          <a:p>
            <a:pPr marL="171450" indent="-171450">
              <a:buFontTx/>
              <a:buChar char="-"/>
            </a:pPr>
            <a:r>
              <a:rPr lang="fr-CA" baseline="0" noProof="0" dirty="0" err="1" smtClean="0">
                <a:latin typeface="Arial" charset="0"/>
                <a:ea typeface="ＭＳ Ｐゴシック" charset="0"/>
              </a:rPr>
              <a:t>Boceprevir</a:t>
            </a:r>
            <a:r>
              <a:rPr lang="fr-CA" baseline="0" noProof="0" dirty="0" smtClean="0">
                <a:latin typeface="Arial" charset="0"/>
                <a:ea typeface="ＭＳ Ｐゴシック" charset="0"/>
              </a:rPr>
              <a:t> duration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44 </a:t>
            </a:r>
            <a:r>
              <a:rPr lang="fr-CA" baseline="0" noProof="0" dirty="0" err="1" smtClean="0">
                <a:latin typeface="Arial" charset="0"/>
                <a:ea typeface="ＭＳ Ｐゴシック" charset="0"/>
              </a:rPr>
              <a:t>weeks</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combination</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with</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pegIFN</a:t>
            </a:r>
            <a:r>
              <a:rPr lang="fr-CA" baseline="0" noProof="0" dirty="0" smtClean="0">
                <a:latin typeface="Arial" charset="0"/>
                <a:ea typeface="ＭＳ Ｐゴシック" charset="0"/>
              </a:rPr>
              <a:t> and RBV.</a:t>
            </a:r>
          </a:p>
          <a:p>
            <a:pPr marL="171450" indent="-171450">
              <a:buFontTx/>
              <a:buChar char="-"/>
            </a:pPr>
            <a:r>
              <a:rPr lang="fr-CA" baseline="0" noProof="0" dirty="0" smtClean="0">
                <a:latin typeface="Arial" charset="0"/>
                <a:ea typeface="ＭＳ Ｐゴシック" charset="0"/>
              </a:rPr>
              <a:t>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quantified</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baseline</a:t>
            </a:r>
            <a:r>
              <a:rPr lang="fr-CA" baseline="0" noProof="0" dirty="0" smtClean="0">
                <a:latin typeface="Arial" charset="0"/>
                <a:ea typeface="ＭＳ Ｐゴシック" charset="0"/>
              </a:rPr>
              <a:t>, and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12. A </a:t>
            </a:r>
            <a:r>
              <a:rPr lang="fr-CA" baseline="0" noProof="0" dirty="0" err="1" smtClean="0">
                <a:latin typeface="Arial" charset="0"/>
                <a:ea typeface="ＭＳ Ｐゴシック" charset="0"/>
              </a:rPr>
              <a:t>futility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rule</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met if 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measured</a:t>
            </a:r>
            <a:r>
              <a:rPr lang="fr-CA" baseline="0" noProof="0" dirty="0" smtClean="0">
                <a:latin typeface="Arial" charset="0"/>
                <a:ea typeface="ＭＳ Ｐゴシック" charset="0"/>
              </a:rPr>
              <a:t> ≥ 100 IU/ml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12.</a:t>
            </a:r>
          </a:p>
          <a:p>
            <a:pPr marL="0" indent="0">
              <a:buFontTx/>
              <a:buNone/>
            </a:pPr>
            <a:r>
              <a:rPr lang="fr-CA" baseline="0" noProof="0" dirty="0" smtClean="0">
                <a:latin typeface="Arial" charset="0"/>
                <a:ea typeface="ＭＳ Ｐゴシック" charset="0"/>
              </a:rPr>
              <a:t>(In the phase 2b trial </a:t>
            </a:r>
            <a:r>
              <a:rPr lang="fr-CA" baseline="0" noProof="0" dirty="0" err="1" smtClean="0">
                <a:latin typeface="Arial" charset="0"/>
                <a:ea typeface="ＭＳ Ｐゴシック" charset="0"/>
              </a:rPr>
              <a:t>that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used</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boceprevir</a:t>
            </a:r>
            <a:r>
              <a:rPr lang="fr-CA" baseline="0" noProof="0" dirty="0" smtClean="0">
                <a:latin typeface="Arial" charset="0"/>
                <a:ea typeface="ＭＳ Ｐゴシック" charset="0"/>
              </a:rPr>
              <a:t> in </a:t>
            </a:r>
            <a:r>
              <a:rPr lang="fr-CA" baseline="0" noProof="0" dirty="0" err="1" smtClean="0">
                <a:latin typeface="Arial" charset="0"/>
                <a:ea typeface="ＭＳ Ｐゴシック" charset="0"/>
              </a:rPr>
              <a:t>combination</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with</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pegIFN</a:t>
            </a:r>
            <a:r>
              <a:rPr lang="fr-CA" baseline="0" noProof="0" dirty="0" smtClean="0">
                <a:latin typeface="Arial" charset="0"/>
                <a:ea typeface="ＭＳ Ｐゴシック" charset="0"/>
              </a:rPr>
              <a:t> and RBV, the </a:t>
            </a:r>
            <a:r>
              <a:rPr lang="fr-CA" baseline="0" noProof="0" dirty="0" err="1" smtClean="0">
                <a:latin typeface="Arial" charset="0"/>
                <a:ea typeface="ＭＳ Ｐゴシック" charset="0"/>
              </a:rPr>
              <a:t>futility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rule</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12 </a:t>
            </a:r>
            <a:r>
              <a:rPr lang="fr-CA" baseline="0" noProof="0" dirty="0" err="1" smtClean="0">
                <a:latin typeface="Arial" charset="0"/>
                <a:ea typeface="ＭＳ Ｐゴシック" charset="0"/>
              </a:rPr>
              <a:t>was</a:t>
            </a:r>
            <a:r>
              <a:rPr lang="fr-CA" baseline="0" noProof="0" dirty="0" smtClean="0">
                <a:latin typeface="Arial" charset="0"/>
                <a:ea typeface="ＭＳ Ｐゴシック" charset="0"/>
              </a:rPr>
              <a:t> a </a:t>
            </a:r>
            <a:r>
              <a:rPr lang="fr-CA" baseline="0" noProof="0" dirty="0" err="1" smtClean="0">
                <a:latin typeface="Arial" charset="0"/>
                <a:ea typeface="ＭＳ Ｐゴシック" charset="0"/>
              </a:rPr>
              <a:t>less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than</a:t>
            </a:r>
            <a:r>
              <a:rPr lang="fr-CA" baseline="0" noProof="0" dirty="0" smtClean="0">
                <a:latin typeface="Arial" charset="0"/>
                <a:ea typeface="ＭＳ Ｐゴシック" charset="0"/>
              </a:rPr>
              <a:t> 2 log10 </a:t>
            </a:r>
            <a:r>
              <a:rPr lang="fr-CA" baseline="0" noProof="0" dirty="0" err="1" smtClean="0">
                <a:latin typeface="Arial" charset="0"/>
                <a:ea typeface="ＭＳ Ｐゴシック" charset="0"/>
              </a:rPr>
              <a:t>decrease</a:t>
            </a:r>
            <a:r>
              <a:rPr lang="fr-CA" baseline="0" noProof="0" dirty="0" smtClean="0">
                <a:latin typeface="Arial" charset="0"/>
                <a:ea typeface="ＭＳ Ｐゴシック" charset="0"/>
              </a:rPr>
              <a:t> in HCV RNA)</a:t>
            </a:r>
          </a:p>
          <a:p>
            <a:pPr marL="171450" indent="-171450">
              <a:buFontTx/>
              <a:buChar char="-"/>
            </a:pPr>
            <a:r>
              <a:rPr lang="fr-CA" baseline="0" noProof="0" dirty="0" smtClean="0">
                <a:latin typeface="Arial" charset="0"/>
                <a:ea typeface="ＭＳ Ｐゴシック" charset="0"/>
              </a:rPr>
              <a:t>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measured</a:t>
            </a:r>
            <a:r>
              <a:rPr lang="fr-CA" baseline="0" noProof="0" dirty="0" smtClean="0">
                <a:latin typeface="Arial" charset="0"/>
                <a:ea typeface="ＭＳ Ｐゴシック" charset="0"/>
              </a:rPr>
              <a:t> (qualitative or quantitative </a:t>
            </a:r>
            <a:r>
              <a:rPr lang="fr-CA" baseline="0" noProof="0" dirty="0" err="1" smtClean="0">
                <a:latin typeface="Arial" charset="0"/>
                <a:ea typeface="ＭＳ Ｐゴシック" charset="0"/>
              </a:rPr>
              <a:t>assay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24. A </a:t>
            </a:r>
            <a:r>
              <a:rPr lang="fr-CA" baseline="0" noProof="0" dirty="0" err="1" smtClean="0">
                <a:latin typeface="Arial" charset="0"/>
                <a:ea typeface="ＭＳ Ｐゴシック" charset="0"/>
              </a:rPr>
              <a:t>futility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rule</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met if 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detectable</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any</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level</a:t>
            </a:r>
            <a:r>
              <a:rPr lang="fr-CA" baseline="0" noProof="0" dirty="0" smtClean="0">
                <a:latin typeface="Arial" charset="0"/>
                <a:ea typeface="ＭＳ Ｐゴシック" charset="0"/>
              </a:rPr>
              <a:t> of HCV RNA). </a:t>
            </a:r>
          </a:p>
          <a:p>
            <a:pPr marL="171450" indent="-171450">
              <a:buFontTx/>
              <a:buChar char="-"/>
            </a:pPr>
            <a:r>
              <a:rPr lang="fr-CA" baseline="0" noProof="0" dirty="0" smtClean="0">
                <a:latin typeface="Arial" charset="0"/>
                <a:ea typeface="ＭＳ Ｐゴシック" charset="0"/>
              </a:rPr>
              <a:t>HCV RNA </a:t>
            </a:r>
            <a:r>
              <a:rPr lang="fr-CA" baseline="0" noProof="0" dirty="0" err="1" smtClean="0">
                <a:latin typeface="Arial" charset="0"/>
                <a:ea typeface="ＭＳ Ｐゴシック" charset="0"/>
              </a:rPr>
              <a:t>is</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measured</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a:t>
            </a:r>
            <a:r>
              <a:rPr lang="fr-CA" baseline="0" noProof="0" dirty="0" err="1" smtClean="0">
                <a:latin typeface="Arial" charset="0"/>
                <a:ea typeface="ＭＳ Ｐゴシック" charset="0"/>
              </a:rPr>
              <a:t>week</a:t>
            </a:r>
            <a:r>
              <a:rPr lang="fr-CA" baseline="0" noProof="0" dirty="0" smtClean="0">
                <a:latin typeface="Arial" charset="0"/>
                <a:ea typeface="ＭＳ Ｐゴシック" charset="0"/>
              </a:rPr>
              <a:t> 48, and </a:t>
            </a:r>
            <a:r>
              <a:rPr lang="fr-CA" baseline="0" noProof="0" dirty="0" err="1" smtClean="0">
                <a:latin typeface="Arial" charset="0"/>
                <a:ea typeface="ＭＳ Ｐゴシック" charset="0"/>
              </a:rPr>
              <a:t>at</a:t>
            </a:r>
            <a:r>
              <a:rPr lang="fr-CA" baseline="0" noProof="0" dirty="0" smtClean="0">
                <a:latin typeface="Arial" charset="0"/>
                <a:ea typeface="ＭＳ Ｐゴシック" charset="0"/>
              </a:rPr>
              <a:t> 1,3, and 6 </a:t>
            </a:r>
            <a:r>
              <a:rPr lang="fr-CA" baseline="0" noProof="0" dirty="0" err="1" smtClean="0">
                <a:latin typeface="Arial" charset="0"/>
                <a:ea typeface="ＭＳ Ｐゴシック" charset="0"/>
              </a:rPr>
              <a:t>months</a:t>
            </a:r>
            <a:r>
              <a:rPr lang="fr-CA" baseline="0" noProof="0" dirty="0" smtClean="0">
                <a:latin typeface="Arial" charset="0"/>
                <a:ea typeface="ＭＳ Ｐゴシック" charset="0"/>
              </a:rPr>
              <a:t> post </a:t>
            </a:r>
            <a:r>
              <a:rPr lang="fr-CA" baseline="0" noProof="0" dirty="0" err="1" smtClean="0">
                <a:latin typeface="Arial" charset="0"/>
                <a:ea typeface="ＭＳ Ｐゴシック" charset="0"/>
              </a:rPr>
              <a:t>treatment</a:t>
            </a:r>
            <a:r>
              <a:rPr lang="fr-CA" baseline="0" noProof="0" dirty="0" smtClean="0">
                <a:latin typeface="Arial" charset="0"/>
                <a:ea typeface="ＭＳ Ｐゴシック" charset="0"/>
              </a:rPr>
              <a:t> to </a:t>
            </a:r>
            <a:r>
              <a:rPr lang="fr-CA" baseline="0" noProof="0" dirty="0" err="1" smtClean="0">
                <a:latin typeface="Arial" charset="0"/>
                <a:ea typeface="ＭＳ Ｐゴシック" charset="0"/>
              </a:rPr>
              <a:t>assess</a:t>
            </a:r>
            <a:r>
              <a:rPr lang="fr-CA" baseline="0" noProof="0" dirty="0" smtClean="0">
                <a:latin typeface="Arial" charset="0"/>
                <a:ea typeface="ＭＳ Ｐゴシック" charset="0"/>
              </a:rPr>
              <a:t> SVR.</a:t>
            </a:r>
            <a:endParaRPr lang="fr-CA" noProof="0" dirty="0" smtClean="0">
              <a:latin typeface="Arial" charset="0"/>
              <a:ea typeface="ＭＳ Ｐゴシック" charset="0"/>
            </a:endParaRPr>
          </a:p>
          <a:p>
            <a:pPr lvl="1"/>
            <a:r>
              <a:rPr lang="fr-CA" dirty="0" smtClean="0">
                <a:latin typeface="Arial" charset="0"/>
                <a:ea typeface="ＭＳ Ｐゴシック" charset="0"/>
              </a:rPr>
              <a:t>On</a:t>
            </a:r>
            <a:r>
              <a:rPr lang="fr-CA" baseline="0" dirty="0" smtClean="0">
                <a:latin typeface="Arial" charset="0"/>
                <a:ea typeface="ＭＳ Ｐゴシック" charset="0"/>
              </a:rPr>
              <a:t> recommande de mesurer </a:t>
            </a:r>
            <a:r>
              <a:rPr lang="fr-CA" dirty="0" smtClean="0">
                <a:latin typeface="Arial" charset="0"/>
                <a:ea typeface="ＭＳ Ｐゴシック" charset="0"/>
              </a:rPr>
              <a:t>le </a:t>
            </a:r>
            <a:r>
              <a:rPr lang="fr-CA" baseline="0" dirty="0" smtClean="0">
                <a:latin typeface="Arial" charset="0"/>
                <a:ea typeface="ＭＳ Ｐゴシック" charset="0"/>
              </a:rPr>
              <a:t>taux d’ARN du VHC aux semaines </a:t>
            </a:r>
            <a:r>
              <a:rPr lang="fr-CA" dirty="0" smtClean="0">
                <a:latin typeface="Arial" charset="0"/>
                <a:ea typeface="ＭＳ Ｐゴシック" charset="0"/>
              </a:rPr>
              <a:t>8, 12 et 24, ainsi qu’à la fin du traitement, pendant la période de suivi et à tout autre moment où la</a:t>
            </a:r>
            <a:r>
              <a:rPr lang="fr-CA" baseline="0" dirty="0" smtClean="0">
                <a:latin typeface="Arial" charset="0"/>
                <a:ea typeface="ＭＳ Ｐゴシック" charset="0"/>
              </a:rPr>
              <a:t> détermination du taux d’ARN du VHC est cliniquement indiquée</a:t>
            </a:r>
            <a:r>
              <a:rPr lang="fr-CA" dirty="0" smtClean="0">
                <a:latin typeface="Arial" charset="0"/>
                <a:ea typeface="ＭＳ Ｐゴシック" charset="0"/>
              </a:rPr>
              <a:t>.</a:t>
            </a:r>
          </a:p>
        </p:txBody>
      </p:sp>
      <p:sp>
        <p:nvSpPr>
          <p:cNvPr id="4" name="TextBox 3"/>
          <p:cNvSpPr txBox="1"/>
          <p:nvPr/>
        </p:nvSpPr>
        <p:spPr>
          <a:xfrm>
            <a:off x="4676776" y="1400864"/>
            <a:ext cx="2010487" cy="261610"/>
          </a:xfrm>
          <a:prstGeom prst="rect">
            <a:avLst/>
          </a:prstGeom>
          <a:solidFill>
            <a:srgbClr val="FFFF00"/>
          </a:solidFill>
        </p:spPr>
        <p:txBody>
          <a:bodyPr wrap="none" rtlCol="0">
            <a:spAutoFit/>
          </a:bodyPr>
          <a:lstStyle/>
          <a:p>
            <a:r>
              <a:rPr lang="fr-CA" sz="1100" dirty="0">
                <a:solidFill>
                  <a:prstClr val="black"/>
                </a:solidFill>
              </a:rPr>
              <a:t>Comme sur la diapo </a:t>
            </a:r>
            <a:r>
              <a:rPr lang="fr-CA" sz="1100" dirty="0" err="1">
                <a:solidFill>
                  <a:prstClr val="black"/>
                </a:solidFill>
              </a:rPr>
              <a:t>précédante</a:t>
            </a:r>
            <a:endParaRPr lang="en-CA" sz="1100" dirty="0">
              <a:solidFill>
                <a:prstClr val="black"/>
              </a:solidFill>
            </a:endParaRPr>
          </a:p>
        </p:txBody>
      </p:sp>
      <p:sp>
        <p:nvSpPr>
          <p:cNvPr id="5" name="TextBox 4"/>
          <p:cNvSpPr txBox="1"/>
          <p:nvPr/>
        </p:nvSpPr>
        <p:spPr>
          <a:xfrm>
            <a:off x="4724401" y="4624772"/>
            <a:ext cx="2010487" cy="261610"/>
          </a:xfrm>
          <a:prstGeom prst="rect">
            <a:avLst/>
          </a:prstGeom>
          <a:solidFill>
            <a:srgbClr val="FFFF00"/>
          </a:solidFill>
        </p:spPr>
        <p:txBody>
          <a:bodyPr wrap="none" rtlCol="0">
            <a:spAutoFit/>
          </a:bodyPr>
          <a:lstStyle/>
          <a:p>
            <a:r>
              <a:rPr lang="fr-CA" sz="1100" dirty="0">
                <a:solidFill>
                  <a:prstClr val="black"/>
                </a:solidFill>
              </a:rPr>
              <a:t>Comme sur la diapo </a:t>
            </a:r>
            <a:r>
              <a:rPr lang="fr-CA" sz="1100" dirty="0" err="1">
                <a:solidFill>
                  <a:prstClr val="black"/>
                </a:solidFill>
              </a:rPr>
              <a:t>précédante</a:t>
            </a:r>
            <a:endParaRPr lang="en-CA" sz="1100"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Laboratory</a:t>
            </a:r>
            <a:r>
              <a:rPr lang="fr-CA" baseline="0" dirty="0" smtClean="0"/>
              <a:t> monitoring </a:t>
            </a:r>
            <a:r>
              <a:rPr lang="fr-CA" baseline="0" dirty="0" err="1" smtClean="0"/>
              <a:t>during</a:t>
            </a:r>
            <a:r>
              <a:rPr lang="fr-CA" baseline="0" dirty="0" smtClean="0"/>
              <a:t> HCV </a:t>
            </a:r>
            <a:r>
              <a:rPr lang="fr-CA" baseline="0" dirty="0" err="1" smtClean="0"/>
              <a:t>treatment</a:t>
            </a:r>
            <a:r>
              <a:rPr lang="fr-CA" baseline="0" dirty="0" smtClean="0"/>
              <a:t> </a:t>
            </a:r>
            <a:r>
              <a:rPr lang="fr-CA" baseline="0" dirty="0" err="1" smtClean="0"/>
              <a:t>can</a:t>
            </a:r>
            <a:r>
              <a:rPr lang="fr-CA" baseline="0" dirty="0" smtClean="0"/>
              <a:t> </a:t>
            </a:r>
            <a:r>
              <a:rPr lang="fr-CA" baseline="0" dirty="0" err="1" smtClean="0"/>
              <a:t>be</a:t>
            </a:r>
            <a:r>
              <a:rPr lang="fr-CA" baseline="0" dirty="0" smtClean="0"/>
              <a:t> </a:t>
            </a:r>
            <a:r>
              <a:rPr lang="fr-CA" baseline="0" dirty="0" err="1" smtClean="0"/>
              <a:t>challenging</a:t>
            </a:r>
            <a:r>
              <a:rPr lang="fr-CA" baseline="0" dirty="0" smtClean="0"/>
              <a:t> </a:t>
            </a:r>
            <a:r>
              <a:rPr lang="fr-CA" baseline="0" dirty="0" err="1" smtClean="0"/>
              <a:t>with</a:t>
            </a:r>
            <a:r>
              <a:rPr lang="fr-CA" baseline="0" dirty="0" smtClean="0"/>
              <a:t> the use of HCV </a:t>
            </a:r>
            <a:r>
              <a:rPr lang="fr-CA" baseline="0" dirty="0" err="1" smtClean="0"/>
              <a:t>PIs</a:t>
            </a:r>
            <a:r>
              <a:rPr lang="fr-CA" baseline="0" dirty="0" smtClean="0"/>
              <a:t>. </a:t>
            </a:r>
            <a:r>
              <a:rPr lang="fr-CA" baseline="0" dirty="0" err="1" smtClean="0"/>
              <a:t>Since</a:t>
            </a:r>
            <a:r>
              <a:rPr lang="fr-CA" baseline="0" dirty="0" smtClean="0"/>
              <a:t> </a:t>
            </a:r>
            <a:r>
              <a:rPr lang="fr-CA" baseline="0" dirty="0" err="1" smtClean="0"/>
              <a:t>futility</a:t>
            </a:r>
            <a:r>
              <a:rPr lang="fr-CA" baseline="0" dirty="0" smtClean="0"/>
              <a:t> </a:t>
            </a:r>
            <a:r>
              <a:rPr lang="fr-CA" baseline="0" dirty="0" err="1" smtClean="0"/>
              <a:t>rules</a:t>
            </a:r>
            <a:r>
              <a:rPr lang="fr-CA" baseline="0" dirty="0" smtClean="0"/>
              <a:t> have </a:t>
            </a:r>
            <a:r>
              <a:rPr lang="fr-CA" baseline="0" dirty="0" err="1" smtClean="0"/>
              <a:t>specific</a:t>
            </a:r>
            <a:r>
              <a:rPr lang="fr-CA" baseline="0" dirty="0" smtClean="0"/>
              <a:t> viral </a:t>
            </a:r>
            <a:r>
              <a:rPr lang="fr-CA" baseline="0" dirty="0" err="1" smtClean="0"/>
              <a:t>load</a:t>
            </a:r>
            <a:r>
              <a:rPr lang="fr-CA" baseline="0" dirty="0" smtClean="0"/>
              <a:t> </a:t>
            </a:r>
            <a:r>
              <a:rPr lang="fr-CA" baseline="0" dirty="0" err="1" smtClean="0"/>
              <a:t>thresholds</a:t>
            </a:r>
            <a:r>
              <a:rPr lang="fr-CA" baseline="0" dirty="0" smtClean="0"/>
              <a:t> over </a:t>
            </a:r>
            <a:r>
              <a:rPr lang="fr-CA" baseline="0" dirty="0" err="1" smtClean="0"/>
              <a:t>which</a:t>
            </a:r>
            <a:r>
              <a:rPr lang="fr-CA" baseline="0" dirty="0" smtClean="0"/>
              <a:t> </a:t>
            </a:r>
            <a:r>
              <a:rPr lang="fr-CA" baseline="0" dirty="0" err="1" smtClean="0"/>
              <a:t>therapy</a:t>
            </a:r>
            <a:r>
              <a:rPr lang="fr-CA" baseline="0" dirty="0" smtClean="0"/>
              <a:t> has to </a:t>
            </a:r>
            <a:r>
              <a:rPr lang="fr-CA" baseline="0" dirty="0" err="1" smtClean="0"/>
              <a:t>be</a:t>
            </a:r>
            <a:r>
              <a:rPr lang="fr-CA" baseline="0" dirty="0" smtClean="0"/>
              <a:t> </a:t>
            </a:r>
            <a:r>
              <a:rPr lang="fr-CA" baseline="0" dirty="0" err="1" smtClean="0"/>
              <a:t>stopped</a:t>
            </a:r>
            <a:r>
              <a:rPr lang="fr-CA" baseline="0" dirty="0" smtClean="0"/>
              <a:t>, </a:t>
            </a:r>
            <a:r>
              <a:rPr lang="fr-CA" baseline="0" dirty="0" err="1" smtClean="0"/>
              <a:t>it</a:t>
            </a:r>
            <a:r>
              <a:rPr lang="fr-CA" baseline="0" dirty="0" smtClean="0"/>
              <a:t> </a:t>
            </a:r>
            <a:r>
              <a:rPr lang="fr-CA" baseline="0" dirty="0" err="1" smtClean="0"/>
              <a:t>is</a:t>
            </a:r>
            <a:r>
              <a:rPr lang="fr-CA" baseline="0" dirty="0" smtClean="0"/>
              <a:t> important to </a:t>
            </a:r>
            <a:r>
              <a:rPr lang="fr-CA" baseline="0" dirty="0" err="1" smtClean="0"/>
              <a:t>obtain</a:t>
            </a:r>
            <a:r>
              <a:rPr lang="fr-CA" baseline="0" dirty="0" smtClean="0"/>
              <a:t> quantitative HCV RNA </a:t>
            </a:r>
            <a:r>
              <a:rPr lang="fr-CA" baseline="0" dirty="0" err="1" smtClean="0"/>
              <a:t>at</a:t>
            </a:r>
            <a:r>
              <a:rPr lang="fr-CA" baseline="0" dirty="0" smtClean="0"/>
              <a:t> </a:t>
            </a:r>
            <a:r>
              <a:rPr lang="fr-CA" baseline="0" dirty="0" err="1" smtClean="0"/>
              <a:t>these</a:t>
            </a:r>
            <a:r>
              <a:rPr lang="fr-CA" baseline="0" dirty="0" smtClean="0"/>
              <a:t> </a:t>
            </a:r>
            <a:r>
              <a:rPr lang="fr-CA" baseline="0" dirty="0" err="1" smtClean="0"/>
              <a:t>specific</a:t>
            </a:r>
            <a:r>
              <a:rPr lang="fr-CA" baseline="0" dirty="0" smtClean="0"/>
              <a:t> time points. </a:t>
            </a:r>
            <a:r>
              <a:rPr lang="fr-CA" baseline="0" dirty="0" err="1" smtClean="0"/>
              <a:t>After</a:t>
            </a:r>
            <a:r>
              <a:rPr lang="fr-CA" baseline="0" dirty="0" smtClean="0"/>
              <a:t> </a:t>
            </a:r>
            <a:r>
              <a:rPr lang="fr-CA" baseline="0" dirty="0" err="1" smtClean="0"/>
              <a:t>week</a:t>
            </a:r>
            <a:r>
              <a:rPr lang="fr-CA" baseline="0" dirty="0" smtClean="0"/>
              <a:t> 12, qualitative or quantitative </a:t>
            </a:r>
            <a:r>
              <a:rPr lang="fr-CA" baseline="0" dirty="0" err="1" smtClean="0"/>
              <a:t>assays</a:t>
            </a:r>
            <a:r>
              <a:rPr lang="fr-CA" baseline="0" dirty="0" smtClean="0"/>
              <a:t> </a:t>
            </a:r>
            <a:r>
              <a:rPr lang="fr-CA" baseline="0" dirty="0" err="1" smtClean="0"/>
              <a:t>can</a:t>
            </a:r>
            <a:r>
              <a:rPr lang="fr-CA" baseline="0" dirty="0" smtClean="0"/>
              <a:t> </a:t>
            </a:r>
            <a:r>
              <a:rPr lang="fr-CA" baseline="0" dirty="0" err="1" smtClean="0"/>
              <a:t>be</a:t>
            </a:r>
            <a:r>
              <a:rPr lang="fr-CA" baseline="0" dirty="0" smtClean="0"/>
              <a:t> </a:t>
            </a:r>
            <a:r>
              <a:rPr lang="fr-CA" baseline="0" dirty="0" err="1" smtClean="0"/>
              <a:t>used</a:t>
            </a:r>
            <a:r>
              <a:rPr lang="fr-CA" baseline="0" dirty="0" smtClean="0"/>
              <a:t>. HCV RNA </a:t>
            </a:r>
            <a:r>
              <a:rPr lang="fr-CA" baseline="0" dirty="0" err="1" smtClean="0"/>
              <a:t>testing</a:t>
            </a:r>
            <a:r>
              <a:rPr lang="fr-CA" baseline="0" dirty="0" smtClean="0"/>
              <a:t> </a:t>
            </a:r>
            <a:r>
              <a:rPr lang="fr-CA" baseline="0" dirty="0" err="1" smtClean="0"/>
              <a:t>can</a:t>
            </a:r>
            <a:r>
              <a:rPr lang="fr-CA" baseline="0" dirty="0" smtClean="0"/>
              <a:t> </a:t>
            </a:r>
            <a:r>
              <a:rPr lang="fr-CA" baseline="0" dirty="0" err="1" smtClean="0"/>
              <a:t>be</a:t>
            </a:r>
            <a:r>
              <a:rPr lang="fr-CA" baseline="0" dirty="0" smtClean="0"/>
              <a:t> </a:t>
            </a:r>
            <a:r>
              <a:rPr lang="fr-CA" baseline="0" dirty="0" err="1" smtClean="0"/>
              <a:t>done</a:t>
            </a:r>
            <a:r>
              <a:rPr lang="fr-CA" baseline="0" dirty="0" smtClean="0"/>
              <a:t> </a:t>
            </a:r>
            <a:r>
              <a:rPr lang="fr-CA" baseline="0" dirty="0" err="1" smtClean="0"/>
              <a:t>at</a:t>
            </a:r>
            <a:r>
              <a:rPr lang="fr-CA" baseline="0" dirty="0" smtClean="0"/>
              <a:t> </a:t>
            </a:r>
            <a:r>
              <a:rPr lang="fr-CA" baseline="0" dirty="0" err="1" smtClean="0"/>
              <a:t>other</a:t>
            </a:r>
            <a:r>
              <a:rPr lang="fr-CA" baseline="0" dirty="0" smtClean="0"/>
              <a:t> time points </a:t>
            </a:r>
            <a:r>
              <a:rPr lang="fr-CA" baseline="0" dirty="0" err="1" smtClean="0"/>
              <a:t>during</a:t>
            </a:r>
            <a:r>
              <a:rPr lang="fr-CA" baseline="0" dirty="0" smtClean="0"/>
              <a:t> </a:t>
            </a:r>
            <a:r>
              <a:rPr lang="fr-CA" baseline="0" dirty="0" err="1" smtClean="0"/>
              <a:t>treatment</a:t>
            </a:r>
            <a:r>
              <a:rPr lang="fr-CA" baseline="0" dirty="0" smtClean="0"/>
              <a:t> </a:t>
            </a:r>
            <a:r>
              <a:rPr lang="fr-CA" baseline="0" dirty="0" err="1" smtClean="0"/>
              <a:t>according</a:t>
            </a:r>
            <a:r>
              <a:rPr lang="fr-CA" baseline="0" dirty="0" smtClean="0"/>
              <a:t> to </a:t>
            </a:r>
            <a:r>
              <a:rPr lang="fr-CA" baseline="0" dirty="0" err="1" smtClean="0"/>
              <a:t>clinical</a:t>
            </a:r>
            <a:r>
              <a:rPr lang="fr-CA" baseline="0" dirty="0" smtClean="0"/>
              <a:t> </a:t>
            </a:r>
            <a:r>
              <a:rPr lang="fr-CA" baseline="0" dirty="0" err="1" smtClean="0"/>
              <a:t>judgement</a:t>
            </a:r>
            <a:r>
              <a:rPr lang="fr-CA" baseline="0" dirty="0" smtClean="0"/>
              <a:t> if viral </a:t>
            </a:r>
            <a:r>
              <a:rPr lang="fr-CA" baseline="0" dirty="0" err="1" smtClean="0"/>
              <a:t>breakthrough</a:t>
            </a:r>
            <a:r>
              <a:rPr lang="fr-CA" baseline="0" dirty="0" smtClean="0"/>
              <a:t> </a:t>
            </a:r>
            <a:r>
              <a:rPr lang="fr-CA" baseline="0" dirty="0" err="1" smtClean="0"/>
              <a:t>is</a:t>
            </a:r>
            <a:r>
              <a:rPr lang="fr-CA" baseline="0" dirty="0" smtClean="0"/>
              <a:t> </a:t>
            </a:r>
            <a:r>
              <a:rPr lang="fr-CA" baseline="0" dirty="0" err="1" smtClean="0"/>
              <a:t>suspected</a:t>
            </a:r>
            <a:r>
              <a:rPr lang="fr-CA" baseline="0" dirty="0" smtClean="0"/>
              <a:t>. </a:t>
            </a:r>
          </a:p>
          <a:p>
            <a:r>
              <a:rPr lang="fr-CA" baseline="0" dirty="0" smtClean="0"/>
              <a:t>One of the </a:t>
            </a:r>
            <a:r>
              <a:rPr lang="fr-CA" baseline="0" dirty="0" err="1" smtClean="0"/>
              <a:t>most</a:t>
            </a:r>
            <a:r>
              <a:rPr lang="fr-CA" baseline="0" dirty="0" smtClean="0"/>
              <a:t> </a:t>
            </a:r>
            <a:r>
              <a:rPr lang="fr-CA" baseline="0" dirty="0" err="1" smtClean="0"/>
              <a:t>frequent</a:t>
            </a:r>
            <a:r>
              <a:rPr lang="fr-CA" baseline="0" dirty="0" smtClean="0"/>
              <a:t> adverse </a:t>
            </a:r>
            <a:r>
              <a:rPr lang="fr-CA" baseline="0" dirty="0" err="1" smtClean="0"/>
              <a:t>event</a:t>
            </a:r>
            <a:r>
              <a:rPr lang="fr-CA" baseline="0" dirty="0" smtClean="0"/>
              <a:t> </a:t>
            </a:r>
            <a:r>
              <a:rPr lang="fr-CA" baseline="0" dirty="0" err="1" smtClean="0"/>
              <a:t>expected</a:t>
            </a:r>
            <a:r>
              <a:rPr lang="fr-CA" baseline="0" dirty="0" smtClean="0"/>
              <a:t> </a:t>
            </a:r>
            <a:r>
              <a:rPr lang="fr-CA" baseline="0" dirty="0" err="1" smtClean="0"/>
              <a:t>with</a:t>
            </a:r>
            <a:r>
              <a:rPr lang="fr-CA" baseline="0" dirty="0" smtClean="0"/>
              <a:t> HCV triple </a:t>
            </a:r>
            <a:r>
              <a:rPr lang="fr-CA" baseline="0" dirty="0" err="1" smtClean="0"/>
              <a:t>therapy</a:t>
            </a:r>
            <a:r>
              <a:rPr lang="fr-CA" baseline="0" dirty="0" smtClean="0"/>
              <a:t> </a:t>
            </a:r>
            <a:r>
              <a:rPr lang="fr-CA" baseline="0" dirty="0" err="1" smtClean="0"/>
              <a:t>is</a:t>
            </a:r>
            <a:r>
              <a:rPr lang="fr-CA" baseline="0" dirty="0" smtClean="0"/>
              <a:t> </a:t>
            </a:r>
            <a:r>
              <a:rPr lang="fr-CA" baseline="0" dirty="0" err="1" smtClean="0"/>
              <a:t>anemia</a:t>
            </a:r>
            <a:r>
              <a:rPr lang="fr-CA" baseline="0" dirty="0" smtClean="0"/>
              <a:t>. </a:t>
            </a:r>
            <a:r>
              <a:rPr lang="fr-CA" baseline="0" dirty="0" err="1" smtClean="0"/>
              <a:t>Anemia</a:t>
            </a:r>
            <a:r>
              <a:rPr lang="fr-CA" baseline="0" dirty="0" smtClean="0"/>
              <a:t> </a:t>
            </a:r>
            <a:r>
              <a:rPr lang="fr-CA" baseline="0" dirty="0" err="1" smtClean="0"/>
              <a:t>can</a:t>
            </a:r>
            <a:r>
              <a:rPr lang="fr-CA" baseline="0" dirty="0" smtClean="0"/>
              <a:t> </a:t>
            </a:r>
            <a:r>
              <a:rPr lang="fr-CA" baseline="0" dirty="0" err="1" smtClean="0"/>
              <a:t>develop</a:t>
            </a:r>
            <a:r>
              <a:rPr lang="fr-CA" baseline="0" dirty="0" smtClean="0"/>
              <a:t> </a:t>
            </a:r>
            <a:r>
              <a:rPr lang="fr-CA" baseline="0" dirty="0" err="1" smtClean="0"/>
              <a:t>rapidly</a:t>
            </a:r>
            <a:r>
              <a:rPr lang="fr-CA" baseline="0" dirty="0" smtClean="0"/>
              <a:t> and </a:t>
            </a:r>
            <a:r>
              <a:rPr lang="fr-CA" baseline="0" dirty="0" err="1" smtClean="0"/>
              <a:t>be</a:t>
            </a:r>
            <a:r>
              <a:rPr lang="fr-CA" baseline="0" dirty="0" smtClean="0"/>
              <a:t> </a:t>
            </a:r>
            <a:r>
              <a:rPr lang="fr-CA" baseline="0" dirty="0" err="1" smtClean="0"/>
              <a:t>severe</a:t>
            </a:r>
            <a:r>
              <a:rPr lang="fr-CA" baseline="0" dirty="0" smtClean="0"/>
              <a:t>, </a:t>
            </a:r>
            <a:r>
              <a:rPr lang="fr-CA" baseline="0" dirty="0" err="1" smtClean="0"/>
              <a:t>especially</a:t>
            </a:r>
            <a:r>
              <a:rPr lang="fr-CA" baseline="0" dirty="0" smtClean="0"/>
              <a:t> in patients </a:t>
            </a:r>
            <a:r>
              <a:rPr lang="fr-CA" baseline="0" dirty="0" err="1" smtClean="0"/>
              <a:t>with</a:t>
            </a:r>
            <a:r>
              <a:rPr lang="fr-CA" baseline="0" dirty="0" smtClean="0"/>
              <a:t> </a:t>
            </a:r>
            <a:r>
              <a:rPr lang="fr-CA" baseline="0" dirty="0" err="1" smtClean="0"/>
              <a:t>cirrhosis</a:t>
            </a:r>
            <a:r>
              <a:rPr lang="fr-CA" baseline="0" dirty="0" smtClean="0"/>
              <a:t>. </a:t>
            </a:r>
            <a:r>
              <a:rPr lang="fr-CA" baseline="0" dirty="0" err="1" smtClean="0"/>
              <a:t>Weekly</a:t>
            </a:r>
            <a:r>
              <a:rPr lang="fr-CA" baseline="0" dirty="0" smtClean="0"/>
              <a:t> (to </a:t>
            </a:r>
            <a:r>
              <a:rPr lang="fr-CA" baseline="0" dirty="0" err="1" smtClean="0"/>
              <a:t>every</a:t>
            </a:r>
            <a:r>
              <a:rPr lang="fr-CA" baseline="0" dirty="0" smtClean="0"/>
              <a:t> </a:t>
            </a:r>
            <a:r>
              <a:rPr lang="fr-CA" baseline="0" dirty="0" err="1" smtClean="0"/>
              <a:t>other</a:t>
            </a:r>
            <a:r>
              <a:rPr lang="fr-CA" baseline="0" dirty="0" smtClean="0"/>
              <a:t> </a:t>
            </a:r>
            <a:r>
              <a:rPr lang="fr-CA" baseline="0" dirty="0" err="1" smtClean="0"/>
              <a:t>week</a:t>
            </a:r>
            <a:r>
              <a:rPr lang="fr-CA" baseline="0" dirty="0" smtClean="0"/>
              <a:t> </a:t>
            </a:r>
            <a:r>
              <a:rPr lang="fr-CA" baseline="0" dirty="0" err="1" smtClean="0"/>
              <a:t>according</a:t>
            </a:r>
            <a:r>
              <a:rPr lang="fr-CA" baseline="0" dirty="0" smtClean="0"/>
              <a:t> to </a:t>
            </a:r>
            <a:r>
              <a:rPr lang="fr-CA" baseline="0" dirty="0" err="1" smtClean="0"/>
              <a:t>judgement</a:t>
            </a:r>
            <a:r>
              <a:rPr lang="fr-CA" baseline="0" dirty="0" smtClean="0"/>
              <a:t>) CBC </a:t>
            </a:r>
            <a:r>
              <a:rPr lang="fr-CA" baseline="0" dirty="0" err="1" smtClean="0"/>
              <a:t>is</a:t>
            </a:r>
            <a:r>
              <a:rPr lang="fr-CA" baseline="0" dirty="0" smtClean="0"/>
              <a:t> </a:t>
            </a:r>
            <a:r>
              <a:rPr lang="fr-CA" baseline="0" dirty="0" err="1" smtClean="0"/>
              <a:t>therefore</a:t>
            </a:r>
            <a:r>
              <a:rPr lang="fr-CA" baseline="0" dirty="0" smtClean="0"/>
              <a:t> </a:t>
            </a:r>
            <a:r>
              <a:rPr lang="fr-CA" baseline="0" dirty="0" err="1" smtClean="0"/>
              <a:t>recommended</a:t>
            </a:r>
            <a:r>
              <a:rPr lang="fr-CA" baseline="0" dirty="0" smtClean="0"/>
              <a:t> for the first 4 </a:t>
            </a:r>
            <a:r>
              <a:rPr lang="fr-CA" baseline="0" dirty="0" err="1" smtClean="0"/>
              <a:t>weeks</a:t>
            </a:r>
            <a:r>
              <a:rPr lang="fr-CA" baseline="0" dirty="0" smtClean="0"/>
              <a:t> of PI use. CD4 </a:t>
            </a:r>
            <a:r>
              <a:rPr lang="fr-CA" baseline="0" dirty="0" err="1" smtClean="0"/>
              <a:t>cell</a:t>
            </a:r>
            <a:r>
              <a:rPr lang="fr-CA" baseline="0" dirty="0" smtClean="0"/>
              <a:t> count and HIV viral </a:t>
            </a:r>
            <a:r>
              <a:rPr lang="fr-CA" baseline="0" dirty="0" err="1" smtClean="0"/>
              <a:t>load</a:t>
            </a:r>
            <a:r>
              <a:rPr lang="fr-CA" baseline="0" dirty="0" smtClean="0"/>
              <a:t> </a:t>
            </a:r>
            <a:r>
              <a:rPr lang="fr-CA" baseline="0" dirty="0" err="1" smtClean="0"/>
              <a:t>should</a:t>
            </a:r>
            <a:r>
              <a:rPr lang="fr-CA" baseline="0" dirty="0" smtClean="0"/>
              <a:t> </a:t>
            </a:r>
            <a:r>
              <a:rPr lang="fr-CA" baseline="0" dirty="0" err="1" smtClean="0"/>
              <a:t>be</a:t>
            </a:r>
            <a:r>
              <a:rPr lang="fr-CA" baseline="0" dirty="0" smtClean="0"/>
              <a:t> </a:t>
            </a:r>
            <a:r>
              <a:rPr lang="fr-CA" baseline="0" dirty="0" err="1" smtClean="0"/>
              <a:t>monitored</a:t>
            </a:r>
            <a:r>
              <a:rPr lang="fr-CA" baseline="0" dirty="0" smtClean="0"/>
              <a:t> </a:t>
            </a:r>
            <a:r>
              <a:rPr lang="fr-CA" baseline="0" dirty="0" err="1" smtClean="0"/>
              <a:t>regularly</a:t>
            </a:r>
            <a:r>
              <a:rPr lang="fr-CA" baseline="0" dirty="0" smtClean="0"/>
              <a:t> </a:t>
            </a:r>
            <a:r>
              <a:rPr lang="fr-CA" baseline="0" dirty="0" err="1" smtClean="0"/>
              <a:t>during</a:t>
            </a:r>
            <a:r>
              <a:rPr lang="fr-CA" baseline="0" dirty="0" smtClean="0"/>
              <a:t> </a:t>
            </a:r>
            <a:r>
              <a:rPr lang="fr-CA" baseline="0" dirty="0" err="1" smtClean="0"/>
              <a:t>treatment</a:t>
            </a:r>
            <a:r>
              <a:rPr lang="fr-CA" baseline="0" dirty="0" smtClean="0"/>
              <a:t>. HIV viral </a:t>
            </a:r>
            <a:r>
              <a:rPr lang="fr-CA" baseline="0" dirty="0" err="1" smtClean="0"/>
              <a:t>breakthrough</a:t>
            </a:r>
            <a:r>
              <a:rPr lang="fr-CA" baseline="0" dirty="0" smtClean="0"/>
              <a:t> has been </a:t>
            </a:r>
            <a:r>
              <a:rPr lang="fr-CA" baseline="0" dirty="0" err="1" smtClean="0"/>
              <a:t>reported</a:t>
            </a:r>
            <a:r>
              <a:rPr lang="fr-CA" baseline="0" dirty="0" smtClean="0"/>
              <a:t> </a:t>
            </a:r>
            <a:r>
              <a:rPr lang="fr-CA" baseline="0" dirty="0" err="1" smtClean="0"/>
              <a:t>with</a:t>
            </a:r>
            <a:r>
              <a:rPr lang="fr-CA" baseline="0" dirty="0" smtClean="0"/>
              <a:t> the use of </a:t>
            </a:r>
            <a:r>
              <a:rPr lang="fr-CA" baseline="0" dirty="0" err="1" smtClean="0"/>
              <a:t>boceprevir</a:t>
            </a:r>
            <a:r>
              <a:rPr lang="fr-CA" baseline="0" dirty="0" smtClean="0"/>
              <a:t>. Patients </a:t>
            </a:r>
            <a:r>
              <a:rPr lang="fr-CA" baseline="0" dirty="0" err="1" smtClean="0"/>
              <a:t>with</a:t>
            </a:r>
            <a:r>
              <a:rPr lang="fr-CA" baseline="0" dirty="0" smtClean="0"/>
              <a:t> </a:t>
            </a:r>
            <a:r>
              <a:rPr lang="fr-CA" baseline="0" dirty="0" err="1" smtClean="0"/>
              <a:t>cirrhosis</a:t>
            </a:r>
            <a:r>
              <a:rPr lang="fr-CA" baseline="0" dirty="0" smtClean="0"/>
              <a:t> </a:t>
            </a:r>
            <a:r>
              <a:rPr lang="fr-CA" baseline="0" dirty="0" err="1" smtClean="0"/>
              <a:t>should</a:t>
            </a:r>
            <a:r>
              <a:rPr lang="fr-CA" baseline="0" dirty="0" smtClean="0"/>
              <a:t> continue HCC screening </a:t>
            </a:r>
            <a:r>
              <a:rPr lang="fr-CA" baseline="0" dirty="0" err="1" smtClean="0"/>
              <a:t>during</a:t>
            </a:r>
            <a:r>
              <a:rPr lang="fr-CA" baseline="0" dirty="0" smtClean="0"/>
              <a:t> HCV </a:t>
            </a:r>
            <a:r>
              <a:rPr lang="fr-CA" baseline="0" dirty="0" err="1" smtClean="0"/>
              <a:t>treatment</a:t>
            </a:r>
            <a:r>
              <a:rPr lang="fr-CA" baseline="0" dirty="0" smtClean="0"/>
              <a:t>. </a:t>
            </a:r>
            <a:r>
              <a:rPr lang="fr-CA" baseline="0" dirty="0" err="1" smtClean="0"/>
              <a:t>Thus</a:t>
            </a:r>
            <a:r>
              <a:rPr lang="fr-CA" baseline="0" dirty="0" smtClean="0"/>
              <a:t>, AFP and abdominal </a:t>
            </a:r>
            <a:r>
              <a:rPr lang="fr-CA" baseline="0" dirty="0" err="1" smtClean="0"/>
              <a:t>ultrasound</a:t>
            </a:r>
            <a:r>
              <a:rPr lang="fr-CA" baseline="0" dirty="0" smtClean="0"/>
              <a:t> </a:t>
            </a:r>
            <a:r>
              <a:rPr lang="fr-CA" baseline="0" dirty="0" err="1" smtClean="0"/>
              <a:t>every</a:t>
            </a:r>
            <a:r>
              <a:rPr lang="fr-CA" baseline="0" dirty="0" smtClean="0"/>
              <a:t> 6 </a:t>
            </a:r>
            <a:r>
              <a:rPr lang="fr-CA" baseline="0" dirty="0" err="1" smtClean="0"/>
              <a:t>months</a:t>
            </a:r>
            <a:r>
              <a:rPr lang="fr-CA" baseline="0" dirty="0" smtClean="0"/>
              <a:t> </a:t>
            </a:r>
            <a:r>
              <a:rPr lang="fr-CA" baseline="0" dirty="0" err="1" smtClean="0"/>
              <a:t>should</a:t>
            </a:r>
            <a:r>
              <a:rPr lang="fr-CA" baseline="0" dirty="0" smtClean="0"/>
              <a:t> </a:t>
            </a:r>
            <a:r>
              <a:rPr lang="fr-CA" baseline="0" dirty="0" err="1" smtClean="0"/>
              <a:t>be</a:t>
            </a:r>
            <a:r>
              <a:rPr lang="fr-CA" baseline="0" dirty="0" smtClean="0"/>
              <a:t> </a:t>
            </a:r>
            <a:r>
              <a:rPr lang="fr-CA" baseline="0" dirty="0" err="1" smtClean="0"/>
              <a:t>included</a:t>
            </a:r>
            <a:r>
              <a:rPr lang="fr-CA" baseline="0" dirty="0" smtClean="0"/>
              <a:t> in the tests </a:t>
            </a:r>
            <a:r>
              <a:rPr lang="fr-CA" baseline="0" dirty="0" err="1" smtClean="0"/>
              <a:t>performed</a:t>
            </a:r>
            <a:r>
              <a:rPr lang="fr-CA" baseline="0" dirty="0" smtClean="0"/>
              <a:t> </a:t>
            </a:r>
            <a:r>
              <a:rPr lang="fr-CA" baseline="0" dirty="0" err="1" smtClean="0"/>
              <a:t>during</a:t>
            </a:r>
            <a:r>
              <a:rPr lang="fr-CA" baseline="0" dirty="0" smtClean="0"/>
              <a:t> HCV </a:t>
            </a:r>
            <a:r>
              <a:rPr lang="fr-CA" baseline="0" dirty="0" err="1" smtClean="0"/>
              <a:t>treatment</a:t>
            </a:r>
            <a:r>
              <a:rPr lang="fr-CA" baseline="0" dirty="0" smtClean="0"/>
              <a:t>.</a:t>
            </a:r>
            <a:endParaRPr lang="fr-CA" dirty="0"/>
          </a:p>
        </p:txBody>
      </p:sp>
      <p:sp>
        <p:nvSpPr>
          <p:cNvPr id="4" name="Espace réservé du numéro de diapositive 3"/>
          <p:cNvSpPr>
            <a:spLocks noGrp="1"/>
          </p:cNvSpPr>
          <p:nvPr>
            <p:ph type="sldNum" sz="quarter" idx="10"/>
          </p:nvPr>
        </p:nvSpPr>
        <p:spPr/>
        <p:txBody>
          <a:bodyPr/>
          <a:lstStyle/>
          <a:p>
            <a:fld id="{8151324C-04A8-405F-B749-47898659DBE7}" type="slidenum">
              <a:rPr lang="fr-CA" smtClean="0">
                <a:solidFill>
                  <a:prstClr val="black"/>
                </a:solidFill>
              </a:rPr>
              <a:pPr/>
              <a:t>53</a:t>
            </a:fld>
            <a:endParaRPr lang="fr-CA">
              <a:solidFill>
                <a:prstClr val="black"/>
              </a:solidFill>
            </a:endParaRPr>
          </a:p>
        </p:txBody>
      </p:sp>
    </p:spTree>
    <p:extLst>
      <p:ext uri="{BB962C8B-B14F-4D97-AF65-F5344CB8AC3E}">
        <p14:creationId xmlns:p14="http://schemas.microsoft.com/office/powerpoint/2010/main" val="3651903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Among</a:t>
            </a:r>
            <a:r>
              <a:rPr lang="fr-CA" baseline="0" dirty="0" smtClean="0"/>
              <a:t> </a:t>
            </a:r>
            <a:r>
              <a:rPr lang="fr-CA" dirty="0" smtClean="0"/>
              <a:t>HCV mono-</a:t>
            </a:r>
            <a:r>
              <a:rPr lang="fr-CA" dirty="0" err="1" smtClean="0"/>
              <a:t>infected</a:t>
            </a:r>
            <a:r>
              <a:rPr lang="fr-CA" baseline="0" dirty="0" smtClean="0"/>
              <a:t> </a:t>
            </a:r>
            <a:r>
              <a:rPr lang="fr-CA" dirty="0" smtClean="0"/>
              <a:t>patients </a:t>
            </a:r>
            <a:r>
              <a:rPr lang="fr-CA" dirty="0" err="1" smtClean="0"/>
              <a:t>treated</a:t>
            </a:r>
            <a:r>
              <a:rPr lang="fr-CA" baseline="0" dirty="0" smtClean="0"/>
              <a:t> </a:t>
            </a:r>
            <a:r>
              <a:rPr lang="fr-CA" baseline="0" dirty="0" err="1" smtClean="0"/>
              <a:t>with</a:t>
            </a:r>
            <a:r>
              <a:rPr lang="fr-CA" baseline="0" dirty="0" smtClean="0"/>
              <a:t> HCV PI in </a:t>
            </a:r>
            <a:r>
              <a:rPr lang="fr-CA" baseline="0" dirty="0" err="1" smtClean="0"/>
              <a:t>combination</a:t>
            </a:r>
            <a:r>
              <a:rPr lang="fr-CA" baseline="0" dirty="0" smtClean="0"/>
              <a:t> </a:t>
            </a:r>
            <a:r>
              <a:rPr lang="fr-CA" baseline="0" dirty="0" err="1" smtClean="0"/>
              <a:t>with</a:t>
            </a:r>
            <a:r>
              <a:rPr lang="fr-CA" baseline="0" dirty="0" smtClean="0"/>
              <a:t> </a:t>
            </a:r>
            <a:r>
              <a:rPr lang="fr-CA" baseline="0" dirty="0" err="1" smtClean="0"/>
              <a:t>pegIFN</a:t>
            </a:r>
            <a:r>
              <a:rPr lang="fr-CA" baseline="0" dirty="0" smtClean="0"/>
              <a:t> and RBV, </a:t>
            </a:r>
            <a:r>
              <a:rPr lang="fr-CA" baseline="0" dirty="0" err="1" smtClean="0"/>
              <a:t>r</a:t>
            </a:r>
            <a:r>
              <a:rPr lang="fr-CA" dirty="0" err="1" smtClean="0"/>
              <a:t>ibavirin</a:t>
            </a:r>
            <a:r>
              <a:rPr lang="fr-CA" baseline="0" dirty="0" smtClean="0"/>
              <a:t> dose </a:t>
            </a:r>
            <a:r>
              <a:rPr lang="fr-CA" baseline="0" dirty="0" err="1" smtClean="0"/>
              <a:t>reduction</a:t>
            </a:r>
            <a:r>
              <a:rPr lang="fr-CA" baseline="0" dirty="0" smtClean="0"/>
              <a:t> to manage </a:t>
            </a:r>
            <a:r>
              <a:rPr lang="fr-CA" baseline="0" dirty="0" err="1" smtClean="0"/>
              <a:t>anemia</a:t>
            </a:r>
            <a:r>
              <a:rPr lang="fr-CA" baseline="0" dirty="0" smtClean="0"/>
              <a:t> has been </a:t>
            </a:r>
            <a:r>
              <a:rPr lang="fr-CA" baseline="0" dirty="0" err="1" smtClean="0"/>
              <a:t>shown</a:t>
            </a:r>
            <a:r>
              <a:rPr lang="fr-CA" baseline="0" dirty="0" smtClean="0"/>
              <a:t> to </a:t>
            </a:r>
            <a:r>
              <a:rPr lang="fr-CA" baseline="0" dirty="0" err="1" smtClean="0"/>
              <a:t>be</a:t>
            </a:r>
            <a:r>
              <a:rPr lang="fr-CA" baseline="0" dirty="0" smtClean="0"/>
              <a:t> </a:t>
            </a:r>
            <a:r>
              <a:rPr lang="fr-CA" baseline="0" dirty="0" err="1" smtClean="0"/>
              <a:t>safe</a:t>
            </a:r>
            <a:r>
              <a:rPr lang="fr-CA" baseline="0" dirty="0" smtClean="0"/>
              <a:t> and </a:t>
            </a:r>
            <a:r>
              <a:rPr lang="fr-CA" baseline="0" dirty="0" err="1" smtClean="0"/>
              <a:t>does</a:t>
            </a:r>
            <a:r>
              <a:rPr lang="fr-CA" baseline="0" dirty="0" smtClean="0"/>
              <a:t> not </a:t>
            </a:r>
            <a:r>
              <a:rPr lang="fr-CA" baseline="0" dirty="0" err="1" smtClean="0"/>
              <a:t>reduce</a:t>
            </a:r>
            <a:r>
              <a:rPr lang="fr-CA" baseline="0" dirty="0" smtClean="0"/>
              <a:t> SVR rates. This </a:t>
            </a:r>
            <a:r>
              <a:rPr lang="fr-CA" baseline="0" dirty="0" err="1" smtClean="0"/>
              <a:t>had</a:t>
            </a:r>
            <a:r>
              <a:rPr lang="fr-CA" baseline="0" dirty="0" smtClean="0"/>
              <a:t> been </a:t>
            </a:r>
            <a:r>
              <a:rPr lang="fr-CA" baseline="0" dirty="0" err="1" smtClean="0"/>
              <a:t>demonstrated</a:t>
            </a:r>
            <a:r>
              <a:rPr lang="fr-CA" baseline="0" dirty="0" smtClean="0"/>
              <a:t> in a prospective trial </a:t>
            </a:r>
            <a:r>
              <a:rPr lang="fr-CA" baseline="0" dirty="0" err="1" smtClean="0"/>
              <a:t>using</a:t>
            </a:r>
            <a:r>
              <a:rPr lang="fr-CA" baseline="0" dirty="0" smtClean="0"/>
              <a:t> </a:t>
            </a:r>
            <a:r>
              <a:rPr lang="fr-CA" baseline="0" dirty="0" err="1" smtClean="0"/>
              <a:t>boceprevir</a:t>
            </a:r>
            <a:r>
              <a:rPr lang="fr-CA" baseline="0" dirty="0" smtClean="0"/>
              <a:t> in </a:t>
            </a:r>
            <a:r>
              <a:rPr lang="fr-CA" baseline="0" dirty="0" err="1" smtClean="0"/>
              <a:t>combination</a:t>
            </a:r>
            <a:r>
              <a:rPr lang="fr-CA" baseline="0" dirty="0" smtClean="0"/>
              <a:t> </a:t>
            </a:r>
            <a:r>
              <a:rPr lang="fr-CA" baseline="0" dirty="0" err="1" smtClean="0"/>
              <a:t>with</a:t>
            </a:r>
            <a:r>
              <a:rPr lang="fr-CA" baseline="0" dirty="0" smtClean="0"/>
              <a:t> </a:t>
            </a:r>
            <a:r>
              <a:rPr lang="fr-CA" baseline="0" dirty="0" err="1" smtClean="0"/>
              <a:t>pegIFN</a:t>
            </a:r>
            <a:r>
              <a:rPr lang="fr-CA" baseline="0" dirty="0" smtClean="0"/>
              <a:t> and RBV and in a </a:t>
            </a:r>
            <a:r>
              <a:rPr lang="fr-CA" baseline="0" dirty="0" err="1" smtClean="0"/>
              <a:t>retrospective</a:t>
            </a:r>
            <a:r>
              <a:rPr lang="fr-CA" baseline="0" dirty="0" smtClean="0"/>
              <a:t> </a:t>
            </a:r>
            <a:r>
              <a:rPr lang="fr-CA" baseline="0" dirty="0" err="1" smtClean="0"/>
              <a:t>analysis</a:t>
            </a:r>
            <a:r>
              <a:rPr lang="fr-CA" baseline="0" dirty="0" smtClean="0"/>
              <a:t> in patients </a:t>
            </a:r>
            <a:r>
              <a:rPr lang="fr-CA" baseline="0" dirty="0" err="1" smtClean="0"/>
              <a:t>using</a:t>
            </a:r>
            <a:r>
              <a:rPr lang="fr-CA" baseline="0" dirty="0" smtClean="0"/>
              <a:t> </a:t>
            </a:r>
            <a:r>
              <a:rPr lang="fr-CA" baseline="0" dirty="0" err="1" smtClean="0"/>
              <a:t>telaprevir</a:t>
            </a:r>
            <a:r>
              <a:rPr lang="fr-CA" baseline="0" dirty="0" smtClean="0"/>
              <a:t>. It </a:t>
            </a:r>
            <a:r>
              <a:rPr lang="fr-CA" baseline="0" dirty="0" err="1" smtClean="0"/>
              <a:t>is</a:t>
            </a:r>
            <a:r>
              <a:rPr lang="fr-CA" baseline="0" dirty="0" smtClean="0"/>
              <a:t> </a:t>
            </a:r>
            <a:r>
              <a:rPr lang="fr-CA" baseline="0" dirty="0" err="1" smtClean="0"/>
              <a:t>currently</a:t>
            </a:r>
            <a:r>
              <a:rPr lang="fr-CA" baseline="0" dirty="0" smtClean="0"/>
              <a:t> </a:t>
            </a:r>
            <a:r>
              <a:rPr lang="fr-CA" baseline="0" dirty="0" err="1" smtClean="0"/>
              <a:t>unknown</a:t>
            </a:r>
            <a:r>
              <a:rPr lang="fr-CA" baseline="0" dirty="0" smtClean="0"/>
              <a:t> if </a:t>
            </a:r>
            <a:r>
              <a:rPr lang="fr-CA" baseline="0" dirty="0" err="1" smtClean="0"/>
              <a:t>ribavirin</a:t>
            </a:r>
            <a:r>
              <a:rPr lang="fr-CA" baseline="0" dirty="0" smtClean="0"/>
              <a:t> dose </a:t>
            </a:r>
            <a:r>
              <a:rPr lang="fr-CA" baseline="0" dirty="0" err="1" smtClean="0"/>
              <a:t>reduction</a:t>
            </a:r>
            <a:r>
              <a:rPr lang="fr-CA" baseline="0" dirty="0" smtClean="0"/>
              <a:t> in HIV/HCV </a:t>
            </a:r>
            <a:r>
              <a:rPr lang="fr-CA" baseline="0" dirty="0" err="1" smtClean="0"/>
              <a:t>co-infected</a:t>
            </a:r>
            <a:r>
              <a:rPr lang="fr-CA" baseline="0" dirty="0" smtClean="0"/>
              <a:t> patients impacts SVR rates </a:t>
            </a:r>
            <a:r>
              <a:rPr lang="fr-CA" baseline="0" dirty="0" err="1" smtClean="0"/>
              <a:t>with</a:t>
            </a:r>
            <a:r>
              <a:rPr lang="fr-CA" baseline="0" dirty="0" smtClean="0"/>
              <a:t> the use of HCV </a:t>
            </a:r>
            <a:r>
              <a:rPr lang="fr-CA" baseline="0" dirty="0" err="1" smtClean="0"/>
              <a:t>PIs</a:t>
            </a:r>
            <a:r>
              <a:rPr lang="fr-CA" baseline="0" dirty="0" smtClean="0"/>
              <a:t>.</a:t>
            </a:r>
          </a:p>
        </p:txBody>
      </p:sp>
      <p:sp>
        <p:nvSpPr>
          <p:cNvPr id="4" name="Espace réservé du numéro de diapositive 3"/>
          <p:cNvSpPr>
            <a:spLocks noGrp="1"/>
          </p:cNvSpPr>
          <p:nvPr>
            <p:ph type="sldNum" sz="quarter" idx="10"/>
          </p:nvPr>
        </p:nvSpPr>
        <p:spPr/>
        <p:txBody>
          <a:bodyPr/>
          <a:lstStyle/>
          <a:p>
            <a:fld id="{8151324C-04A8-405F-B749-47898659DBE7}" type="slidenum">
              <a:rPr lang="fr-CA" smtClean="0">
                <a:solidFill>
                  <a:prstClr val="black"/>
                </a:solidFill>
              </a:rPr>
              <a:pPr/>
              <a:t>56</a:t>
            </a:fld>
            <a:endParaRPr lang="fr-CA">
              <a:solidFill>
                <a:prstClr val="black"/>
              </a:solidFill>
            </a:endParaRPr>
          </a:p>
        </p:txBody>
      </p:sp>
    </p:spTree>
    <p:extLst>
      <p:ext uri="{BB962C8B-B14F-4D97-AF65-F5344CB8AC3E}">
        <p14:creationId xmlns:p14="http://schemas.microsoft.com/office/powerpoint/2010/main" val="897360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Higher</a:t>
            </a:r>
            <a:r>
              <a:rPr lang="fr-CA" dirty="0" smtClean="0"/>
              <a:t> HCV viral </a:t>
            </a:r>
            <a:r>
              <a:rPr lang="fr-CA" dirty="0" err="1" smtClean="0"/>
              <a:t>load</a:t>
            </a:r>
            <a:r>
              <a:rPr lang="fr-CA" dirty="0" smtClean="0"/>
              <a:t> in HIV/HCV </a:t>
            </a:r>
            <a:r>
              <a:rPr lang="fr-CA" dirty="0" err="1" smtClean="0"/>
              <a:t>co-infected</a:t>
            </a:r>
            <a:r>
              <a:rPr lang="fr-CA" dirty="0" smtClean="0"/>
              <a:t> patients </a:t>
            </a:r>
            <a:r>
              <a:rPr lang="fr-CA" dirty="0" err="1" smtClean="0"/>
              <a:t>suggests</a:t>
            </a:r>
            <a:r>
              <a:rPr lang="fr-CA" baseline="0" dirty="0" smtClean="0"/>
              <a:t> </a:t>
            </a:r>
            <a:r>
              <a:rPr lang="fr-CA" baseline="0" dirty="0" err="1" smtClean="0"/>
              <a:t>higher</a:t>
            </a:r>
            <a:r>
              <a:rPr lang="fr-CA" baseline="0" dirty="0" smtClean="0"/>
              <a:t> </a:t>
            </a:r>
            <a:r>
              <a:rPr lang="fr-CA" baseline="0" dirty="0" err="1" smtClean="0"/>
              <a:t>risk</a:t>
            </a:r>
            <a:r>
              <a:rPr lang="fr-CA" baseline="0" dirty="0" smtClean="0"/>
              <a:t> for HCV </a:t>
            </a:r>
            <a:r>
              <a:rPr lang="fr-CA" baseline="0" dirty="0" err="1" smtClean="0"/>
              <a:t>resistance</a:t>
            </a:r>
            <a:r>
              <a:rPr lang="fr-CA" baseline="0" dirty="0" smtClean="0"/>
              <a:t> </a:t>
            </a:r>
            <a:r>
              <a:rPr lang="fr-CA" baseline="0" dirty="0" err="1" smtClean="0"/>
              <a:t>development</a:t>
            </a:r>
            <a:r>
              <a:rPr lang="fr-CA" baseline="0" dirty="0" smtClean="0"/>
              <a:t>. </a:t>
            </a:r>
            <a:r>
              <a:rPr lang="fr-CA" baseline="0" dirty="0" err="1" smtClean="0"/>
              <a:t>Preliminary</a:t>
            </a:r>
            <a:r>
              <a:rPr lang="fr-CA" baseline="0" dirty="0" smtClean="0"/>
              <a:t> data </a:t>
            </a:r>
            <a:r>
              <a:rPr lang="fr-CA" baseline="0" dirty="0" err="1" smtClean="0"/>
              <a:t>from</a:t>
            </a:r>
            <a:r>
              <a:rPr lang="fr-CA" baseline="0" dirty="0" smtClean="0"/>
              <a:t> the </a:t>
            </a:r>
            <a:r>
              <a:rPr lang="fr-CA" baseline="0" dirty="0" err="1" smtClean="0"/>
              <a:t>two</a:t>
            </a:r>
            <a:r>
              <a:rPr lang="fr-CA" baseline="0" dirty="0" smtClean="0"/>
              <a:t> phase </a:t>
            </a:r>
            <a:r>
              <a:rPr lang="fr-CA" baseline="0" dirty="0" err="1" smtClean="0"/>
              <a:t>IIb</a:t>
            </a:r>
            <a:r>
              <a:rPr lang="fr-CA" baseline="0" dirty="0" smtClean="0"/>
              <a:t> </a:t>
            </a:r>
            <a:r>
              <a:rPr lang="fr-CA" baseline="0" dirty="0" err="1" smtClean="0"/>
              <a:t>studies</a:t>
            </a:r>
            <a:r>
              <a:rPr lang="fr-CA" baseline="0" dirty="0" smtClean="0"/>
              <a:t> of </a:t>
            </a:r>
            <a:r>
              <a:rPr lang="fr-CA" baseline="0" dirty="0" err="1" smtClean="0"/>
              <a:t>telaprevir</a:t>
            </a:r>
            <a:r>
              <a:rPr lang="fr-CA" baseline="0" dirty="0" smtClean="0"/>
              <a:t> and </a:t>
            </a:r>
            <a:r>
              <a:rPr lang="fr-CA" baseline="0" dirty="0" err="1" smtClean="0"/>
              <a:t>boceprevir</a:t>
            </a:r>
            <a:r>
              <a:rPr lang="fr-CA" baseline="0" dirty="0" smtClean="0"/>
              <a:t> do not show </a:t>
            </a:r>
            <a:r>
              <a:rPr lang="fr-CA" baseline="0" dirty="0" err="1" smtClean="0"/>
              <a:t>higher</a:t>
            </a:r>
            <a:r>
              <a:rPr lang="fr-CA" baseline="0" dirty="0" smtClean="0"/>
              <a:t> HCV viral </a:t>
            </a:r>
            <a:r>
              <a:rPr lang="fr-CA" baseline="0" dirty="0" err="1" smtClean="0"/>
              <a:t>breakthrough</a:t>
            </a:r>
            <a:r>
              <a:rPr lang="fr-CA" baseline="0" dirty="0" smtClean="0"/>
              <a:t> rates. In the </a:t>
            </a:r>
            <a:r>
              <a:rPr lang="fr-CA" baseline="0" dirty="0" err="1" smtClean="0"/>
              <a:t>telaprevir</a:t>
            </a:r>
            <a:r>
              <a:rPr lang="fr-CA" baseline="0" dirty="0" smtClean="0"/>
              <a:t> </a:t>
            </a:r>
            <a:r>
              <a:rPr lang="fr-CA" baseline="0" dirty="0" err="1" smtClean="0"/>
              <a:t>study</a:t>
            </a:r>
            <a:r>
              <a:rPr lang="fr-CA" baseline="0" dirty="0" smtClean="0"/>
              <a:t>, 3 patients </a:t>
            </a:r>
            <a:r>
              <a:rPr lang="fr-CA" baseline="0" dirty="0" err="1" smtClean="0"/>
              <a:t>receiving</a:t>
            </a:r>
            <a:r>
              <a:rPr lang="fr-CA" baseline="0" dirty="0" smtClean="0"/>
              <a:t> </a:t>
            </a:r>
            <a:r>
              <a:rPr lang="fr-CA" baseline="0" dirty="0" err="1" smtClean="0"/>
              <a:t>telaprevir</a:t>
            </a:r>
            <a:r>
              <a:rPr lang="fr-CA" baseline="0" dirty="0" smtClean="0"/>
              <a:t> </a:t>
            </a:r>
            <a:r>
              <a:rPr lang="fr-CA" baseline="0" dirty="0" err="1" smtClean="0"/>
              <a:t>experienced</a:t>
            </a:r>
            <a:r>
              <a:rPr lang="fr-CA" baseline="0" dirty="0" smtClean="0"/>
              <a:t> HCV RNA </a:t>
            </a:r>
            <a:r>
              <a:rPr lang="fr-CA" baseline="0" dirty="0" err="1" smtClean="0"/>
              <a:t>breakthrough</a:t>
            </a:r>
            <a:r>
              <a:rPr lang="fr-CA" baseline="0" dirty="0" smtClean="0"/>
              <a:t>: 2 patients on </a:t>
            </a:r>
            <a:r>
              <a:rPr lang="fr-CA" baseline="0" dirty="0" err="1" smtClean="0"/>
              <a:t>efavirenz</a:t>
            </a:r>
            <a:r>
              <a:rPr lang="fr-CA" baseline="0" dirty="0" smtClean="0"/>
              <a:t> and 1 patient on </a:t>
            </a:r>
            <a:r>
              <a:rPr lang="fr-CA" baseline="0" dirty="0" err="1" smtClean="0"/>
              <a:t>atazanavir</a:t>
            </a:r>
            <a:r>
              <a:rPr lang="fr-CA" baseline="0" dirty="0" smtClean="0"/>
              <a:t>. In the </a:t>
            </a:r>
            <a:r>
              <a:rPr lang="fr-CA" baseline="0" dirty="0" err="1" smtClean="0"/>
              <a:t>boceprevir</a:t>
            </a:r>
            <a:r>
              <a:rPr lang="fr-CA" baseline="0" dirty="0" smtClean="0"/>
              <a:t> trial,</a:t>
            </a:r>
          </a:p>
          <a:p>
            <a:endParaRPr lang="fr-CA" baseline="0" dirty="0" smtClean="0"/>
          </a:p>
          <a:p>
            <a:endParaRPr lang="fr-CA" baseline="0" dirty="0" smtClean="0"/>
          </a:p>
          <a:p>
            <a:endParaRPr lang="fr-C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(HIV breakthroughs were observed in 3/64 patients in the BOC group and 4/34 patients in the control group and in none of the patients receiving</a:t>
            </a:r>
            <a:r>
              <a:rPr lang="en-US" baseline="0" dirty="0" smtClean="0"/>
              <a:t> </a:t>
            </a:r>
            <a:r>
              <a:rPr lang="en-US" baseline="0" dirty="0" err="1" smtClean="0"/>
              <a:t>telaprevir</a:t>
            </a:r>
            <a:r>
              <a:rPr lang="en-US" baseline="0" dirty="0" smtClean="0"/>
              <a:t>)</a:t>
            </a:r>
            <a:endParaRPr lang="en-US" dirty="0" smtClean="0"/>
          </a:p>
          <a:p>
            <a:endParaRPr lang="fr-CA" baseline="0" dirty="0" smtClean="0"/>
          </a:p>
          <a:p>
            <a:pPr lvl="1">
              <a:buFont typeface="Arial" charset="0"/>
              <a:buChar char="-"/>
              <a:defRPr/>
            </a:pPr>
            <a:endParaRPr lang="en-US" dirty="0" smtClean="0"/>
          </a:p>
          <a:p>
            <a:endParaRPr lang="fr-CA" dirty="0"/>
          </a:p>
        </p:txBody>
      </p:sp>
      <p:sp>
        <p:nvSpPr>
          <p:cNvPr id="4" name="Espace réservé du numéro de diapositive 3"/>
          <p:cNvSpPr>
            <a:spLocks noGrp="1"/>
          </p:cNvSpPr>
          <p:nvPr>
            <p:ph type="sldNum" sz="quarter" idx="10"/>
          </p:nvPr>
        </p:nvSpPr>
        <p:spPr/>
        <p:txBody>
          <a:bodyPr/>
          <a:lstStyle/>
          <a:p>
            <a:fld id="{8151324C-04A8-405F-B749-47898659DBE7}" type="slidenum">
              <a:rPr lang="fr-CA" smtClean="0">
                <a:solidFill>
                  <a:prstClr val="black"/>
                </a:solidFill>
              </a:rPr>
              <a:pPr/>
              <a:t>57</a:t>
            </a:fld>
            <a:endParaRPr lang="fr-CA">
              <a:solidFill>
                <a:prstClr val="black"/>
              </a:solidFill>
            </a:endParaRPr>
          </a:p>
        </p:txBody>
      </p:sp>
    </p:spTree>
    <p:extLst>
      <p:ext uri="{BB962C8B-B14F-4D97-AF65-F5344CB8AC3E}">
        <p14:creationId xmlns:p14="http://schemas.microsoft.com/office/powerpoint/2010/main" val="1911518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solidFill>
                  <a:prstClr val="black"/>
                </a:solidFill>
              </a:rPr>
              <a:pPr/>
              <a:t>58</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C7C7296-2C29-403A-A20A-E06CC6ADDDB3}" type="slidenum">
              <a:rPr lang="en-CA">
                <a:solidFill>
                  <a:prstClr val="black"/>
                </a:solidFill>
              </a:rPr>
              <a:pPr>
                <a:defRPr/>
              </a:pPr>
              <a:t>5</a:t>
            </a:fld>
            <a:endParaRPr lang="en-CA">
              <a:solidFill>
                <a:prstClr val="black"/>
              </a:solidFill>
            </a:endParaRPr>
          </a:p>
        </p:txBody>
      </p:sp>
      <p:sp>
        <p:nvSpPr>
          <p:cNvPr id="30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8A4EC09-1B84-47F4-B182-5CBD7C3AC028}" type="slidenum">
              <a:rPr lang="en-CA" sz="1200">
                <a:solidFill>
                  <a:prstClr val="black"/>
                </a:solidFill>
              </a:rPr>
              <a:pPr algn="r"/>
              <a:t>5</a:t>
            </a:fld>
            <a:endParaRPr lang="en-CA" sz="120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These data come from a modeling study in Ontario, which looked at the burden of disease caused by infectious agents.  Hepatitis C is associated with the largest burden of disease, both because of the frequency of the infection, and the consequences.</a:t>
            </a:r>
            <a:endParaRPr lang="en-CA"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99815-4A8D-41A7-BF30-5D7E8C73DDC9}" type="slidenum">
              <a:rPr lang="en-US">
                <a:solidFill>
                  <a:srgbClr val="000000"/>
                </a:solidFill>
              </a:rPr>
              <a:pPr/>
              <a:t>60</a:t>
            </a:fld>
            <a:endParaRPr lang="en-US">
              <a:solidFill>
                <a:srgbClr val="000000"/>
              </a:solidFill>
            </a:endParaRPr>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r>
              <a:rPr lang="en-US"/>
              <a:t>The initial 3 key Peg-Interferon and Ribavirin co-infection studies</a:t>
            </a:r>
          </a:p>
          <a:p>
            <a:r>
              <a:rPr lang="en-US"/>
              <a:t>Important to note low RBV dosing used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D801A6C-5817-4B59-9CAF-F4DE734B7FB5}" type="slidenum">
              <a:rPr lang="en-US">
                <a:solidFill>
                  <a:srgbClr val="000000"/>
                </a:solidFill>
              </a:rPr>
              <a:pPr/>
              <a:t>61</a:t>
            </a:fld>
            <a:endParaRPr lang="en-US">
              <a:solidFill>
                <a:srgbClr val="000000"/>
              </a:solidFill>
            </a:endParaRPr>
          </a:p>
        </p:txBody>
      </p:sp>
      <p:sp>
        <p:nvSpPr>
          <p:cNvPr id="540674" name="Rectangle 2"/>
          <p:cNvSpPr>
            <a:spLocks noChangeArrowheads="1"/>
          </p:cNvSpPr>
          <p:nvPr/>
        </p:nvSpPr>
        <p:spPr bwMode="auto">
          <a:xfrm>
            <a:off x="3884613" y="0"/>
            <a:ext cx="2973387"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540675" name="Rectangle 3"/>
          <p:cNvSpPr>
            <a:spLocks noChangeArrowheads="1"/>
          </p:cNvSpPr>
          <p:nvPr/>
        </p:nvSpPr>
        <p:spPr bwMode="auto">
          <a:xfrm>
            <a:off x="3884613" y="8686489"/>
            <a:ext cx="2973387"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56" tIns="44531" rIns="90656" bIns="44531" anchor="b"/>
          <a:lstStyle/>
          <a:p>
            <a:pPr algn="r" defTabSz="915988" eaLnBrk="0" fontAlgn="base" hangingPunct="0">
              <a:spcBef>
                <a:spcPct val="0"/>
              </a:spcBef>
              <a:spcAft>
                <a:spcPct val="0"/>
              </a:spcAft>
            </a:pPr>
            <a:r>
              <a:rPr lang="en-US" altLang="en-US" sz="1100">
                <a:solidFill>
                  <a:srgbClr val="000000"/>
                </a:solidFill>
                <a:latin typeface="Arial" pitchFamily="34" charset="0"/>
              </a:rPr>
              <a:t>9</a:t>
            </a:r>
          </a:p>
        </p:txBody>
      </p:sp>
      <p:sp>
        <p:nvSpPr>
          <p:cNvPr id="540676" name="Rectangle 4"/>
          <p:cNvSpPr>
            <a:spLocks noChangeArrowheads="1"/>
          </p:cNvSpPr>
          <p:nvPr/>
        </p:nvSpPr>
        <p:spPr bwMode="auto">
          <a:xfrm>
            <a:off x="0" y="8686489"/>
            <a:ext cx="2973388"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540677" name="Rectangle 5"/>
          <p:cNvSpPr>
            <a:spLocks noChangeArrowheads="1"/>
          </p:cNvSpPr>
          <p:nvPr/>
        </p:nvSpPr>
        <p:spPr bwMode="auto">
          <a:xfrm>
            <a:off x="0" y="0"/>
            <a:ext cx="2973388"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540678" name="Rectangle 6"/>
          <p:cNvSpPr>
            <a:spLocks noGrp="1" noRot="1" noChangeAspect="1" noChangeArrowheads="1" noTextEdit="1"/>
          </p:cNvSpPr>
          <p:nvPr>
            <p:ph type="sldImg"/>
          </p:nvPr>
        </p:nvSpPr>
        <p:spPr bwMode="auto">
          <a:xfrm>
            <a:off x="1158875" y="696913"/>
            <a:ext cx="4540250" cy="3405187"/>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0679" name="Rectangle 7"/>
          <p:cNvSpPr>
            <a:spLocks noGrp="1" noChangeArrowheads="1"/>
          </p:cNvSpPr>
          <p:nvPr>
            <p:ph type="body" idx="1"/>
          </p:nvPr>
        </p:nvSpPr>
        <p:spPr bwMode="auto">
          <a:xfrm>
            <a:off x="914400" y="4344025"/>
            <a:ext cx="5029200" cy="411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656" tIns="44531" rIns="90656" bIns="44531"/>
          <a:lstStyle/>
          <a:p>
            <a:r>
              <a:rPr lang="en-US" altLang="en-US" sz="800">
                <a:latin typeface="Arial" pitchFamily="34" charset="0"/>
              </a:rPr>
              <a:t>Lecture notes</a:t>
            </a:r>
          </a:p>
          <a:p>
            <a:endParaRPr lang="en-US" altLang="en-US" sz="800">
              <a:latin typeface="Arial" pitchFamily="34" charset="0"/>
            </a:endParaRPr>
          </a:p>
          <a:p>
            <a:pPr>
              <a:spcBef>
                <a:spcPct val="45000"/>
              </a:spcBef>
            </a:pPr>
            <a:r>
              <a:rPr lang="en-US" altLang="en-US" sz="800">
                <a:latin typeface="Arial" pitchFamily="34" charset="0"/>
              </a:rPr>
              <a:t>After screening, patients were randomized to 1 of 3 study arms</a:t>
            </a:r>
            <a:r>
              <a:rPr lang="en-US" altLang="en-US" sz="800" baseline="30000">
                <a:latin typeface="Arial" pitchFamily="34" charset="0"/>
              </a:rPr>
              <a:t>1</a:t>
            </a:r>
            <a:r>
              <a:rPr lang="en-US" altLang="en-US" sz="800">
                <a:latin typeface="Arial" pitchFamily="34" charset="0"/>
              </a:rPr>
              <a:t>:</a:t>
            </a:r>
          </a:p>
          <a:p>
            <a:pPr>
              <a:spcBef>
                <a:spcPct val="45000"/>
              </a:spcBef>
              <a:buFontTx/>
              <a:buChar char="•"/>
            </a:pPr>
            <a:r>
              <a:rPr lang="en-US" altLang="en-US" sz="800">
                <a:latin typeface="Arial" pitchFamily="34" charset="0"/>
              </a:rPr>
              <a:t>The control group received interferon alfa-2b (3MU) as a flat dose, whereas the ribavirin was dosed according to body weight (1000-1200 mg.).</a:t>
            </a:r>
          </a:p>
          <a:p>
            <a:pPr>
              <a:spcBef>
                <a:spcPct val="45000"/>
              </a:spcBef>
              <a:buFontTx/>
              <a:buChar char="•"/>
            </a:pPr>
            <a:r>
              <a:rPr lang="en-US" altLang="en-US" sz="800">
                <a:latin typeface="Arial" pitchFamily="34" charset="0"/>
              </a:rPr>
              <a:t>In the 1.5 µg/kg peginterferon/ribavirin arm, peginterferon alfa-2b was dosed according to body weight, but ribavirin was administered at a fixed dose (800 mg).</a:t>
            </a:r>
          </a:p>
          <a:p>
            <a:pPr>
              <a:spcBef>
                <a:spcPct val="45000"/>
              </a:spcBef>
              <a:buFontTx/>
              <a:buChar char="•"/>
            </a:pPr>
            <a:r>
              <a:rPr lang="en-US" altLang="en-US" sz="800">
                <a:latin typeface="Arial" pitchFamily="34" charset="0"/>
              </a:rPr>
              <a:t>In the lower-dose arm (peginterferon 1.5 + 0.5 µg/kg), both peginterferon alfa-2b and ribavirin were dosed according to body weight.</a:t>
            </a:r>
          </a:p>
          <a:p>
            <a:pPr>
              <a:spcBef>
                <a:spcPct val="45000"/>
              </a:spcBef>
            </a:pPr>
            <a:endParaRPr lang="en-US" altLang="en-US" sz="800">
              <a:latin typeface="Arial" pitchFamily="34" charset="0"/>
            </a:endParaRPr>
          </a:p>
          <a:p>
            <a:pPr>
              <a:spcBef>
                <a:spcPct val="45000"/>
              </a:spcBef>
            </a:pPr>
            <a:r>
              <a:rPr lang="en-US" altLang="en-US" sz="800">
                <a:latin typeface="Arial" pitchFamily="34" charset="0"/>
              </a:rPr>
              <a:t>The rationale for the peginterferon doses selected in the lower-dose arm (1.5 µg/kg for 4 weeks + 0.5 µg/kg for 44 weeks) was that: (1) the highest HCV RNA clearance rates at 4 weeks were produced by 1.5 µg/kg in the peginterferon monotherapy study (Schering-Plough Research Institute, data on file), and (2) 0.5 µg/kg was anticipated to have equivalent or better activity to interferon monotherapy. Standard doses of ribavirin were used in this treatment arm.</a:t>
            </a:r>
          </a:p>
          <a:p>
            <a:pPr>
              <a:lnSpc>
                <a:spcPct val="110000"/>
              </a:lnSpc>
              <a:spcBef>
                <a:spcPct val="70000"/>
              </a:spcBef>
            </a:pPr>
            <a:endParaRPr lang="en-US" altLang="en-US" sz="800">
              <a:latin typeface="Arial" pitchFamily="34" charset="0"/>
            </a:endParaRPr>
          </a:p>
          <a:p>
            <a:pPr>
              <a:lnSpc>
                <a:spcPct val="110000"/>
              </a:lnSpc>
              <a:spcBef>
                <a:spcPct val="70000"/>
              </a:spcBef>
            </a:pPr>
            <a:r>
              <a:rPr lang="en-US" altLang="en-US" sz="800">
                <a:latin typeface="Arial" pitchFamily="34" charset="0"/>
              </a:rPr>
              <a:t>The rationale for investigating 1.5 µg/kg peginterferon alfa-2b with 800 mg/d ribavirin in the higher-dose arm was that: (1) 1.5 µg/kg provided the highest ETVR in the peginterferon alfa-2b monotherapy study</a:t>
            </a:r>
            <a:r>
              <a:rPr lang="en-US" altLang="en-US" sz="800" baseline="30000">
                <a:latin typeface="Arial" pitchFamily="34" charset="0"/>
              </a:rPr>
              <a:t>2</a:t>
            </a:r>
            <a:r>
              <a:rPr lang="en-US" altLang="en-US" sz="800">
                <a:latin typeface="Arial" pitchFamily="34" charset="0"/>
              </a:rPr>
              <a:t>, particularly for genotype 1, and (2) there was concern that standard doses of ribavirin might result in more anemia when combined with 1.5 µg/kg peginterferon.</a:t>
            </a:r>
          </a:p>
          <a:p>
            <a:pPr>
              <a:lnSpc>
                <a:spcPct val="110000"/>
              </a:lnSpc>
              <a:spcBef>
                <a:spcPct val="70000"/>
              </a:spcBef>
            </a:pPr>
            <a:endParaRPr lang="en-US" altLang="en-US" sz="600" u="sng">
              <a:latin typeface="Arial" pitchFamily="34" charset="0"/>
            </a:endParaRPr>
          </a:p>
          <a:p>
            <a:pPr>
              <a:spcBef>
                <a:spcPct val="45000"/>
              </a:spcBef>
            </a:pPr>
            <a:r>
              <a:rPr lang="en-US" altLang="en-US" sz="800">
                <a:latin typeface="Arial" pitchFamily="34" charset="0"/>
              </a:rPr>
              <a:t>After completion of treatment (48 weeks) there was a 24-week follow-up period. Liver biopsies were conducted at baseline and after the 24-week follow-up.</a:t>
            </a:r>
          </a:p>
          <a:p>
            <a:pPr>
              <a:lnSpc>
                <a:spcPct val="110000"/>
              </a:lnSpc>
              <a:spcBef>
                <a:spcPct val="70000"/>
              </a:spcBef>
            </a:pPr>
            <a:endParaRPr lang="en-US" altLang="en-US" sz="600" u="sng">
              <a:latin typeface="Arial" pitchFamily="34" charset="0"/>
            </a:endParaRPr>
          </a:p>
          <a:p>
            <a:pPr>
              <a:lnSpc>
                <a:spcPct val="110000"/>
              </a:lnSpc>
              <a:spcBef>
                <a:spcPct val="70000"/>
              </a:spcBef>
            </a:pPr>
            <a:r>
              <a:rPr lang="en-US" altLang="en-US" sz="600">
                <a:latin typeface="Arial" pitchFamily="34" charset="0"/>
              </a:rPr>
              <a:t>References</a:t>
            </a:r>
          </a:p>
          <a:p>
            <a:pPr>
              <a:lnSpc>
                <a:spcPct val="110000"/>
              </a:lnSpc>
              <a:spcBef>
                <a:spcPct val="70000"/>
              </a:spcBef>
            </a:pPr>
            <a:r>
              <a:rPr lang="en-US" altLang="en-US" sz="600">
                <a:latin typeface="Arial" pitchFamily="34" charset="0"/>
              </a:rPr>
              <a:t>1. Manns MP, McHutchison JG, Gordon S, et al. Peginterferon alfa-2b plus ribavirin compared to interferon alfa-2b plus </a:t>
            </a:r>
            <a:br>
              <a:rPr lang="en-US" altLang="en-US" sz="600">
                <a:latin typeface="Arial" pitchFamily="34" charset="0"/>
              </a:rPr>
            </a:br>
            <a:r>
              <a:rPr lang="en-US" altLang="en-US" sz="600">
                <a:latin typeface="Arial" pitchFamily="34" charset="0"/>
              </a:rPr>
              <a:t>ribavirin for the treatment of chronic hepatitis C: 24-week treatment analysis of a multicenter, multinational phase III </a:t>
            </a:r>
            <a:br>
              <a:rPr lang="en-US" altLang="en-US" sz="600">
                <a:latin typeface="Arial" pitchFamily="34" charset="0"/>
              </a:rPr>
            </a:br>
            <a:r>
              <a:rPr lang="en-US" altLang="en-US" sz="600">
                <a:latin typeface="Arial" pitchFamily="34" charset="0"/>
              </a:rPr>
              <a:t>randomized controlled trial [abstract 552]. </a:t>
            </a:r>
            <a:r>
              <a:rPr lang="en-US" altLang="en-US" sz="600" i="1">
                <a:latin typeface="Arial" pitchFamily="34" charset="0"/>
              </a:rPr>
              <a:t>Hepatology. </a:t>
            </a:r>
            <a:r>
              <a:rPr lang="en-US" altLang="en-US" sz="600">
                <a:latin typeface="Arial" pitchFamily="34" charset="0"/>
              </a:rPr>
              <a:t>2000;32:297A.</a:t>
            </a:r>
          </a:p>
          <a:p>
            <a:pPr>
              <a:lnSpc>
                <a:spcPct val="110000"/>
              </a:lnSpc>
              <a:spcBef>
                <a:spcPct val="70000"/>
              </a:spcBef>
            </a:pPr>
            <a:r>
              <a:rPr lang="en-US" altLang="en-US" sz="600">
                <a:latin typeface="Arial" pitchFamily="34" charset="0"/>
              </a:rPr>
              <a:t>2. </a:t>
            </a:r>
            <a:r>
              <a:rPr lang="en-US" altLang="en-US" sz="600">
                <a:latin typeface="Arial" pitchFamily="34" charset="0"/>
                <a:cs typeface="Times" pitchFamily="18" charset="0"/>
              </a:rPr>
              <a:t>Trepo C, Lindsay K, Niederau C, et al. Pegylated interferon alfa-2b (PEG-INTRON) monotherapy is superior to </a:t>
            </a:r>
            <a:br>
              <a:rPr lang="en-US" altLang="en-US" sz="600">
                <a:latin typeface="Arial" pitchFamily="34" charset="0"/>
                <a:cs typeface="Times" pitchFamily="18" charset="0"/>
              </a:rPr>
            </a:br>
            <a:r>
              <a:rPr lang="en-US" altLang="en-US" sz="600">
                <a:latin typeface="Arial" pitchFamily="34" charset="0"/>
                <a:cs typeface="Times" pitchFamily="18" charset="0"/>
              </a:rPr>
              <a:t>interferon alfa-2b (INTRON A) for the treatment of chronic hepatitis C [abstract GS2/08]. </a:t>
            </a:r>
            <a:r>
              <a:rPr lang="en-US" altLang="en-US" sz="600" i="1">
                <a:latin typeface="Arial" pitchFamily="34" charset="0"/>
                <a:cs typeface="Times" pitchFamily="18" charset="0"/>
              </a:rPr>
              <a:t>J Hepatol.</a:t>
            </a:r>
            <a:r>
              <a:rPr lang="en-US" altLang="en-US" sz="600">
                <a:latin typeface="Arial" pitchFamily="34" charset="0"/>
                <a:cs typeface="Times" pitchFamily="18" charset="0"/>
              </a:rPr>
              <a:t> 2000;32</a:t>
            </a:r>
            <a:br>
              <a:rPr lang="en-US" altLang="en-US" sz="600">
                <a:latin typeface="Arial" pitchFamily="34" charset="0"/>
                <a:cs typeface="Times" pitchFamily="18" charset="0"/>
              </a:rPr>
            </a:br>
            <a:r>
              <a:rPr lang="en-US" altLang="en-US" sz="600">
                <a:latin typeface="Arial" pitchFamily="34" charset="0"/>
                <a:cs typeface="Times" pitchFamily="18" charset="0"/>
              </a:rPr>
              <a:t>(suppl 2):29.</a:t>
            </a:r>
            <a:endParaRPr lang="en-US" altLang="en-US" sz="600">
              <a:latin typeface="Arial" pitchFamily="34" charset="0"/>
            </a:endParaRPr>
          </a:p>
          <a:p>
            <a:endParaRPr lang="en-US" altLang="en-US" sz="600">
              <a:latin typeface="Arial" pitchFamily="34" charset="0"/>
            </a:endParaRPr>
          </a:p>
          <a:p>
            <a:endParaRPr lang="en-US" altLang="en-US" sz="60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488EE-95D0-4118-B713-3ED24E8FAF92}" type="slidenum">
              <a:rPr lang="en-US">
                <a:solidFill>
                  <a:srgbClr val="000000"/>
                </a:solidFill>
              </a:rPr>
              <a:pPr/>
              <a:t>62</a:t>
            </a:fld>
            <a:endParaRPr lang="en-US">
              <a:solidFill>
                <a:srgbClr val="000000"/>
              </a:solidFill>
            </a:endParaRPr>
          </a:p>
        </p:txBody>
      </p:sp>
      <p:sp>
        <p:nvSpPr>
          <p:cNvPr id="627714" name="Rectangle 2"/>
          <p:cNvSpPr>
            <a:spLocks noGrp="1" noRot="1" noChangeAspect="1" noChangeArrowheads="1" noTextEdit="1"/>
          </p:cNvSpPr>
          <p:nvPr>
            <p:ph type="sldImg"/>
          </p:nvPr>
        </p:nvSpPr>
        <p:spPr>
          <a:xfrm>
            <a:off x="420688" y="284163"/>
            <a:ext cx="6037262" cy="4527550"/>
          </a:xfrm>
          <a:ln/>
        </p:spPr>
      </p:sp>
      <p:sp>
        <p:nvSpPr>
          <p:cNvPr id="627715" name="Rectangle 3"/>
          <p:cNvSpPr>
            <a:spLocks noGrp="1" noChangeArrowheads="1"/>
          </p:cNvSpPr>
          <p:nvPr>
            <p:ph type="body" idx="1"/>
          </p:nvPr>
        </p:nvSpPr>
        <p:spPr>
          <a:xfrm>
            <a:off x="338138" y="4973300"/>
            <a:ext cx="6186487" cy="3694451"/>
          </a:xfrm>
        </p:spPr>
        <p:txBody>
          <a:bodyPr/>
          <a:lstStyle/>
          <a:p>
            <a:r>
              <a:rPr lang="en-US"/>
              <a:t>Shown here are the virologic responses for G1 patients at the end of treatment and end of follow up. </a:t>
            </a:r>
          </a:p>
          <a:p>
            <a:r>
              <a:rPr lang="en-US"/>
              <a:t>SVR was 29% for G1, the highest ever observed in coinfection</a:t>
            </a:r>
          </a:p>
          <a:p>
            <a:r>
              <a:rPr lang="en-US"/>
              <a:t>Relapse rates in this trial were low and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578AA-582E-414C-9AC9-4B22A9B83B7B}" type="slidenum">
              <a:rPr lang="en-US">
                <a:solidFill>
                  <a:srgbClr val="000000"/>
                </a:solidFill>
              </a:rPr>
              <a:pPr/>
              <a:t>63</a:t>
            </a:fld>
            <a:endParaRPr lang="en-US">
              <a:solidFill>
                <a:srgbClr val="000000"/>
              </a:solidFill>
            </a:endParaRPr>
          </a:p>
        </p:txBody>
      </p:sp>
      <p:sp>
        <p:nvSpPr>
          <p:cNvPr id="629762" name="Rectangle 2"/>
          <p:cNvSpPr>
            <a:spLocks noGrp="1" noRot="1" noChangeAspect="1" noChangeArrowheads="1" noTextEdit="1"/>
          </p:cNvSpPr>
          <p:nvPr>
            <p:ph type="sldImg"/>
          </p:nvPr>
        </p:nvSpPr>
        <p:spPr>
          <a:xfrm>
            <a:off x="420688" y="284163"/>
            <a:ext cx="6037262" cy="4527550"/>
          </a:xfrm>
          <a:ln/>
        </p:spPr>
      </p:sp>
      <p:sp>
        <p:nvSpPr>
          <p:cNvPr id="629763" name="Rectangle 3"/>
          <p:cNvSpPr>
            <a:spLocks noGrp="1" noChangeArrowheads="1"/>
          </p:cNvSpPr>
          <p:nvPr>
            <p:ph type="body" idx="1"/>
          </p:nvPr>
        </p:nvSpPr>
        <p:spPr>
          <a:xfrm>
            <a:off x="338138" y="4973300"/>
            <a:ext cx="6186487" cy="3694451"/>
          </a:xfrm>
        </p:spPr>
        <p:txBody>
          <a:bodyPr/>
          <a:lstStyle/>
          <a:p>
            <a:r>
              <a:rPr lang="en-US"/>
              <a:t>Relapse rates were even lower in G2 and 3. </a:t>
            </a:r>
          </a:p>
          <a:p>
            <a:r>
              <a:rPr lang="en-US"/>
              <a:t>With 48 weeks of peg ifn and ribavirin, the SVR was 62% for g2/3</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12DE-631B-48D0-8A18-E177B5AABC16}" type="slidenum">
              <a:rPr lang="en-US">
                <a:solidFill>
                  <a:srgbClr val="000000"/>
                </a:solidFill>
              </a:rPr>
              <a:pPr/>
              <a:t>64</a:t>
            </a:fld>
            <a:endParaRPr lang="en-US">
              <a:solidFill>
                <a:srgbClr val="000000"/>
              </a:solidFill>
            </a:endParaRPr>
          </a:p>
        </p:txBody>
      </p:sp>
      <p:sp>
        <p:nvSpPr>
          <p:cNvPr id="633858" name="Rectangle 2"/>
          <p:cNvSpPr>
            <a:spLocks noGrp="1" noRot="1" noChangeAspect="1" noChangeArrowheads="1" noTextEdit="1"/>
          </p:cNvSpPr>
          <p:nvPr>
            <p:ph type="sldImg"/>
          </p:nvPr>
        </p:nvSpPr>
        <p:spPr>
          <a:xfrm>
            <a:off x="420688" y="284163"/>
            <a:ext cx="6037262" cy="4527550"/>
          </a:xfrm>
          <a:ln/>
        </p:spPr>
      </p:sp>
      <p:sp>
        <p:nvSpPr>
          <p:cNvPr id="633859" name="Rectangle 3"/>
          <p:cNvSpPr>
            <a:spLocks noGrp="1" noChangeArrowheads="1"/>
          </p:cNvSpPr>
          <p:nvPr>
            <p:ph type="body" idx="1"/>
          </p:nvPr>
        </p:nvSpPr>
        <p:spPr>
          <a:xfrm>
            <a:off x="338138" y="4973300"/>
            <a:ext cx="6186487" cy="3694451"/>
          </a:xfrm>
        </p:spPr>
        <p:txBody>
          <a:bodyPr lIns="91427" tIns="45713" rIns="91427" bIns="45713"/>
          <a:lstStyle/>
          <a:p>
            <a:r>
              <a:rPr lang="en-US"/>
              <a:t>I will now go on to present the safety results.</a:t>
            </a:r>
          </a:p>
          <a:p>
            <a:r>
              <a:rPr lang="en-US"/>
              <a:t>Overall withdrawals from treatment in apricot were much lower than expected in coinfection</a:t>
            </a:r>
          </a:p>
          <a:p>
            <a:r>
              <a:rPr lang="en-US"/>
              <a:t>Withdrawals due to Lab abnormalities were 0-5%….</a:t>
            </a:r>
          </a:p>
          <a:p>
            <a:r>
              <a:rPr lang="en-US"/>
              <a:t>Withdrawals due to adverse events were 12 to 14%…</a:t>
            </a:r>
          </a:p>
          <a:p>
            <a:r>
              <a:rPr lang="en-US"/>
              <a:t>Of note, the high rate of withdrawal for non-safety reason of 24% in the conventional arm was mainly due to lack of response on treatment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4D5B8-9928-4D22-8C2B-987A40E6F6D8}" type="slidenum">
              <a:rPr lang="en-US">
                <a:solidFill>
                  <a:srgbClr val="000000"/>
                </a:solidFill>
              </a:rPr>
              <a:pPr/>
              <a:t>66</a:t>
            </a:fld>
            <a:endParaRPr lang="en-US">
              <a:solidFill>
                <a:srgbClr val="000000"/>
              </a:solidFill>
            </a:endParaRPr>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r>
              <a:rPr lang="en-US"/>
              <a:t>As with Apricot, the discontinuation rate was high and SAE profile challenging</a:t>
            </a:r>
          </a:p>
          <a:p>
            <a:r>
              <a:rPr lang="en-US"/>
              <a:t>Similar disappointing efficacy results with ACTG Study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Grp="1" noChangeArrowheads="1"/>
          </p:cNvSpPr>
          <p:nvPr>
            <p:ph type="sldNum" sz="quarter" idx="5"/>
          </p:nvPr>
        </p:nvSpPr>
        <p:spPr>
          <a:ln/>
        </p:spPr>
        <p:txBody>
          <a:bodyPr/>
          <a:lstStyle/>
          <a:p>
            <a:fld id="{BDA8FA7E-9483-4135-BFBF-1BF4CC944F9B}" type="slidenum">
              <a:rPr lang="en-US">
                <a:solidFill>
                  <a:srgbClr val="000000"/>
                </a:solidFill>
              </a:rPr>
              <a:pPr/>
              <a:t>68</a:t>
            </a:fld>
            <a:endParaRPr lang="en-US">
              <a:solidFill>
                <a:srgbClr val="000000"/>
              </a:solidFill>
            </a:endParaRPr>
          </a:p>
        </p:txBody>
      </p:sp>
      <p:sp>
        <p:nvSpPr>
          <p:cNvPr id="719874" name="Rectangle 2"/>
          <p:cNvSpPr>
            <a:spLocks noChangeArrowheads="1"/>
          </p:cNvSpPr>
          <p:nvPr/>
        </p:nvSpPr>
        <p:spPr bwMode="auto">
          <a:xfrm>
            <a:off x="388620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75" name="Rectangle 3"/>
          <p:cNvSpPr>
            <a:spLocks noChangeArrowheads="1"/>
          </p:cNvSpPr>
          <p:nvPr/>
        </p:nvSpPr>
        <p:spPr bwMode="auto">
          <a:xfrm>
            <a:off x="388620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191" tIns="0" rIns="18191" bIns="0" anchor="b"/>
          <a:lstStyle/>
          <a:p>
            <a:pPr algn="r" defTabSz="873125" eaLnBrk="0" fontAlgn="base" hangingPunct="0">
              <a:spcBef>
                <a:spcPct val="0"/>
              </a:spcBef>
              <a:spcAft>
                <a:spcPct val="0"/>
              </a:spcAft>
            </a:pPr>
            <a:r>
              <a:rPr lang="zh-TW" altLang="en-US" sz="1000" i="1">
                <a:solidFill>
                  <a:srgbClr val="000000"/>
                </a:solidFill>
                <a:latin typeface="Times New Roman" pitchFamily="18" charset="0"/>
              </a:rPr>
              <a:t>7</a:t>
            </a:r>
          </a:p>
        </p:txBody>
      </p:sp>
      <p:sp>
        <p:nvSpPr>
          <p:cNvPr id="719876" name="Rectangle 4"/>
          <p:cNvSpPr>
            <a:spLocks noChangeArrowheads="1"/>
          </p:cNvSpPr>
          <p:nvPr/>
        </p:nvSpPr>
        <p:spPr bwMode="auto">
          <a:xfrm>
            <a:off x="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77" name="Rectangle 5"/>
          <p:cNvSpPr>
            <a:spLocks noChangeArrowheads="1"/>
          </p:cNvSpPr>
          <p:nvPr/>
        </p:nvSpPr>
        <p:spPr bwMode="auto">
          <a:xfrm>
            <a:off x="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78" name="Rectangle 6"/>
          <p:cNvSpPr>
            <a:spLocks noChangeArrowheads="1"/>
          </p:cNvSpPr>
          <p:nvPr/>
        </p:nvSpPr>
        <p:spPr bwMode="auto">
          <a:xfrm>
            <a:off x="388620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79" name="Rectangle 7"/>
          <p:cNvSpPr>
            <a:spLocks noChangeArrowheads="1"/>
          </p:cNvSpPr>
          <p:nvPr/>
        </p:nvSpPr>
        <p:spPr bwMode="auto">
          <a:xfrm>
            <a:off x="388620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191" tIns="0" rIns="18191" bIns="0" anchor="b"/>
          <a:lstStyle/>
          <a:p>
            <a:pPr algn="r" defTabSz="873125" eaLnBrk="0" fontAlgn="base" hangingPunct="0">
              <a:spcBef>
                <a:spcPct val="0"/>
              </a:spcBef>
              <a:spcAft>
                <a:spcPct val="0"/>
              </a:spcAft>
            </a:pPr>
            <a:r>
              <a:rPr lang="zh-TW" altLang="en-US" sz="1000" i="1">
                <a:solidFill>
                  <a:srgbClr val="000000"/>
                </a:solidFill>
                <a:latin typeface="Times New Roman" pitchFamily="18" charset="0"/>
              </a:rPr>
              <a:t>7</a:t>
            </a:r>
          </a:p>
        </p:txBody>
      </p:sp>
      <p:sp>
        <p:nvSpPr>
          <p:cNvPr id="719880" name="Rectangle 8"/>
          <p:cNvSpPr>
            <a:spLocks noChangeArrowheads="1"/>
          </p:cNvSpPr>
          <p:nvPr/>
        </p:nvSpPr>
        <p:spPr bwMode="auto">
          <a:xfrm>
            <a:off x="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81" name="Rectangle 9"/>
          <p:cNvSpPr>
            <a:spLocks noChangeArrowheads="1"/>
          </p:cNvSpPr>
          <p:nvPr/>
        </p:nvSpPr>
        <p:spPr bwMode="auto">
          <a:xfrm>
            <a:off x="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82" name="Rectangle 10"/>
          <p:cNvSpPr>
            <a:spLocks noChangeArrowheads="1"/>
          </p:cNvSpPr>
          <p:nvPr/>
        </p:nvSpPr>
        <p:spPr bwMode="auto">
          <a:xfrm>
            <a:off x="388620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83" name="Rectangle 11"/>
          <p:cNvSpPr>
            <a:spLocks noChangeArrowheads="1"/>
          </p:cNvSpPr>
          <p:nvPr/>
        </p:nvSpPr>
        <p:spPr bwMode="auto">
          <a:xfrm>
            <a:off x="388620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191" tIns="0" rIns="18191" bIns="0" anchor="b"/>
          <a:lstStyle/>
          <a:p>
            <a:pPr algn="r" defTabSz="873125" eaLnBrk="0" fontAlgn="base" hangingPunct="0">
              <a:spcBef>
                <a:spcPct val="0"/>
              </a:spcBef>
              <a:spcAft>
                <a:spcPct val="0"/>
              </a:spcAft>
            </a:pPr>
            <a:r>
              <a:rPr lang="zh-TW" altLang="en-US" sz="1000" i="1">
                <a:solidFill>
                  <a:srgbClr val="000000"/>
                </a:solidFill>
                <a:latin typeface="Times New Roman" pitchFamily="18" charset="0"/>
              </a:rPr>
              <a:t>7</a:t>
            </a:r>
          </a:p>
        </p:txBody>
      </p:sp>
      <p:sp>
        <p:nvSpPr>
          <p:cNvPr id="719884" name="Rectangle 12"/>
          <p:cNvSpPr>
            <a:spLocks noChangeArrowheads="1"/>
          </p:cNvSpPr>
          <p:nvPr/>
        </p:nvSpPr>
        <p:spPr bwMode="auto">
          <a:xfrm>
            <a:off x="0" y="8686489"/>
            <a:ext cx="2971800"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85" name="Rectangle 13"/>
          <p:cNvSpPr>
            <a:spLocks noChangeArrowheads="1"/>
          </p:cNvSpPr>
          <p:nvPr/>
        </p:nvSpPr>
        <p:spPr bwMode="auto">
          <a:xfrm>
            <a:off x="0" y="0"/>
            <a:ext cx="2971800"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srgbClr val="000000"/>
              </a:solidFill>
              <a:latin typeface="Times New Roman" pitchFamily="18" charset="0"/>
            </a:endParaRPr>
          </a:p>
        </p:txBody>
      </p:sp>
      <p:sp>
        <p:nvSpPr>
          <p:cNvPr id="719886" name="Rectangle 14"/>
          <p:cNvSpPr>
            <a:spLocks noGrp="1" noRot="1" noChangeAspect="1" noChangeArrowheads="1" noTextEdit="1"/>
          </p:cNvSpPr>
          <p:nvPr>
            <p:ph type="sldImg"/>
          </p:nvPr>
        </p:nvSpPr>
        <p:spPr>
          <a:xfrm>
            <a:off x="1150938" y="690563"/>
            <a:ext cx="4559300" cy="3419475"/>
          </a:xfrm>
          <a:ln w="12700" cap="flat">
            <a:solidFill>
              <a:schemeClr val="tx1"/>
            </a:solidFill>
          </a:ln>
          <a:extLst>
            <a:ext uri="{909E8E84-426E-40DD-AFC4-6F175D3DCCD1}">
              <a14:hiddenFill xmlns:a14="http://schemas.microsoft.com/office/drawing/2010/main">
                <a:noFill/>
              </a14:hiddenFill>
            </a:ext>
          </a:extLst>
        </p:spPr>
      </p:sp>
      <p:sp>
        <p:nvSpPr>
          <p:cNvPr id="719887" name="Rectangle 15"/>
          <p:cNvSpPr>
            <a:spLocks noGrp="1" noChangeArrowheads="1"/>
          </p:cNvSpPr>
          <p:nvPr>
            <p:ph type="body" idx="1"/>
          </p:nvPr>
        </p:nvSpPr>
        <p:spPr>
          <a:xfrm>
            <a:off x="914400" y="4344025"/>
            <a:ext cx="5029200" cy="4112926"/>
          </a:xfrm>
          <a:ln/>
          <a:extLst>
            <a:ext uri="{91240B29-F687-4F45-9708-019B960494DF}">
              <a14:hiddenLine xmlns:a14="http://schemas.microsoft.com/office/drawing/2010/main" w="12700">
                <a:solidFill>
                  <a:schemeClr val="tx1"/>
                </a:solidFill>
                <a:miter lim="800000"/>
                <a:headEnd/>
                <a:tailEnd/>
              </a14:hiddenLine>
            </a:ext>
          </a:extLst>
        </p:spPr>
        <p:txBody>
          <a:bodyPr lIns="86407" tIns="42445" rIns="86407" bIns="42445"/>
          <a:lstStyle/>
          <a:p>
            <a:pPr>
              <a:spcBef>
                <a:spcPct val="0"/>
              </a:spcBef>
            </a:pPr>
            <a:endParaRPr lang="zh-TW" altLang="en-US" sz="2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5C3AD-F5B6-459E-9415-AE819AC9460C}" type="slidenum">
              <a:rPr lang="en-US">
                <a:solidFill>
                  <a:srgbClr val="000000"/>
                </a:solidFill>
              </a:rPr>
              <a:pPr/>
              <a:t>69</a:t>
            </a:fld>
            <a:endParaRPr lang="en-US">
              <a:solidFill>
                <a:srgbClr val="000000"/>
              </a:solidFill>
            </a:endParaRPr>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r>
              <a:rPr lang="en-US"/>
              <a:t>There are currently 2 HCV protease inhibitors that are approved and funding in Canada</a:t>
            </a:r>
          </a:p>
          <a:p>
            <a:r>
              <a:rPr lang="en-US"/>
              <a:t>Only approved for genotype 1 use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6C5FB-1A0C-457D-A2C4-8D029F1DAF32}" type="slidenum">
              <a:rPr lang="en-US">
                <a:solidFill>
                  <a:srgbClr val="000000"/>
                </a:solidFill>
              </a:rPr>
              <a:pPr/>
              <a:t>70</a:t>
            </a:fld>
            <a:endParaRPr lang="en-US">
              <a:solidFill>
                <a:srgbClr val="000000"/>
              </a:solidFill>
            </a:endParaRPr>
          </a:p>
        </p:txBody>
      </p:sp>
      <p:sp>
        <p:nvSpPr>
          <p:cNvPr id="768002" name="Rectangle 2"/>
          <p:cNvSpPr>
            <a:spLocks noGrp="1" noRot="1" noChangeAspect="1" noChangeArrowheads="1" noTextEdit="1"/>
          </p:cNvSpPr>
          <p:nvPr>
            <p:ph type="sldImg"/>
          </p:nvPr>
        </p:nvSpPr>
        <p:spPr>
          <a:xfrm>
            <a:off x="1143000" y="687388"/>
            <a:ext cx="4572000" cy="3429000"/>
          </a:xfrm>
          <a:ln/>
        </p:spPr>
      </p:sp>
      <p:sp>
        <p:nvSpPr>
          <p:cNvPr id="768003" name="Rectangle 3"/>
          <p:cNvSpPr>
            <a:spLocks noGrp="1" noChangeArrowheads="1"/>
          </p:cNvSpPr>
          <p:nvPr>
            <p:ph type="body" idx="1"/>
          </p:nvPr>
        </p:nvSpPr>
        <p:spPr>
          <a:xfrm>
            <a:off x="684213" y="4342464"/>
            <a:ext cx="5489575" cy="4114487"/>
          </a:xfrm>
        </p:spPr>
        <p:txBody>
          <a:bodyPr lIns="93003" tIns="46500" rIns="93003" bIns="46500"/>
          <a:lstStyle/>
          <a:p>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CB915-C935-4B36-97B6-B0DC8E764C31}" type="slidenum">
              <a:rPr lang="en-US">
                <a:solidFill>
                  <a:srgbClr val="000000"/>
                </a:solidFill>
              </a:rPr>
              <a:pPr/>
              <a:t>71</a:t>
            </a:fld>
            <a:endParaRPr lang="en-US">
              <a:solidFill>
                <a:srgbClr val="000000"/>
              </a:solidFill>
            </a:endParaRPr>
          </a:p>
        </p:txBody>
      </p:sp>
      <p:sp>
        <p:nvSpPr>
          <p:cNvPr id="770050" name="Rectangle 2"/>
          <p:cNvSpPr>
            <a:spLocks noGrp="1" noRot="1" noChangeAspect="1" noChangeArrowheads="1" noTextEdit="1"/>
          </p:cNvSpPr>
          <p:nvPr>
            <p:ph type="sldImg"/>
          </p:nvPr>
        </p:nvSpPr>
        <p:spPr>
          <a:xfrm>
            <a:off x="1143000" y="687388"/>
            <a:ext cx="4572000" cy="3429000"/>
          </a:xfrm>
          <a:ln/>
        </p:spPr>
      </p:sp>
      <p:sp>
        <p:nvSpPr>
          <p:cNvPr id="770051" name="Rectangle 3"/>
          <p:cNvSpPr>
            <a:spLocks noGrp="1" noChangeArrowheads="1"/>
          </p:cNvSpPr>
          <p:nvPr>
            <p:ph type="body" idx="1"/>
          </p:nvPr>
        </p:nvSpPr>
        <p:spPr>
          <a:xfrm>
            <a:off x="684213" y="4342464"/>
            <a:ext cx="5489575" cy="4114487"/>
          </a:xfrm>
        </p:spPr>
        <p:txBody>
          <a:bodyPr lIns="93003" tIns="46500" rIns="93003" bIns="46500"/>
          <a:lstStyle/>
          <a:p>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Due to shared routes of transmission, HBV,</a:t>
            </a:r>
            <a:r>
              <a:rPr lang="en-CA" baseline="0" dirty="0" smtClean="0"/>
              <a:t> HCV and HIV epidemics overlap. With respect to HIV-HCV co-infection, the principal route of transmission through parenteral exposure (e.g. injection drug use, blood products, unsterile medical procedures in endemic countries, etc.). In Canada in 2003,  it was estimated that approximately, 30% of HIV infected persons is co-infected with HCV. Based on the most recent estimates from the Public Health Agency of Canada in 2010, 65,000 individuals were HIV infected of whom  as many as 19, 500 could therefore be co-infected with HCV.</a:t>
            </a:r>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6</a:t>
            </a:fld>
            <a:endParaRPr lang="en-CA">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A9AE0-B918-4AD8-812E-DD5114BD37BE}" type="slidenum">
              <a:rPr lang="en-US">
                <a:solidFill>
                  <a:srgbClr val="000000"/>
                </a:solidFill>
              </a:rPr>
              <a:pPr/>
              <a:t>72</a:t>
            </a:fld>
            <a:endParaRPr lang="en-US">
              <a:solidFill>
                <a:srgbClr val="000000"/>
              </a:solidFill>
            </a:endParaRPr>
          </a:p>
        </p:txBody>
      </p:sp>
      <p:sp>
        <p:nvSpPr>
          <p:cNvPr id="774146" name="Rectangle 2"/>
          <p:cNvSpPr>
            <a:spLocks noGrp="1" noRot="1" noChangeAspect="1" noChangeArrowheads="1" noTextEdit="1"/>
          </p:cNvSpPr>
          <p:nvPr>
            <p:ph type="sldImg"/>
          </p:nvPr>
        </p:nvSpPr>
        <p:spPr>
          <a:xfrm>
            <a:off x="1143000" y="687388"/>
            <a:ext cx="4572000" cy="3429000"/>
          </a:xfrm>
          <a:ln/>
        </p:spPr>
      </p:sp>
      <p:sp>
        <p:nvSpPr>
          <p:cNvPr id="774147" name="Rectangle 3"/>
          <p:cNvSpPr>
            <a:spLocks noGrp="1" noChangeArrowheads="1"/>
          </p:cNvSpPr>
          <p:nvPr>
            <p:ph type="body" idx="1"/>
          </p:nvPr>
        </p:nvSpPr>
        <p:spPr>
          <a:xfrm>
            <a:off x="684213" y="4342464"/>
            <a:ext cx="5489575" cy="4114487"/>
          </a:xfrm>
        </p:spPr>
        <p:txBody>
          <a:bodyPr lIns="92993" tIns="46495" rIns="92993" bIns="46495"/>
          <a:lstStyle/>
          <a:p>
            <a:endParaRPr lang="en-CA"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62397-D11E-4097-8692-CFE685169C7B}" type="slidenum">
              <a:rPr lang="en-US">
                <a:solidFill>
                  <a:srgbClr val="000000"/>
                </a:solidFill>
              </a:rPr>
              <a:pPr/>
              <a:t>73</a:t>
            </a:fld>
            <a:endParaRPr lang="en-US">
              <a:solidFill>
                <a:srgbClr val="000000"/>
              </a:solidFill>
            </a:endParaRPr>
          </a:p>
        </p:txBody>
      </p:sp>
      <p:sp>
        <p:nvSpPr>
          <p:cNvPr id="778242" name="Rectangle 2"/>
          <p:cNvSpPr>
            <a:spLocks noGrp="1" noRot="1" noChangeAspect="1" noChangeArrowheads="1" noTextEdit="1"/>
          </p:cNvSpPr>
          <p:nvPr>
            <p:ph type="sldImg"/>
          </p:nvPr>
        </p:nvSpPr>
        <p:spPr>
          <a:xfrm>
            <a:off x="1143000" y="687388"/>
            <a:ext cx="4572000" cy="3429000"/>
          </a:xfrm>
          <a:ln/>
        </p:spPr>
      </p:sp>
      <p:sp>
        <p:nvSpPr>
          <p:cNvPr id="778243" name="Rectangle 3"/>
          <p:cNvSpPr>
            <a:spLocks noGrp="1" noChangeArrowheads="1"/>
          </p:cNvSpPr>
          <p:nvPr>
            <p:ph type="body" idx="1"/>
          </p:nvPr>
        </p:nvSpPr>
        <p:spPr>
          <a:xfrm>
            <a:off x="684213" y="4342464"/>
            <a:ext cx="5489575" cy="4114487"/>
          </a:xfrm>
        </p:spPr>
        <p:txBody>
          <a:bodyPr lIns="93003" tIns="46500" rIns="93003" bIns="46500"/>
          <a:lstStyle/>
          <a:p>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38F6C-FA0D-4368-B6FE-DB60B8E902D9}" type="slidenum">
              <a:rPr lang="en-US">
                <a:solidFill>
                  <a:srgbClr val="000000"/>
                </a:solidFill>
              </a:rPr>
              <a:pPr/>
              <a:t>74</a:t>
            </a:fld>
            <a:endParaRPr lang="en-US">
              <a:solidFill>
                <a:srgbClr val="000000"/>
              </a:solidFill>
            </a:endParaRPr>
          </a:p>
        </p:txBody>
      </p:sp>
      <p:sp>
        <p:nvSpPr>
          <p:cNvPr id="780290" name="Rectangle 2"/>
          <p:cNvSpPr>
            <a:spLocks noGrp="1" noRot="1" noChangeAspect="1" noChangeArrowheads="1" noTextEdit="1"/>
          </p:cNvSpPr>
          <p:nvPr>
            <p:ph type="sldImg"/>
          </p:nvPr>
        </p:nvSpPr>
        <p:spPr>
          <a:xfrm>
            <a:off x="1143000" y="687388"/>
            <a:ext cx="4572000" cy="3429000"/>
          </a:xfrm>
          <a:ln/>
        </p:spPr>
      </p:sp>
      <p:sp>
        <p:nvSpPr>
          <p:cNvPr id="780291" name="Rectangle 3"/>
          <p:cNvSpPr>
            <a:spLocks noGrp="1" noChangeArrowheads="1"/>
          </p:cNvSpPr>
          <p:nvPr>
            <p:ph type="body" idx="1"/>
          </p:nvPr>
        </p:nvSpPr>
        <p:spPr>
          <a:xfrm>
            <a:off x="684213" y="4342464"/>
            <a:ext cx="5489575" cy="4114487"/>
          </a:xfrm>
        </p:spPr>
        <p:txBody>
          <a:bodyPr lIns="93003" tIns="46500" rIns="93003" bIns="46500"/>
          <a:lstStyle/>
          <a:p>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13C4F-4DA8-4C38-8C89-AEA92A612DF3}" type="slidenum">
              <a:rPr lang="en-US">
                <a:solidFill>
                  <a:srgbClr val="000000"/>
                </a:solidFill>
              </a:rPr>
              <a:pPr/>
              <a:t>75</a:t>
            </a:fld>
            <a:endParaRPr lang="en-US">
              <a:solidFill>
                <a:srgbClr val="000000"/>
              </a:solidFill>
            </a:endParaRPr>
          </a:p>
        </p:txBody>
      </p:sp>
      <p:sp>
        <p:nvSpPr>
          <p:cNvPr id="786434" name="Rectangle 2"/>
          <p:cNvSpPr>
            <a:spLocks noGrp="1" noRot="1" noChangeAspect="1" noChangeArrowheads="1" noTextEdit="1"/>
          </p:cNvSpPr>
          <p:nvPr>
            <p:ph type="sldImg"/>
          </p:nvPr>
        </p:nvSpPr>
        <p:spPr>
          <a:xfrm>
            <a:off x="1063625" y="460375"/>
            <a:ext cx="4783138" cy="3586163"/>
          </a:xfrm>
          <a:ln/>
        </p:spPr>
      </p:sp>
      <p:sp>
        <p:nvSpPr>
          <p:cNvPr id="786435" name="Rectangle 3"/>
          <p:cNvSpPr>
            <a:spLocks noGrp="1" noChangeArrowheads="1"/>
          </p:cNvSpPr>
          <p:nvPr>
            <p:ph type="body" idx="1"/>
          </p:nvPr>
        </p:nvSpPr>
        <p:spPr>
          <a:xfrm>
            <a:off x="971551" y="4493927"/>
            <a:ext cx="4860925" cy="4287811"/>
          </a:xfrm>
        </p:spPr>
        <p:txBody>
          <a:bodyPr lIns="92870" tIns="46435" rIns="92870" bIns="46435"/>
          <a:lstStyle/>
          <a:p>
            <a:endParaRPr lang="en-CA" b="1"/>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AFEE8-6C8E-4725-A6A3-0C6DF0516E3F}" type="slidenum">
              <a:rPr lang="en-US">
                <a:solidFill>
                  <a:srgbClr val="000000"/>
                </a:solidFill>
              </a:rPr>
              <a:pPr/>
              <a:t>76</a:t>
            </a:fld>
            <a:endParaRPr lang="en-US">
              <a:solidFill>
                <a:srgbClr val="000000"/>
              </a:solidFill>
            </a:endParaRPr>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a:xfrm>
            <a:off x="685800" y="4344025"/>
            <a:ext cx="5486400" cy="4114488"/>
          </a:xfrm>
        </p:spPr>
        <p:txBody>
          <a:bodyPr lIns="92863" tIns="46430" rIns="92863" bIns="46430"/>
          <a:lstStyle/>
          <a:p>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E1C24-F2E1-4CC4-B3F6-DD0AB14F908A}" type="slidenum">
              <a:rPr lang="en-US">
                <a:solidFill>
                  <a:srgbClr val="000000"/>
                </a:solidFill>
              </a:rPr>
              <a:pPr/>
              <a:t>77</a:t>
            </a:fld>
            <a:endParaRPr lang="en-US">
              <a:solidFill>
                <a:srgbClr val="000000"/>
              </a:solidFill>
            </a:endParaRPr>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a:xfrm>
            <a:off x="685800" y="4344025"/>
            <a:ext cx="5486400" cy="4114488"/>
          </a:xfrm>
          <a:solidFill>
            <a:srgbClr val="FFFFFF"/>
          </a:solidFill>
          <a:ln>
            <a:solidFill>
              <a:srgbClr val="000000"/>
            </a:solidFill>
            <a:miter lim="800000"/>
            <a:headEnd/>
            <a:tailEnd/>
          </a:ln>
        </p:spPr>
        <p:txBody>
          <a:bodyPr lIns="92863" tIns="46430" rIns="92863" bIns="46430"/>
          <a:lstStyle/>
          <a:p>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5521B-8C0F-41A8-9ECB-3660EEA3F341}" type="slidenum">
              <a:rPr lang="en-US">
                <a:solidFill>
                  <a:srgbClr val="000000"/>
                </a:solidFill>
              </a:rPr>
              <a:pPr/>
              <a:t>80</a:t>
            </a:fld>
            <a:endParaRPr lang="en-US">
              <a:solidFill>
                <a:srgbClr val="000000"/>
              </a:solidFill>
            </a:endParaRPr>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r>
              <a:rPr lang="en-US"/>
              <a:t>DDI interactions are a major issue to consider in DAA recipients; especially in ARV treated HIV co-infected patients</a:t>
            </a:r>
          </a:p>
          <a:p>
            <a:r>
              <a:rPr lang="en-US"/>
              <a:t>Switching to a HIV intergrase inhibitor prior to starting HCV antiviral therapy is a consideration</a:t>
            </a:r>
          </a:p>
          <a:p>
            <a:r>
              <a:rPr lang="en-US"/>
              <a:t>Important to note that no clinically significant DDI with HCV protease inhibitors were noted in either the boceprevir (atazanavir/r, darunavir/r, lopinavir/r allowed) or telaprevir (atazanavir/r allowed) Phase 2 studies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AC2E3-67C3-4793-9EDC-315D4FC7F4EA}" type="slidenum">
              <a:rPr lang="en-US">
                <a:solidFill>
                  <a:srgbClr val="000000"/>
                </a:solidFill>
              </a:rPr>
              <a:pPr/>
              <a:t>81</a:t>
            </a:fld>
            <a:endParaRPr lang="en-US">
              <a:solidFill>
                <a:srgbClr val="000000"/>
              </a:solidFill>
            </a:endParaRPr>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r>
              <a:rPr lang="en-US"/>
              <a:t>DDI interactions are a major issue to consider in DAA recipients; especially in ARV treated HIV co-infected patients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E941F7EC-0CA3-4078-8F8F-0D32564552DA}" type="slidenum">
              <a:rPr lang="en-US">
                <a:solidFill>
                  <a:prstClr val="black"/>
                </a:solidFill>
              </a:rPr>
              <a:pPr/>
              <a:t>85</a:t>
            </a:fld>
            <a:endParaRPr lang="en-US">
              <a:solidFill>
                <a:prstClr val="black"/>
              </a:solidFill>
            </a:endParaRPr>
          </a:p>
        </p:txBody>
      </p:sp>
      <p:sp>
        <p:nvSpPr>
          <p:cNvPr id="4" name="Rectangle 7"/>
          <p:cNvSpPr txBox="1">
            <a:spLocks noGrp="1" noChangeArrowheads="1"/>
          </p:cNvSpPr>
          <p:nvPr/>
        </p:nvSpPr>
        <p:spPr bwMode="auto">
          <a:xfrm>
            <a:off x="3885903" y="8687405"/>
            <a:ext cx="2972097" cy="4565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lIns="91432" tIns="45716" rIns="91432" bIns="45716" anchor="b"/>
          <a:lstStyle/>
          <a:p>
            <a:pPr algn="r" defTabSz="914485" eaLnBrk="0" fontAlgn="base" hangingPunct="0">
              <a:spcBef>
                <a:spcPct val="0"/>
              </a:spcBef>
              <a:spcAft>
                <a:spcPct val="0"/>
              </a:spcAft>
            </a:pPr>
            <a:fld id="{902049A9-F728-4A62-B27B-B329B707B533}" type="slidenum">
              <a:rPr lang="en-US" sz="1200">
                <a:solidFill>
                  <a:srgbClr val="000000"/>
                </a:solidFill>
                <a:latin typeface="Times New Roman" pitchFamily="18" charset="0"/>
                <a:ea typeface="ＭＳ Ｐゴシック" charset="-128"/>
                <a:cs typeface="Arial Unicode MS" pitchFamily="34" charset="-128"/>
              </a:rPr>
              <a:pPr algn="r" defTabSz="914485" eaLnBrk="0" fontAlgn="base" hangingPunct="0">
                <a:spcBef>
                  <a:spcPct val="0"/>
                </a:spcBef>
                <a:spcAft>
                  <a:spcPct val="0"/>
                </a:spcAft>
              </a:pPr>
              <a:t>85</a:t>
            </a:fld>
            <a:endParaRPr lang="en-US" sz="1200">
              <a:solidFill>
                <a:srgbClr val="000000"/>
              </a:solidFill>
              <a:latin typeface="Times New Roman" pitchFamily="18" charset="0"/>
              <a:ea typeface="ＭＳ Ｐゴシック" charset="-128"/>
              <a:cs typeface="Arial Unicode MS" pitchFamily="34" charset="-128"/>
            </a:endParaRPr>
          </a:p>
        </p:txBody>
      </p:sp>
      <p:sp>
        <p:nvSpPr>
          <p:cNvPr id="523266" name="Rectangle 2"/>
          <p:cNvSpPr>
            <a:spLocks noGrp="1" noRot="1" noChangeAspect="1" noChangeArrowheads="1" noTextEdit="1"/>
          </p:cNvSpPr>
          <p:nvPr>
            <p:ph type="sldImg"/>
          </p:nvPr>
        </p:nvSpPr>
        <p:spPr>
          <a:ln/>
          <a:extLst>
            <a:ext uri="{FAA26D3D-D897-4be2-8F04-BA451C77F1D7}">
              <ma14:placeholderFlag xmlns:mc="http://schemas.openxmlformats.org/markup-compatibility/2006" xmlns:mv="urn:schemas-microsoft-com:mac:vml" xmlns:ma14="http://schemas.microsoft.com/office/mac/drawingml/2011/main" xmlns="" val="1"/>
            </a:ext>
          </a:extLst>
        </p:spPr>
      </p:sp>
      <p:sp>
        <p:nvSpPr>
          <p:cNvPr id="523267" name="Rectangle 3"/>
          <p:cNvSpPr>
            <a:spLocks noGrp="1" noChangeArrowheads="1"/>
          </p:cNvSpPr>
          <p:nvPr>
            <p:ph type="body" idx="1"/>
          </p:nvPr>
        </p:nvSpPr>
        <p:spPr/>
        <p:txBody>
          <a:bodyPr lIns="90480" tIns="44446" rIns="90480" bIns="44446"/>
          <a:lstStyle/>
          <a:p>
            <a:pPr defTabSz="864931"/>
            <a:r>
              <a:rPr lang="en-US"/>
              <a:t>Boceprevir and telaprevir are substrates and inhibitors of CYP3A4.  Boceprevir is also metabolized via aldoketoreductases, but this appears to be a minor pathway.</a:t>
            </a:r>
          </a:p>
          <a:p>
            <a:pPr defTabSz="864931"/>
            <a:r>
              <a:rPr lang="en-US"/>
              <a:t>Both agents also inhibit p-glycoprotein and telaprevir may inhibit renal transporters.  </a:t>
            </a:r>
            <a:r>
              <a:rPr lang="en-CA"/>
              <a:t>Boceprevir and telaprevir have not demonstrated enzyme inducing activity in vitro.</a:t>
            </a:r>
          </a:p>
          <a:p>
            <a:pPr defTabSz="864931"/>
            <a:endParaRPr lang="en-CA"/>
          </a:p>
          <a:p>
            <a:pPr defTabSz="864931"/>
            <a:r>
              <a:rPr lang="en-CA" sz="900"/>
              <a:t>Maintaining adequate plasma concentrations is important for directly acting antiviral agents.  These drugs have short half-lives, and thus must be taken at regular (every 8 hours) dosing, with the proper amount of food in order to be adequately absorbed.  Use of other agents which inhibit or induce CYP3A4 and/or p-glycoprotein can result in altered plasma concentrations of DAAs.</a:t>
            </a:r>
          </a:p>
          <a:p>
            <a:pPr defTabSz="864931"/>
            <a:endParaRPr lang="en-CA"/>
          </a:p>
          <a:p>
            <a:pPr defTabSz="864931"/>
            <a:r>
              <a:rPr lang="en-CA"/>
              <a:t>Many phase 3 HCV agents are also substrates of CYP450, P-gp, and/or other transporters, and may possess inhibiting or inducing properties.</a:t>
            </a:r>
          </a:p>
          <a:p>
            <a:pPr defTabSz="864931"/>
            <a:r>
              <a:rPr lang="en-CA"/>
              <a:t>Therefore, there is a high potential for interactions between current and future directly acting antiviral agents and other drug classes.</a:t>
            </a:r>
          </a:p>
          <a:p>
            <a:pPr defTabSz="864931"/>
            <a:r>
              <a:rPr lang="en-CA"/>
              <a:t>These interactions may be clinically significant, complex, and sometimes unpredictable.</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DBA4C1F8-845E-4CD5-AEFD-C5D57B1BD114}" type="slidenum">
              <a:rPr lang="en-US">
                <a:solidFill>
                  <a:prstClr val="black"/>
                </a:solidFill>
              </a:rPr>
              <a:pPr/>
              <a:t>86</a:t>
            </a:fld>
            <a:endParaRPr lang="en-US">
              <a:solidFill>
                <a:prstClr val="black"/>
              </a:solidFill>
            </a:endParaRPr>
          </a:p>
        </p:txBody>
      </p:sp>
      <p:sp>
        <p:nvSpPr>
          <p:cNvPr id="4" name="Rectangle 7"/>
          <p:cNvSpPr txBox="1">
            <a:spLocks noGrp="1" noChangeArrowheads="1"/>
          </p:cNvSpPr>
          <p:nvPr/>
        </p:nvSpPr>
        <p:spPr bwMode="auto">
          <a:xfrm>
            <a:off x="3885903" y="8687405"/>
            <a:ext cx="2972097" cy="4565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lIns="91432" tIns="45716" rIns="91432" bIns="45716" anchor="b"/>
          <a:lstStyle/>
          <a:p>
            <a:pPr algn="r" defTabSz="914485" eaLnBrk="0" fontAlgn="base" hangingPunct="0">
              <a:spcBef>
                <a:spcPct val="0"/>
              </a:spcBef>
              <a:spcAft>
                <a:spcPct val="0"/>
              </a:spcAft>
            </a:pPr>
            <a:fld id="{7035139E-5965-4148-9AAA-8F7D18E2D7C5}" type="slidenum">
              <a:rPr lang="en-US" sz="1200">
                <a:solidFill>
                  <a:srgbClr val="000000"/>
                </a:solidFill>
                <a:latin typeface="Times New Roman" pitchFamily="18" charset="0"/>
                <a:ea typeface="ＭＳ Ｐゴシック" charset="-128"/>
                <a:cs typeface="Arial Unicode MS" pitchFamily="34" charset="-128"/>
              </a:rPr>
              <a:pPr algn="r" defTabSz="914485" eaLnBrk="0" fontAlgn="base" hangingPunct="0">
                <a:spcBef>
                  <a:spcPct val="0"/>
                </a:spcBef>
                <a:spcAft>
                  <a:spcPct val="0"/>
                </a:spcAft>
              </a:pPr>
              <a:t>86</a:t>
            </a:fld>
            <a:endParaRPr lang="en-US" sz="1200">
              <a:solidFill>
                <a:srgbClr val="000000"/>
              </a:solidFill>
              <a:latin typeface="Times New Roman" pitchFamily="18" charset="0"/>
              <a:ea typeface="ＭＳ Ｐゴシック" charset="-128"/>
              <a:cs typeface="Arial Unicode MS" pitchFamily="34" charset="-128"/>
            </a:endParaRPr>
          </a:p>
        </p:txBody>
      </p:sp>
      <p:sp>
        <p:nvSpPr>
          <p:cNvPr id="500738" name="Rectangle 2"/>
          <p:cNvSpPr>
            <a:spLocks noGrp="1" noRot="1" noChangeAspect="1" noChangeArrowheads="1" noTextEdit="1"/>
          </p:cNvSpPr>
          <p:nvPr>
            <p:ph type="sldImg"/>
          </p:nvPr>
        </p:nvSpPr>
        <p:spPr>
          <a:ln/>
          <a:extLst>
            <a:ext uri="{FAA26D3D-D897-4be2-8F04-BA451C77F1D7}">
              <ma14:placeholderFlag xmlns:mc="http://schemas.openxmlformats.org/markup-compatibility/2006" xmlns:mv="urn:schemas-microsoft-com:mac:vml" xmlns:ma14="http://schemas.microsoft.com/office/mac/drawingml/2011/main" xmlns="" val="1"/>
            </a:ext>
          </a:extLst>
        </p:spPr>
      </p:sp>
      <p:sp>
        <p:nvSpPr>
          <p:cNvPr id="500739" name="Rectangle 3"/>
          <p:cNvSpPr>
            <a:spLocks noGrp="1" noChangeArrowheads="1"/>
          </p:cNvSpPr>
          <p:nvPr>
            <p:ph type="body" idx="1"/>
          </p:nvPr>
        </p:nvSpPr>
        <p:spPr/>
        <p:txBody>
          <a:bodyPr lIns="90480" tIns="44446" rIns="90480" bIns="44446"/>
          <a:lstStyle/>
          <a:p>
            <a:pPr marL="216233" indent="-216233" defTabSz="864931"/>
            <a:r>
              <a:rPr lang="en-US"/>
              <a:t>Boceprevir and telaprevir are substrates and inhibitors of CYP3A4. Both agents also inhibit p-glycoprotein and telaprevir may inhibit renal transporters.   Similarly, HIV protease inhibitors and non-nucleoside reverse transcriptase inhibitors are substrates and inhibitors or inducers of numerous CYP450 hepatic enzymes and transporters.  The CCR5 inhibitor maraviroc is a CYP3A4 substrate but does not exert inhibiting or inducing effects on the P450 system. Therefore, there is a high potential for drug interactions in the co-infected population, particularly if simultaneous treatment of HCV and HIV is required. </a:t>
            </a:r>
          </a:p>
          <a:p>
            <a:pPr marL="216233" indent="-216233" defTabSz="864931"/>
            <a:endParaRPr lang="en-CA"/>
          </a:p>
          <a:p>
            <a:pPr marL="216233" indent="-216233" defTabSz="864931"/>
            <a:r>
              <a:rPr lang="en-CA"/>
              <a:t>Both antiretrovirals and current HCV treatment have multiple adverse effects, and coadministration can lead to pharmacodynamic interactions.  For example, didanosine, stavudine, and zidovudine should be avoided with pegylated interferon and ribavirin because of increased risks of mitochondrial toxicity and anemia.</a:t>
            </a:r>
            <a:r>
              <a:rPr lang="en-US"/>
              <a:t>  Some controversy exists whether concomitant abacavir may be associated with a reduced response to pegylated interferon and ribavirin, but a recent in vitro study showed that the anti-HCV activity of ribavirin was not modified by abacavir.  </a:t>
            </a:r>
            <a:r>
              <a:rPr lang="en-CA"/>
              <a:t>It is important to achieve adequate ribavirin trough levels via weight-based dosing</a:t>
            </a:r>
            <a:r>
              <a:rPr lang="en-US"/>
              <a:t>, and there is insufficient evidence to recommend avoiding this combination.  </a:t>
            </a:r>
            <a:r>
              <a:rPr lang="en-CA"/>
              <a:t>Ribavirin may cause a decrease in the total lymphocyte count, which can affect CD4 cell counts. Therefore, the CD4 percentage, rather than the absolute number, may be a more appropriate measure of immunologic efficacy during ribavirin treatment. Another example is the combination of pegylated interferon and efavirenz, where additive CNS effects including depression, mood changes, and suicidality, may occur. </a:t>
            </a:r>
            <a:endParaRPr lang="en-US"/>
          </a:p>
          <a:p>
            <a:pPr marL="216233" indent="-216233" defTabSz="864931"/>
            <a:endParaRPr lang="en-CA"/>
          </a:p>
          <a:p>
            <a:pPr marL="216233" indent="-216233" defTabSz="864931"/>
            <a:r>
              <a:rPr lang="en-CA"/>
              <a:t>Pharmacokinetic interactions between directly acting agents and antiretrovirals can result in negative impact on concentrations of DAAs and/or antiretrovirals.  I</a:t>
            </a:r>
            <a:r>
              <a:rPr lang="en-US"/>
              <a:t>nteractions between DAAs and antiretrovirals may limit cART treatment choices, which may be particularly challenging in HIV-treatment experienced patients.  If dose modifications are required, such changes may be associated with significant increases in cost.  There is also the potential for underdosing of antiretrovirals and/or DAAs, which may lead to treatment failure and development of resistance of either HIV or HCV. </a:t>
            </a:r>
            <a:r>
              <a:rPr lang="en-CA"/>
              <a:t>Given the fact that there may be cross-resistance between not only current but also future DAAs in development, current as well as future HCV treatment options may be compromised.</a:t>
            </a:r>
          </a:p>
          <a:p>
            <a:pPr marL="216233" indent="-216233" defTabSz="864931"/>
            <a:endParaRPr lang="en-CA"/>
          </a:p>
          <a:p>
            <a:pPr marL="216233" indent="-216233" defTabSz="864931"/>
            <a:r>
              <a:rPr lang="en-CA" b="1"/>
              <a:t>References:</a:t>
            </a:r>
          </a:p>
          <a:p>
            <a:pPr marL="216233" indent="-216233" defTabSz="864931"/>
            <a:r>
              <a:rPr lang="en-US"/>
              <a:t>Tseng A, Foisy M.  Important drug-drug interactions in HIV-infected persons on antiretroviral therapy:  an update on new interactions between HIV and non-HIV drugs.  Curr Infect Dis Report 2012; 14(1):67-82.</a:t>
            </a:r>
          </a:p>
          <a:p>
            <a:pPr marL="216233" indent="-216233" defTabSz="864931"/>
            <a:endParaRPr lang="en-CA"/>
          </a:p>
          <a:p>
            <a:pPr marL="216233" indent="-216233" defTabSz="864931"/>
            <a:r>
              <a:rPr lang="en-CA"/>
              <a:t>Kiser JJ, Burton JR, Anderson PL, Everson GT.  Review and management of drug interactions with boceprevir and telaprevir.  Hepatology 2012;55:1620-8.</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Represent </a:t>
            </a:r>
            <a:r>
              <a:rPr lang="en-CA" dirty="0" err="1" smtClean="0"/>
              <a:t>Hemophiliacs</a:t>
            </a:r>
            <a:r>
              <a:rPr lang="en-CA" dirty="0" smtClean="0"/>
              <a:t> infected with HIV and HCV from contaminated blood products prior to routine blood</a:t>
            </a:r>
            <a:r>
              <a:rPr lang="en-CA" baseline="0" dirty="0" smtClean="0"/>
              <a:t> screening. The prevalence of these infections has decreased over time as new infections have been eliminated. However, many co-infected </a:t>
            </a:r>
            <a:r>
              <a:rPr lang="en-CA" baseline="0" dirty="0" err="1" smtClean="0"/>
              <a:t>hemophiliacs</a:t>
            </a:r>
            <a:r>
              <a:rPr lang="en-CA" baseline="0" dirty="0" smtClean="0"/>
              <a:t> who survived to benefit from HIV therapy now are experiencing the </a:t>
            </a:r>
            <a:r>
              <a:rPr lang="en-CA" baseline="0" dirty="0" err="1" smtClean="0"/>
              <a:t>sequelae</a:t>
            </a:r>
            <a:r>
              <a:rPr lang="en-CA" baseline="0" dirty="0" smtClean="0"/>
              <a:t> of advanced liver disease.</a:t>
            </a:r>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7</a:t>
            </a:fld>
            <a:endParaRPr lang="en-CA">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9E7412D-F24A-4767-96B2-570FF3315A2F}" type="slidenum">
              <a:rPr lang="en-US">
                <a:solidFill>
                  <a:prstClr val="black"/>
                </a:solidFill>
              </a:rPr>
              <a:pPr/>
              <a:t>87</a:t>
            </a:fld>
            <a:endParaRPr lang="en-US">
              <a:solidFill>
                <a:prstClr val="black"/>
              </a:solidFill>
            </a:endParaRPr>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r>
              <a:rPr lang="en-CA" dirty="0"/>
              <a:t>In healthy volunteers, the </a:t>
            </a:r>
            <a:r>
              <a:rPr lang="en-CA" dirty="0" err="1"/>
              <a:t>coadministration</a:t>
            </a:r>
            <a:r>
              <a:rPr lang="en-CA" dirty="0"/>
              <a:t> of </a:t>
            </a:r>
            <a:r>
              <a:rPr lang="en-CA" dirty="0" err="1"/>
              <a:t>telaprevir</a:t>
            </a:r>
            <a:r>
              <a:rPr lang="en-CA" dirty="0"/>
              <a:t> and boosted protease inhibitors resulted in significant reductions in </a:t>
            </a:r>
            <a:r>
              <a:rPr lang="en-CA" dirty="0" err="1"/>
              <a:t>telaprevir</a:t>
            </a:r>
            <a:r>
              <a:rPr lang="en-CA" dirty="0"/>
              <a:t> exposures.</a:t>
            </a:r>
          </a:p>
          <a:p>
            <a:r>
              <a:rPr lang="en-CA" dirty="0" err="1"/>
              <a:t>Telaprevir</a:t>
            </a:r>
            <a:r>
              <a:rPr lang="en-CA" dirty="0"/>
              <a:t> exposures were reduced 20-54% in the presence of boosted HIV PIs.  </a:t>
            </a:r>
            <a:r>
              <a:rPr lang="en-CA" dirty="0" err="1"/>
              <a:t>Atazanavir</a:t>
            </a:r>
            <a:r>
              <a:rPr lang="en-CA" dirty="0"/>
              <a:t>/ritonavir had the smallest impact on </a:t>
            </a:r>
            <a:r>
              <a:rPr lang="en-CA" dirty="0" err="1"/>
              <a:t>telaprevir</a:t>
            </a:r>
            <a:r>
              <a:rPr lang="en-CA" dirty="0"/>
              <a:t> concentrations, so this boosted PI is ongoing further study in combination with </a:t>
            </a:r>
            <a:r>
              <a:rPr lang="en-CA" dirty="0" err="1"/>
              <a:t>telaprevir</a:t>
            </a:r>
            <a:r>
              <a:rPr lang="en-CA" dirty="0"/>
              <a:t>.</a:t>
            </a:r>
          </a:p>
          <a:p>
            <a:endParaRPr lang="en-CA" dirty="0"/>
          </a:p>
          <a:p>
            <a:endParaRPr lang="en-US" dirty="0"/>
          </a:p>
          <a:p>
            <a:r>
              <a:rPr lang="en-CA" b="1" dirty="0"/>
              <a:t>van </a:t>
            </a:r>
            <a:r>
              <a:rPr lang="en-CA" b="1" dirty="0" err="1"/>
              <a:t>Heeswijk</a:t>
            </a:r>
            <a:r>
              <a:rPr lang="en-CA" b="1" dirty="0"/>
              <a:t> R, </a:t>
            </a:r>
            <a:r>
              <a:rPr lang="en-CA" b="1" dirty="0" err="1"/>
              <a:t>Vandevoorde</a:t>
            </a:r>
            <a:r>
              <a:rPr lang="en-CA" b="1" dirty="0"/>
              <a:t> A, </a:t>
            </a:r>
            <a:r>
              <a:rPr lang="en-CA" b="1" dirty="0" err="1"/>
              <a:t>Boogaerts</a:t>
            </a:r>
            <a:r>
              <a:rPr lang="en-CA" b="1" dirty="0"/>
              <a:t> G, et al.  </a:t>
            </a:r>
            <a:r>
              <a:rPr lang="en-US" b="1" dirty="0"/>
              <a:t>Pharmacokinetic Interactions between ARV Agents and the Investigational HCV Protease Inhibitor TVR in Healthy Volunteers [abstract 119]. 18</a:t>
            </a:r>
            <a:r>
              <a:rPr lang="en-US" b="1" baseline="30000" dirty="0"/>
              <a:t>th</a:t>
            </a:r>
            <a:r>
              <a:rPr lang="en-US" b="1" dirty="0"/>
              <a:t> Conference on Retroviruses and Opportunistic Infections, February 27-March 2, 2011, Boston, MA.</a:t>
            </a:r>
            <a:r>
              <a:rPr lang="en-US" dirty="0"/>
              <a:t/>
            </a:r>
            <a:br>
              <a:rPr lang="en-US" dirty="0"/>
            </a:br>
            <a:endParaRPr lang="en-US" dirty="0"/>
          </a:p>
          <a:p>
            <a:r>
              <a:rPr lang="en-US" b="1" dirty="0"/>
              <a:t>Background:  </a:t>
            </a:r>
            <a:r>
              <a:rPr lang="en-US" dirty="0" err="1"/>
              <a:t>Atazanavir</a:t>
            </a:r>
            <a:r>
              <a:rPr lang="en-US" dirty="0"/>
              <a:t>/ritonavir (ATV/r), </a:t>
            </a:r>
            <a:r>
              <a:rPr lang="en-US" dirty="0" err="1"/>
              <a:t>darunavir</a:t>
            </a:r>
            <a:r>
              <a:rPr lang="en-US" dirty="0"/>
              <a:t>/r (DRV/r), </a:t>
            </a:r>
            <a:r>
              <a:rPr lang="en-US" dirty="0" err="1"/>
              <a:t>fosamprenavir</a:t>
            </a:r>
            <a:r>
              <a:rPr lang="en-US" dirty="0"/>
              <a:t>/r (</a:t>
            </a:r>
            <a:r>
              <a:rPr lang="en-US" dirty="0" err="1"/>
              <a:t>fAPV</a:t>
            </a:r>
            <a:r>
              <a:rPr lang="en-US" dirty="0"/>
              <a:t>/r), and </a:t>
            </a:r>
            <a:r>
              <a:rPr lang="en-US" dirty="0" err="1"/>
              <a:t>lopinavir</a:t>
            </a:r>
            <a:r>
              <a:rPr lang="en-US" dirty="0"/>
              <a:t>/r (LPV/r) are substrates and inhibitors of CYP3A. </a:t>
            </a:r>
            <a:r>
              <a:rPr lang="en-US" dirty="0" err="1"/>
              <a:t>Efavirenz</a:t>
            </a:r>
            <a:r>
              <a:rPr lang="en-US" dirty="0"/>
              <a:t> (EFV) is an inducer of CYP3A. </a:t>
            </a:r>
            <a:r>
              <a:rPr lang="en-US" dirty="0" err="1"/>
              <a:t>Telaprevir</a:t>
            </a:r>
            <a:r>
              <a:rPr lang="en-US" dirty="0"/>
              <a:t> (TVR) is a substrate and inhibitor of CYP3A. In previous trials with TVR 750 mg every 8 hours, TVR </a:t>
            </a:r>
            <a:r>
              <a:rPr lang="en-US" dirty="0" err="1"/>
              <a:t>Cmin</a:t>
            </a:r>
            <a:r>
              <a:rPr lang="en-US" dirty="0"/>
              <a:t> was reduced by 47% by EFV and </a:t>
            </a:r>
            <a:r>
              <a:rPr lang="en-US" dirty="0" err="1"/>
              <a:t>tenofovir</a:t>
            </a:r>
            <a:r>
              <a:rPr lang="en-US" dirty="0"/>
              <a:t> AUC24h was increased by 30% by TVR. Interactions between TVR and antiretroviral (ARV) agents were evaluated to guide studies of TVR in HIV/hepatitis C virus (HCV) co-infected patients.</a:t>
            </a:r>
          </a:p>
          <a:p>
            <a:r>
              <a:rPr lang="en-US" b="1" dirty="0"/>
              <a:t>Methods:  </a:t>
            </a:r>
            <a:r>
              <a:rPr lang="en-US" dirty="0"/>
              <a:t>Three separate open-label, randomized cross-over trials were conducted in HIV/HCV– healthy volunteers. In 2 studies, volunteers received 2 treatments; TVR 750 mg every 8 hours for 10 days, followed by a washout and ATV/r 300/100 mg once daily, DRV/r 600/100 mg twice daily, </a:t>
            </a:r>
            <a:r>
              <a:rPr lang="en-US" dirty="0" err="1"/>
              <a:t>fAPV</a:t>
            </a:r>
            <a:r>
              <a:rPr lang="en-US" dirty="0"/>
              <a:t>/r 700/100 mg twice daily, or LPV/r 400/100 mg twice daily (n = 20 each) for 20 days with co-administration of TVR 750 mg every 8 hours from day 11 onwards, or </a:t>
            </a:r>
            <a:r>
              <a:rPr lang="en-US" i="1" dirty="0"/>
              <a:t>vice versa</a:t>
            </a:r>
            <a:r>
              <a:rPr lang="en-US" dirty="0"/>
              <a:t>. All compounds were taken with food. In another study, 20 volunteers started TVR 750 mg every 8 hours for 7 days followed by EFV/</a:t>
            </a:r>
            <a:r>
              <a:rPr lang="en-US" dirty="0" err="1"/>
              <a:t>tenofovir</a:t>
            </a:r>
            <a:r>
              <a:rPr lang="en-US" dirty="0"/>
              <a:t> </a:t>
            </a:r>
            <a:r>
              <a:rPr lang="en-US" dirty="0" err="1"/>
              <a:t>disoproxil</a:t>
            </a:r>
            <a:r>
              <a:rPr lang="en-US" dirty="0"/>
              <a:t> </a:t>
            </a:r>
            <a:r>
              <a:rPr lang="en-US" dirty="0" err="1"/>
              <a:t>fumarate</a:t>
            </a:r>
            <a:r>
              <a:rPr lang="en-US" dirty="0"/>
              <a:t> (TDF) 600/300 mg once daily for 7 days after a washout. Subsequently, volunteers received TVR 1125 mg every 8 hours and EFV/TDF 600/300 mg once daily for 7 days or TVR 1500 mg every 12 hours and EFV/TDF 600/300 mg once daily for 7 days in a randomized order without a washout. TVR was taken with food and EFV/TDF was taken on an empty stomach in the morning. Least square means (</a:t>
            </a:r>
            <a:r>
              <a:rPr lang="en-US" dirty="0" err="1"/>
              <a:t>LSMeans</a:t>
            </a:r>
            <a:r>
              <a:rPr lang="en-US" dirty="0"/>
              <a:t>) and 90%CI of treatment ratios (test/reference) were calculated for the log-transformed </a:t>
            </a:r>
            <a:r>
              <a:rPr lang="en-US" dirty="0" err="1"/>
              <a:t>AUCtau</a:t>
            </a:r>
            <a:r>
              <a:rPr lang="en-US" dirty="0"/>
              <a:t> and </a:t>
            </a:r>
            <a:r>
              <a:rPr lang="en-US" dirty="0" err="1"/>
              <a:t>Cmin</a:t>
            </a:r>
            <a:endParaRPr lang="en-US" dirty="0"/>
          </a:p>
          <a:p>
            <a:r>
              <a:rPr lang="en-US" b="1" dirty="0"/>
              <a:t>Results:  </a:t>
            </a:r>
            <a:r>
              <a:rPr lang="en-US" dirty="0"/>
              <a:t>The </a:t>
            </a:r>
            <a:r>
              <a:rPr lang="en-US" dirty="0" err="1"/>
              <a:t>LSMeans</a:t>
            </a:r>
            <a:r>
              <a:rPr lang="en-US" dirty="0"/>
              <a:t> ratios (90%CI) are shown below. TVR </a:t>
            </a:r>
            <a:r>
              <a:rPr lang="en-US" dirty="0" err="1"/>
              <a:t>doseARVTVR</a:t>
            </a:r>
            <a:r>
              <a:rPr lang="en-US" dirty="0"/>
              <a:t> </a:t>
            </a:r>
            <a:r>
              <a:rPr lang="en-US" dirty="0" err="1"/>
              <a:t>AUCtauTVR</a:t>
            </a:r>
            <a:r>
              <a:rPr lang="en-US" dirty="0"/>
              <a:t> </a:t>
            </a:r>
            <a:r>
              <a:rPr lang="en-US" dirty="0" err="1"/>
              <a:t>CminARV</a:t>
            </a:r>
            <a:r>
              <a:rPr lang="en-US" dirty="0"/>
              <a:t> </a:t>
            </a:r>
            <a:r>
              <a:rPr lang="en-US" dirty="0" err="1"/>
              <a:t>AUCtauARV</a:t>
            </a:r>
            <a:r>
              <a:rPr lang="en-US" dirty="0"/>
              <a:t> </a:t>
            </a:r>
            <a:r>
              <a:rPr lang="en-US" dirty="0" err="1"/>
              <a:t>CminTVR</a:t>
            </a:r>
            <a:r>
              <a:rPr lang="en-US" dirty="0"/>
              <a:t> 750 mg every 8 </a:t>
            </a:r>
            <a:r>
              <a:rPr lang="en-US" dirty="0" err="1"/>
              <a:t>hoursATV</a:t>
            </a:r>
            <a:r>
              <a:rPr lang="en-US" dirty="0"/>
              <a:t>/r0.80 (0.76 to 0.85)0.85 (0.75 to 0.98)1.17 (0.97 to 1.43)1.85 (1.40 to 2.44)DRV/r0.65 (0.61 to 0.69)0.68 (0.63 to 0.74)0.60 (0.57 to 0.63 )0.58 (0.52 to 0.63)</a:t>
            </a:r>
            <a:r>
              <a:rPr lang="en-US" dirty="0" err="1"/>
              <a:t>fAPV</a:t>
            </a:r>
            <a:r>
              <a:rPr lang="en-US" dirty="0"/>
              <a:t>/r0.68 (0.63 to 0.72)0.70 (0.64 to 0.77)0.53 (0.49 to 0.58)0.44 (0.40 to 0.50)LPV/r0.46 (0.41 to 0.52)0.48 (0.40 to 0.56)1.06 (0.96 to 1.17)1.14 (0.96 to 1.36)TVR 1125 mg every 8 hoursEFV0.82 (0.73 to 0.92)0.75 (0.66 to 0.86)0.82 (0.74 to 0.90)0.90 (0.81 to 1.01)TDF1.10 (1.03 to 1.18)1.17 (1.06 to 1.28)TVR 1500 mg every 12 hoursEFV0.80 (0.73 to 0.88)0.52 (0.42 to 0.64)0.85 (0.79 to 0.91)0.89 (0.82 to 0.96)TDF1.10 (1.03 to 1.17)1.06 (0.98 to 1.15) </a:t>
            </a:r>
          </a:p>
          <a:p>
            <a:r>
              <a:rPr lang="en-US" b="1" dirty="0"/>
              <a:t>Conclusions: </a:t>
            </a:r>
            <a:r>
              <a:rPr lang="en-US" dirty="0"/>
              <a:t> Interactions were observed between TVR and ritonavir-boosted protease inhibitors; appropriate doses have not been established. A higher dose of TVR (1125 mg every 8 hours) could partly offset the interaction with EFV. TVR 750 mg every 8 hours with ATV/r, and TVR 1125 mg every 8 hours with EFV are being evaluated in an ongoing study in HIV/HCV co-infected individuals.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6D1E080-B75A-485C-B735-DF673C2CC859}" type="slidenum">
              <a:rPr lang="en-US">
                <a:solidFill>
                  <a:prstClr val="black"/>
                </a:solidFill>
              </a:rPr>
              <a:pPr/>
              <a:t>88</a:t>
            </a:fld>
            <a:endParaRPr lang="en-US">
              <a:solidFill>
                <a:prstClr val="black"/>
              </a:solidFill>
            </a:endParaRPr>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r>
              <a:rPr lang="en-CA"/>
              <a:t>In healthy volunteers, coadministration of telaprevir and boosted protease inhibitors also resulted in significant reductions in exposures of darunavir/ritonavir and fosamprenavir/ritonavir.  Appropriate doses have not yet been established, and coadministration with telaprevir is not recommended. The combination of telaprevir and atazanavir/ritonavir is being evaluated in an ongoing study.</a:t>
            </a:r>
            <a:r>
              <a:rPr lang="en-US"/>
              <a:t> </a:t>
            </a:r>
            <a:endParaRPr lang="en-CA"/>
          </a:p>
          <a:p>
            <a:pPr>
              <a:spcBef>
                <a:spcPct val="0"/>
              </a:spcBef>
            </a:pPr>
            <a:endParaRPr lang="en-CA" b="1"/>
          </a:p>
          <a:p>
            <a:pPr>
              <a:spcBef>
                <a:spcPct val="0"/>
              </a:spcBef>
            </a:pPr>
            <a:r>
              <a:rPr lang="en-CA" b="1"/>
              <a:t>van Heeswijk R, Vandevoorde A, Boogaerts G, et al.  </a:t>
            </a:r>
            <a:r>
              <a:rPr lang="en-US" b="1"/>
              <a:t>Pharmacokinetic Interactions between ARV Agents and the Investigational HCV Protease Inhibitor TVR in Healthy Volunteers [abstract 119]. 18</a:t>
            </a:r>
            <a:r>
              <a:rPr lang="en-US" b="1" baseline="30000"/>
              <a:t>th</a:t>
            </a:r>
            <a:r>
              <a:rPr lang="en-US" b="1"/>
              <a:t> Conference on Retroviruses and Opportunistic Infections, February 27-March 2, 2011, Boston, MA.</a:t>
            </a:r>
            <a:r>
              <a:rPr lang="en-US"/>
              <a:t/>
            </a:r>
            <a:br>
              <a:rPr lang="en-US"/>
            </a:br>
            <a:endParaRPr lang="en-US"/>
          </a:p>
          <a:p>
            <a:pPr>
              <a:spcBef>
                <a:spcPct val="0"/>
              </a:spcBef>
            </a:pPr>
            <a:r>
              <a:rPr lang="en-US" b="1"/>
              <a:t>Background:  </a:t>
            </a:r>
            <a:r>
              <a:rPr lang="en-US"/>
              <a:t>Atazanavir/ritonavir (ATV/r), darunavir/r (DRV/r), fosamprenavir/r (fAPV/r), and lopinavir/r (LPV/r) are substrates and inhibitors of CYP3A. Efavirenz (EFV) is an inducer of CYP3A. Telaprevir (TVR) is a substrate and inhibitor of CYP3A. In previous trials with TVR 750 mg every 8 hours, TVR Cmin was reduced by 47% by EFV and tenofovir AUC24h was increased by 30% by TVR. Interactions between TVR and antiretroviral (ARV) agents were evaluated to guide studies of TVR in HIV/hepatitis C virus (HCV) co-infected patients.</a:t>
            </a:r>
          </a:p>
          <a:p>
            <a:r>
              <a:rPr lang="en-US" b="1"/>
              <a:t>Methods:  </a:t>
            </a:r>
            <a:r>
              <a:rPr lang="en-US"/>
              <a:t>Three separate open-label, randomized cross-over trials were conducted in HIV/HCV– healthy volunteers. In 2 studies, volunteers received 2 treatments; TVR 750 mg every 8 hours for 10 days, followed by a washout and ATV/r 300/100 mg once daily, DRV/r 600/100 mg twice daily, fAPV/r 700/100 mg twice daily, or LPV/r 400/100 mg twice daily (n = 20 each) for 20 days with co-administration of TVR 750 mg every 8 hours from day 11 onwards, or </a:t>
            </a:r>
            <a:r>
              <a:rPr lang="en-US" i="1"/>
              <a:t>vice versa</a:t>
            </a:r>
            <a:r>
              <a:rPr lang="en-US"/>
              <a:t>. All compounds were taken with food. In another study, 20 volunteers started TVR 750 mg every 8 hours for 7 days followed by EFV/tenofovir disoproxil fumarate (TDF) 600/300 mg once daily for 7 days after a washout. Subsequently, volunteers received TVR 1125 mg every 8 hours and EFV/TDF 600/300 mg once daily for 7 days or TVR 1500 mg every 12 hours and EFV/TDF 600/300 mg once daily for 7 days in a randomized order without a washout. TVR was taken with food and EFV/TDF was taken on an empty stomach in the morning. Least square means (LSMeans) and 90%CI of treatment ratios (test/reference) were calculated for the log-transformed AUCtau and Cmin</a:t>
            </a:r>
          </a:p>
          <a:p>
            <a:r>
              <a:rPr lang="en-US" b="1"/>
              <a:t>Results:  </a:t>
            </a:r>
            <a:r>
              <a:rPr lang="en-US"/>
              <a:t>The LSMeans ratios (90%CI) are shown below. TVR doseARVTVR AUCtauTVR CminARV AUCtauARV CminTVR 750 mg every 8 hoursATV/r0.80 (0.76 to 0.85)0.85 (0.75 to 0.98)1.17 (0.97 to 1.43)1.85 (1.40 to 2.44)DRV/r0.65 (0.61 to 0.69)0.68 (0.63 to 0.74)0.60 (0.57 to 0.63 )0.58 (0.52 to 0.63)fAPV/r0.68 (0.63 to 0.72)0.70 (0.64 to 0.77)0.53 (0.49 to 0.58)0.44 (0.40 to 0.50)LPV/r0.46 (0.41 to 0.52)0.48 (0.40 to 0.56)1.06 (0.96 to 1.17)1.14 (0.96 to 1.36)TVR 1125 mg every 8 hoursEFV0.82 (0.73 to 0.92)0.75 (0.66 to 0.86)0.82 (0.74 to 0.90)0.90 (0.81 to 1.01)TDF1.10 (1.03 to 1.18)1.17 (1.06 to 1.28)TVR 1500 mg every 12 hoursEFV0.80 (0.73 to 0.88)0.52 (0.42 to 0.64)0.85 (0.79 to 0.91)0.89 (0.82 to 0.96)TDF1.10 (1.03 to 1.17)1.06 (0.98 to 1.15) </a:t>
            </a:r>
          </a:p>
          <a:p>
            <a:r>
              <a:rPr lang="en-US" b="1"/>
              <a:t>Conclusions: </a:t>
            </a:r>
            <a:r>
              <a:rPr lang="en-US"/>
              <a:t> Interactions were observed between TVR and ritonavir-boosted protease inhibitors; appropriate doses have not been established. A higher dose of TVR (1125 mg every 8 hours) could partly offset the interaction with EFV. TVR 750 mg every 8 hours with ATV/r, and TVR 1125 mg every 8 hours with EFV are being evaluated in an ongoing study in HIV/HCV co-infected individuals.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0730E4B-DB49-4BE2-A918-C97370917E27}" type="slidenum">
              <a:rPr lang="en-US">
                <a:solidFill>
                  <a:prstClr val="black"/>
                </a:solidFill>
              </a:rPr>
              <a:pPr/>
              <a:t>89</a:t>
            </a:fld>
            <a:endParaRPr lang="en-US">
              <a:solidFill>
                <a:prstClr val="black"/>
              </a:solidFill>
            </a:endParaRPr>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r>
              <a:rPr lang="en-CA"/>
              <a:t>In healthy volunteers, coadministration of boceprevir and boosted protease inhibitors also resulted in negative two-way interactions.</a:t>
            </a:r>
          </a:p>
          <a:p>
            <a:r>
              <a:rPr lang="en-CA"/>
              <a:t>Exposures of the HIV protease inhibitors were significantly reduced, with 34-44% reductions in AUC and 43-59% reductions in trough concentrations in the presence of boceprevir.  Furthermore, boceprevir concentrations were reduced 32-45% in the presence of ritonavir-boosted darunavir or lopinavir.</a:t>
            </a:r>
          </a:p>
          <a:p>
            <a:endParaRPr lang="en-CA"/>
          </a:p>
          <a:p>
            <a:r>
              <a:rPr lang="en-CA"/>
              <a:t>The results of this study led to the issuing of a Dear Health Care Professional letter from Merck USA in February 2012 with a caution about the use of boceprevir and ritonavir-boosted HIV protease inhibitors.  The boceprevir monograph was later modified to advise that coadministration of boceprevir and ritonavir-boosted protease inhibitors is not recommended.</a:t>
            </a:r>
            <a:endParaRPr lang="en-US"/>
          </a:p>
          <a:p>
            <a:endParaRPr lang="en-US"/>
          </a:p>
          <a:p>
            <a:endParaRPr lang="en-US" b="1"/>
          </a:p>
          <a:p>
            <a:r>
              <a:rPr lang="en-US" b="1"/>
              <a:t>Hulskotte EGJ, Feng H-P, Xuan F, et al. Pharmacokinetic interaction between the HCV protease inhibitor boceprevir and ritonavir-boosted HIV-1 protease inhibitors atazanavir, lopinavir, and darunavir [abstract 771LB]. 19th Conference on Retroviruses and Opportunistic Infections, March 5-8, 2012, Seattle, WA.</a:t>
            </a:r>
            <a:r>
              <a:rPr lang="en-US"/>
              <a:t> </a:t>
            </a:r>
          </a:p>
          <a:p>
            <a:endParaRPr lang="en-US"/>
          </a:p>
          <a:p>
            <a:r>
              <a:rPr lang="en-US" b="1"/>
              <a:t>Background:</a:t>
            </a:r>
            <a:r>
              <a:rPr lang="en-US"/>
              <a:t>  Boceprevir (BOC) is a potent ketoamide inhibitor of the hepatitis C virus (HCV) NS3 protease that has demonstrated antiviral activity in combination with peg-interferon and ribavirin. HCV co-infection is common among HIV-infected patients and may require co-administration of BOC and ARV drugs. Atazanavir (ATV), lopinavir (LPV), and darunavir (DRV) are among the most frequently prescribed HIV protease inhibitors (HIV-PI). All are given in combination with low-dose ritonavir (r), a potent CYP3A4 inhibitor, which serves as a pharmacokinetic booster. This study was conducted to evaluate the pharmacokinetic interaction of BOC with ATV/r, LPV/r, and DRV/r.</a:t>
            </a:r>
          </a:p>
          <a:p>
            <a:r>
              <a:rPr lang="en-US" b="1"/>
              <a:t>Methods:</a:t>
            </a:r>
            <a:r>
              <a:rPr lang="en-US"/>
              <a:t>  This was a single-center, 3-part, open-label, drug-interaction study in 39 healthy adult subjects. Subjects received BOC (800 mg three times a day) on days 1 to 6. After a 4-day washout, subjects received ATV/r (300/100 mg every day), LPV/r (400/100 mg twice a day), or DRV/r (600/100 mg twice a day) on days 10 to 31. Subjects received concomitant BOC (800 mg three times a day) on days 25 to 31. Blood samples were collected for the pharmacokinetic assessment of HIV-PI, ritonavir, and BOC. Safety assessments included ECG, vital signs, clinical laboratory tests, physical examination, and adverse event monitoring.</a:t>
            </a:r>
            <a:endParaRPr lang="en-US" b="1"/>
          </a:p>
          <a:p>
            <a:r>
              <a:rPr lang="en-US" b="1"/>
              <a:t>Results: </a:t>
            </a:r>
            <a:r>
              <a:rPr lang="en-US"/>
              <a:t> Co administration of BOC with the HIV-PI/r was generally well tolerated. There were no serious adverse events. Concomitant BOC treatment decreased the exposure of all 3 HIV-PI with AUC0-last, Cmax, and Cmin GMR (90% CI) of ATV 0.65 (0.55 to 0.78), 0.75 (0.64 to 0.88), and 0.51 (0.44 to 0.61); of LPV 0.66 (0.60 to 0.72), 0.70 (0.65 to 0.77), and 0.57 (0.49 to 0.65); and of DRV 0.56 (0.51 to 0.61), 0.64 (0.58 to 0.71), and 0.41 (0.38 to 0.45), respectively. Co-administration with BOC also decreased the exposure of ritonavir in all 3 HIV-PI groups, with ritonavir AUCt decreasing 34%, 22%, and 27% in the ATV, LPV, and DRV cohorts, respectively. Co-administration with ATV/r did not alter BOC AUCt, but co-administration with LPV/r and DRV/r decreased BOC AUCt 45% and 32%, respectively.</a:t>
            </a:r>
            <a:endParaRPr lang="en-US" b="1"/>
          </a:p>
          <a:p>
            <a:r>
              <a:rPr lang="en-US" b="1"/>
              <a:t>Conclusions:</a:t>
            </a:r>
            <a:r>
              <a:rPr lang="en-US"/>
              <a:t>  Concomitant administration of BOC and ATV/r, LPV/r, and DRV/r resulted in reduced steady-state exposures of the HIV-PI, ritonavir, and BOC.</a:t>
            </a:r>
          </a:p>
          <a:p>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A5AA675B-CDFB-4583-B026-37EEA7B332FB}" type="slidenum">
              <a:rPr lang="en-US">
                <a:solidFill>
                  <a:prstClr val="black"/>
                </a:solidFill>
              </a:rPr>
              <a:pPr/>
              <a:t>90</a:t>
            </a:fld>
            <a:endParaRPr lang="en-US">
              <a:solidFill>
                <a:prstClr val="black"/>
              </a:solidFill>
            </a:endParaRPr>
          </a:p>
        </p:txBody>
      </p:sp>
      <p:sp>
        <p:nvSpPr>
          <p:cNvPr id="4" name="Rectangle 7"/>
          <p:cNvSpPr txBox="1">
            <a:spLocks noGrp="1" noChangeArrowheads="1"/>
          </p:cNvSpPr>
          <p:nvPr/>
        </p:nvSpPr>
        <p:spPr bwMode="auto">
          <a:xfrm>
            <a:off x="3885903" y="8687405"/>
            <a:ext cx="2972097" cy="4565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lIns="91432" tIns="45716" rIns="91432" bIns="45716" anchor="b"/>
          <a:lstStyle/>
          <a:p>
            <a:pPr algn="r" defTabSz="914485" eaLnBrk="0" fontAlgn="base" hangingPunct="0">
              <a:spcBef>
                <a:spcPct val="0"/>
              </a:spcBef>
              <a:spcAft>
                <a:spcPct val="0"/>
              </a:spcAft>
            </a:pPr>
            <a:fld id="{6BA1F99A-9522-43AB-A094-96FF1E2ED3F4}" type="slidenum">
              <a:rPr lang="en-US" sz="1200">
                <a:solidFill>
                  <a:srgbClr val="000000"/>
                </a:solidFill>
                <a:latin typeface="Times New Roman" pitchFamily="18" charset="0"/>
                <a:ea typeface="ＭＳ Ｐゴシック" charset="-128"/>
                <a:cs typeface="Arial Unicode MS" pitchFamily="34" charset="-128"/>
              </a:rPr>
              <a:pPr algn="r" defTabSz="914485" eaLnBrk="0" fontAlgn="base" hangingPunct="0">
                <a:spcBef>
                  <a:spcPct val="0"/>
                </a:spcBef>
                <a:spcAft>
                  <a:spcPct val="0"/>
                </a:spcAft>
              </a:pPr>
              <a:t>90</a:t>
            </a:fld>
            <a:endParaRPr lang="en-US" sz="1200">
              <a:solidFill>
                <a:srgbClr val="000000"/>
              </a:solidFill>
              <a:latin typeface="Times New Roman" pitchFamily="18" charset="0"/>
              <a:ea typeface="ＭＳ Ｐゴシック" charset="-128"/>
              <a:cs typeface="Arial Unicode MS" pitchFamily="34" charset="-128"/>
            </a:endParaRPr>
          </a:p>
        </p:txBody>
      </p:sp>
      <p:sp>
        <p:nvSpPr>
          <p:cNvPr id="539650" name="Rectangle 2"/>
          <p:cNvSpPr>
            <a:spLocks noGrp="1" noRot="1" noChangeAspect="1" noChangeArrowheads="1" noTextEdit="1"/>
          </p:cNvSpPr>
          <p:nvPr>
            <p:ph type="sldImg"/>
          </p:nvPr>
        </p:nvSpPr>
        <p:spPr>
          <a:ln/>
          <a:extLst>
            <a:ext uri="{FAA26D3D-D897-4be2-8F04-BA451C77F1D7}">
              <ma14:placeholderFlag xmlns:mc="http://schemas.openxmlformats.org/markup-compatibility/2006" xmlns:mv="urn:schemas-microsoft-com:mac:vml" xmlns:ma14="http://schemas.microsoft.com/office/mac/drawingml/2011/main" xmlns="" val="1"/>
            </a:ext>
          </a:extLst>
        </p:spPr>
      </p:sp>
      <p:sp>
        <p:nvSpPr>
          <p:cNvPr id="539651" name="Rectangle 3"/>
          <p:cNvSpPr>
            <a:spLocks noGrp="1" noChangeArrowheads="1"/>
          </p:cNvSpPr>
          <p:nvPr>
            <p:ph type="body" idx="1"/>
          </p:nvPr>
        </p:nvSpPr>
        <p:spPr/>
        <p:txBody>
          <a:bodyPr lIns="90480" tIns="44446" rIns="90480" bIns="44446"/>
          <a:lstStyle/>
          <a:p>
            <a:pPr marL="216233" indent="-216233" defTabSz="864931"/>
            <a:r>
              <a:rPr lang="en-CA" dirty="0"/>
              <a:t>HIV non-nucleoside reverse transcriptase inhibitors (NNRTIs) are substrates as well as mild-to-moderate inducers of CYP3A4.  Therefore, the potential exists for negative interactions with HCV DAAs.  These interactions are summarized below.</a:t>
            </a:r>
          </a:p>
          <a:p>
            <a:pPr marL="216233" indent="-216233" defTabSz="864931"/>
            <a:endParaRPr lang="en-CA" dirty="0"/>
          </a:p>
          <a:p>
            <a:pPr marL="216233" indent="-216233" defTabSz="864931"/>
            <a:r>
              <a:rPr lang="en-CA" dirty="0"/>
              <a:t>1)  </a:t>
            </a:r>
            <a:r>
              <a:rPr lang="en-CA" b="1" u="sng" dirty="0" err="1"/>
              <a:t>Efavirenz</a:t>
            </a:r>
            <a:endParaRPr lang="en-CA" b="1" dirty="0"/>
          </a:p>
          <a:p>
            <a:pPr lvl="1" defTabSz="864931">
              <a:buFont typeface="Times New Roman" pitchFamily="18" charset="0"/>
              <a:buAutoNum type="alphaLcParenR"/>
            </a:pPr>
            <a:r>
              <a:rPr lang="en-CA" u="sng" dirty="0"/>
              <a:t>Boceprevir</a:t>
            </a:r>
            <a:r>
              <a:rPr lang="en-CA" dirty="0"/>
              <a:t>.  </a:t>
            </a:r>
            <a:r>
              <a:rPr lang="en-US" dirty="0" err="1"/>
              <a:t>Coadministration</a:t>
            </a:r>
            <a:r>
              <a:rPr lang="en-US" dirty="0"/>
              <a:t> of boceprevir and </a:t>
            </a:r>
            <a:r>
              <a:rPr lang="en-US" dirty="0" err="1"/>
              <a:t>efavirenz</a:t>
            </a:r>
            <a:r>
              <a:rPr lang="en-US" dirty="0"/>
              <a:t> in healthy volunteers resulted in a 44% decrease in boceprevir trough concentrations and a 19% reduction in overall boceprevir exposures, while </a:t>
            </a:r>
            <a:r>
              <a:rPr lang="en-US" dirty="0" err="1"/>
              <a:t>efavirenz</a:t>
            </a:r>
            <a:r>
              <a:rPr lang="en-US" dirty="0"/>
              <a:t> AUC was increased 20%, compared to either drug administered alone.[1]  As such, the product monograph recommends that this combination be avoided.[2] </a:t>
            </a:r>
          </a:p>
          <a:p>
            <a:pPr lvl="1" defTabSz="864931">
              <a:buFont typeface="Times New Roman" pitchFamily="18" charset="0"/>
              <a:buAutoNum type="alphaLcParenR"/>
            </a:pPr>
            <a:r>
              <a:rPr lang="en-US" u="sng" dirty="0" err="1"/>
              <a:t>Telaprevir</a:t>
            </a:r>
            <a:r>
              <a:rPr lang="en-US" dirty="0"/>
              <a:t>.  In healthy volunteers, multiple-dose administration of </a:t>
            </a:r>
            <a:r>
              <a:rPr lang="en-US" dirty="0" err="1"/>
              <a:t>efavirenz</a:t>
            </a:r>
            <a:r>
              <a:rPr lang="en-US" dirty="0"/>
              <a:t> 600 mg daily and </a:t>
            </a:r>
            <a:r>
              <a:rPr lang="en-US" dirty="0" err="1"/>
              <a:t>telaprevir</a:t>
            </a:r>
            <a:r>
              <a:rPr lang="en-US" dirty="0"/>
              <a:t> 750 mg q8h resulted in 9% decrease in </a:t>
            </a:r>
            <a:r>
              <a:rPr lang="en-US" dirty="0" err="1"/>
              <a:t>Cmax</a:t>
            </a:r>
            <a:r>
              <a:rPr lang="en-US" dirty="0"/>
              <a:t>, 47% decrease in </a:t>
            </a:r>
            <a:r>
              <a:rPr lang="en-US" dirty="0" err="1"/>
              <a:t>Cmin</a:t>
            </a:r>
            <a:r>
              <a:rPr lang="en-US" dirty="0"/>
              <a:t> and 26% decrease in AUC of </a:t>
            </a:r>
            <a:r>
              <a:rPr lang="en-US" dirty="0" err="1"/>
              <a:t>telaprevir</a:t>
            </a:r>
            <a:r>
              <a:rPr lang="en-US" dirty="0"/>
              <a:t>.[3]  In a subsequent study, 20 volunteers started </a:t>
            </a:r>
            <a:r>
              <a:rPr lang="en-US" dirty="0" err="1"/>
              <a:t>telaprevir</a:t>
            </a:r>
            <a:r>
              <a:rPr lang="en-US" dirty="0"/>
              <a:t> 750 mg every 8 hours for 7 days followed by </a:t>
            </a:r>
            <a:r>
              <a:rPr lang="en-US" dirty="0" err="1"/>
              <a:t>efavirenz</a:t>
            </a:r>
            <a:r>
              <a:rPr lang="en-US" dirty="0"/>
              <a:t> and </a:t>
            </a:r>
            <a:r>
              <a:rPr lang="en-US" dirty="0" err="1"/>
              <a:t>tenofovir</a:t>
            </a:r>
            <a:r>
              <a:rPr lang="en-US" dirty="0"/>
              <a:t> at standard doses for 7 days after a washout. Subsequently, volunteers received either </a:t>
            </a:r>
            <a:r>
              <a:rPr lang="en-US" dirty="0" err="1"/>
              <a:t>telaprevir</a:t>
            </a:r>
            <a:r>
              <a:rPr lang="en-US" dirty="0"/>
              <a:t> 1125 mg every 8 hours plus </a:t>
            </a:r>
            <a:r>
              <a:rPr lang="en-US" dirty="0" err="1"/>
              <a:t>efavirenz</a:t>
            </a:r>
            <a:r>
              <a:rPr lang="en-US" dirty="0"/>
              <a:t> and </a:t>
            </a:r>
            <a:r>
              <a:rPr lang="en-US" dirty="0" err="1"/>
              <a:t>tenofovir</a:t>
            </a:r>
            <a:r>
              <a:rPr lang="en-US" dirty="0"/>
              <a:t> or </a:t>
            </a:r>
            <a:r>
              <a:rPr lang="en-US" dirty="0" err="1"/>
              <a:t>telaprevir</a:t>
            </a:r>
            <a:r>
              <a:rPr lang="en-US" dirty="0"/>
              <a:t> 1500 mg every 12 hours plus </a:t>
            </a:r>
            <a:r>
              <a:rPr lang="en-US" dirty="0" err="1"/>
              <a:t>efavirenz</a:t>
            </a:r>
            <a:r>
              <a:rPr lang="en-US" dirty="0"/>
              <a:t> and </a:t>
            </a:r>
            <a:r>
              <a:rPr lang="en-US" dirty="0" err="1"/>
              <a:t>tenofovir</a:t>
            </a:r>
            <a:r>
              <a:rPr lang="en-US" dirty="0"/>
              <a:t> for 7 days. </a:t>
            </a:r>
            <a:r>
              <a:rPr lang="en-US" dirty="0" err="1"/>
              <a:t>Telaprevir</a:t>
            </a:r>
            <a:r>
              <a:rPr lang="en-US" dirty="0"/>
              <a:t> was taken with food while </a:t>
            </a:r>
            <a:r>
              <a:rPr lang="en-US" dirty="0" err="1"/>
              <a:t>efavirenz</a:t>
            </a:r>
            <a:r>
              <a:rPr lang="en-US" dirty="0"/>
              <a:t> and </a:t>
            </a:r>
            <a:r>
              <a:rPr lang="en-US" dirty="0" err="1"/>
              <a:t>tenofovir</a:t>
            </a:r>
            <a:r>
              <a:rPr lang="en-US" dirty="0"/>
              <a:t> were taken on an empty stomach in the morning.  With the combination of </a:t>
            </a:r>
            <a:r>
              <a:rPr lang="en-US" dirty="0" err="1"/>
              <a:t>telaprevir</a:t>
            </a:r>
            <a:r>
              <a:rPr lang="en-US" dirty="0"/>
              <a:t> 1500 mg every 12 hours plus </a:t>
            </a:r>
            <a:r>
              <a:rPr lang="en-US" dirty="0" err="1"/>
              <a:t>efavirenz</a:t>
            </a:r>
            <a:r>
              <a:rPr lang="en-US" dirty="0"/>
              <a:t> and </a:t>
            </a:r>
            <a:r>
              <a:rPr lang="en-US" dirty="0" err="1"/>
              <a:t>tenofovir</a:t>
            </a:r>
            <a:r>
              <a:rPr lang="en-US" dirty="0"/>
              <a:t>, </a:t>
            </a:r>
            <a:r>
              <a:rPr lang="en-US" dirty="0" err="1"/>
              <a:t>telaprevir</a:t>
            </a:r>
            <a:r>
              <a:rPr lang="en-US" dirty="0"/>
              <a:t> AUC and </a:t>
            </a:r>
            <a:r>
              <a:rPr lang="en-US" dirty="0" err="1"/>
              <a:t>Cmin</a:t>
            </a:r>
            <a:r>
              <a:rPr lang="en-US" dirty="0"/>
              <a:t> decreased by 20% and 48%, respectively, </a:t>
            </a:r>
            <a:r>
              <a:rPr lang="en-US" dirty="0" err="1"/>
              <a:t>efavirenz</a:t>
            </a:r>
            <a:r>
              <a:rPr lang="en-US" dirty="0"/>
              <a:t> AUC and </a:t>
            </a:r>
            <a:r>
              <a:rPr lang="en-US" dirty="0" err="1"/>
              <a:t>Cmin</a:t>
            </a:r>
            <a:r>
              <a:rPr lang="en-US" dirty="0"/>
              <a:t> decreased by 15% and 11%, respectively, and </a:t>
            </a:r>
            <a:r>
              <a:rPr lang="en-US" dirty="0" err="1"/>
              <a:t>tenofovir</a:t>
            </a:r>
            <a:r>
              <a:rPr lang="en-US" dirty="0"/>
              <a:t> AUC  and </a:t>
            </a:r>
            <a:r>
              <a:rPr lang="en-US" dirty="0" err="1"/>
              <a:t>Cmin</a:t>
            </a:r>
            <a:r>
              <a:rPr lang="en-US" dirty="0"/>
              <a:t> increased by 10% and 6%, respectively.  When </a:t>
            </a:r>
            <a:r>
              <a:rPr lang="en-US" dirty="0" err="1"/>
              <a:t>telaprevir</a:t>
            </a:r>
            <a:r>
              <a:rPr lang="en-US" dirty="0"/>
              <a:t> was dosed at 1125 mg every 8 hours with </a:t>
            </a:r>
            <a:r>
              <a:rPr lang="en-US" dirty="0" err="1"/>
              <a:t>efavirenz</a:t>
            </a:r>
            <a:r>
              <a:rPr lang="en-US" dirty="0"/>
              <a:t> and </a:t>
            </a:r>
            <a:r>
              <a:rPr lang="en-US" dirty="0" err="1"/>
              <a:t>tenofovir</a:t>
            </a:r>
            <a:r>
              <a:rPr lang="en-US" dirty="0"/>
              <a:t>, smaller reductions in </a:t>
            </a:r>
            <a:r>
              <a:rPr lang="en-US" dirty="0" err="1"/>
              <a:t>telaprevir</a:t>
            </a:r>
            <a:r>
              <a:rPr lang="en-US" dirty="0"/>
              <a:t> exposures were observed (AUC decreased 18% and </a:t>
            </a:r>
            <a:r>
              <a:rPr lang="en-US" dirty="0" err="1"/>
              <a:t>Cmin</a:t>
            </a:r>
            <a:r>
              <a:rPr lang="en-US" dirty="0"/>
              <a:t> decreased 25%).  This higher dose of </a:t>
            </a:r>
            <a:r>
              <a:rPr lang="en-US" dirty="0" err="1"/>
              <a:t>telaprevir</a:t>
            </a:r>
            <a:r>
              <a:rPr lang="en-US" dirty="0"/>
              <a:t> may  partly offset the interaction with </a:t>
            </a:r>
            <a:r>
              <a:rPr lang="en-US" dirty="0" err="1"/>
              <a:t>efavirenz</a:t>
            </a:r>
            <a:r>
              <a:rPr lang="en-US" dirty="0"/>
              <a:t>, and is being evaluated in an ongoing study in HIV/HCV co-infected individuals.[4]  However, higher </a:t>
            </a:r>
            <a:r>
              <a:rPr lang="en-US" dirty="0" err="1"/>
              <a:t>telaprevir</a:t>
            </a:r>
            <a:r>
              <a:rPr lang="en-US" dirty="0"/>
              <a:t> doses would be associated with increased acquisition costs.</a:t>
            </a:r>
          </a:p>
          <a:p>
            <a:pPr marL="216233" indent="-216233" defTabSz="864931"/>
            <a:endParaRPr lang="en-CA" dirty="0"/>
          </a:p>
          <a:p>
            <a:pPr marL="216233" indent="-216233" defTabSz="864931">
              <a:buFont typeface="Times New Roman" pitchFamily="18" charset="0"/>
              <a:buAutoNum type="arabicParenR" startAt="2"/>
            </a:pPr>
            <a:r>
              <a:rPr lang="en-CA" b="1" u="sng" dirty="0" err="1"/>
              <a:t>Etravirine</a:t>
            </a:r>
            <a:endParaRPr lang="en-CA" b="1" dirty="0"/>
          </a:p>
          <a:p>
            <a:pPr lvl="1" defTabSz="864931"/>
            <a:r>
              <a:rPr lang="en-CA" dirty="0"/>
              <a:t>a)Boceprevir.  </a:t>
            </a:r>
            <a:r>
              <a:rPr lang="en-US" dirty="0"/>
              <a:t>In healthy volunteers, </a:t>
            </a:r>
            <a:r>
              <a:rPr lang="en-US" dirty="0" err="1"/>
              <a:t>coadministration</a:t>
            </a:r>
            <a:r>
              <a:rPr lang="en-US" dirty="0"/>
              <a:t> of boceprevir 800 mg q8h with </a:t>
            </a:r>
            <a:r>
              <a:rPr lang="en-US" dirty="0" err="1"/>
              <a:t>etravirine</a:t>
            </a:r>
            <a:r>
              <a:rPr lang="en-US" dirty="0"/>
              <a:t> 200 mg BID for 11-14 days resulted in  23% decrease in AUC, 24% decrease in </a:t>
            </a:r>
            <a:r>
              <a:rPr lang="en-US" dirty="0" err="1"/>
              <a:t>Cmax</a:t>
            </a:r>
            <a:r>
              <a:rPr lang="en-US" dirty="0"/>
              <a:t> and 29% decrease in </a:t>
            </a:r>
            <a:r>
              <a:rPr lang="en-US" dirty="0" err="1"/>
              <a:t>Cmin</a:t>
            </a:r>
            <a:r>
              <a:rPr lang="en-US" dirty="0"/>
              <a:t> of </a:t>
            </a:r>
            <a:r>
              <a:rPr lang="en-US" dirty="0" err="1"/>
              <a:t>etravirine</a:t>
            </a:r>
            <a:r>
              <a:rPr lang="en-US" dirty="0"/>
              <a:t> and 10% increase in AUC and </a:t>
            </a:r>
            <a:r>
              <a:rPr lang="en-US" dirty="0" err="1"/>
              <a:t>Cmax</a:t>
            </a:r>
            <a:r>
              <a:rPr lang="en-US" dirty="0"/>
              <a:t> and 12% decrease in </a:t>
            </a:r>
            <a:r>
              <a:rPr lang="en-US" dirty="0" err="1"/>
              <a:t>Cmin</a:t>
            </a:r>
            <a:r>
              <a:rPr lang="en-US" dirty="0"/>
              <a:t> of boceprevir compared to either drug administered alone.  The impact on boceprevir concentrations is not considered clinically relevant; however, the impact on </a:t>
            </a:r>
            <a:r>
              <a:rPr lang="en-US" dirty="0" err="1"/>
              <a:t>etravirine</a:t>
            </a:r>
            <a:r>
              <a:rPr lang="en-US" dirty="0"/>
              <a:t> concentrations could be clinically significant.[5] </a:t>
            </a:r>
          </a:p>
          <a:p>
            <a:pPr lvl="1" defTabSz="864931"/>
            <a:r>
              <a:rPr lang="en-CA" dirty="0"/>
              <a:t>b)</a:t>
            </a:r>
            <a:r>
              <a:rPr lang="en-CA" u="sng" dirty="0" err="1"/>
              <a:t>Telaprevir</a:t>
            </a:r>
            <a:r>
              <a:rPr lang="en-CA" dirty="0"/>
              <a:t>.  </a:t>
            </a:r>
            <a:r>
              <a:rPr lang="en-US" dirty="0"/>
              <a:t>In healthy volunteers, </a:t>
            </a:r>
            <a:r>
              <a:rPr lang="en-US" dirty="0" err="1"/>
              <a:t>coadministration</a:t>
            </a:r>
            <a:r>
              <a:rPr lang="en-US" dirty="0"/>
              <a:t> of </a:t>
            </a:r>
            <a:r>
              <a:rPr lang="en-US" dirty="0" err="1"/>
              <a:t>telaprevir</a:t>
            </a:r>
            <a:r>
              <a:rPr lang="en-US" dirty="0"/>
              <a:t> 750 mg TID with </a:t>
            </a:r>
            <a:r>
              <a:rPr lang="en-US" dirty="0" err="1"/>
              <a:t>etravirine</a:t>
            </a:r>
            <a:r>
              <a:rPr lang="en-US" dirty="0"/>
              <a:t> 200 mg BID for 11 days resulted in  6% decrease in AUC, 7% decrease in </a:t>
            </a:r>
            <a:r>
              <a:rPr lang="en-US" dirty="0" err="1"/>
              <a:t>Cmax</a:t>
            </a:r>
            <a:r>
              <a:rPr lang="en-US" dirty="0"/>
              <a:t> and 3% decrease in </a:t>
            </a:r>
            <a:r>
              <a:rPr lang="en-US" dirty="0" err="1"/>
              <a:t>Cmin</a:t>
            </a:r>
            <a:r>
              <a:rPr lang="en-US" dirty="0"/>
              <a:t> of </a:t>
            </a:r>
            <a:r>
              <a:rPr lang="en-US" dirty="0" err="1"/>
              <a:t>etravirine</a:t>
            </a:r>
            <a:r>
              <a:rPr lang="en-US" dirty="0"/>
              <a:t> and 16% decrease in AUC, 10% decrease in </a:t>
            </a:r>
            <a:r>
              <a:rPr lang="en-US" dirty="0" err="1"/>
              <a:t>Cmax</a:t>
            </a:r>
            <a:r>
              <a:rPr lang="en-US" dirty="0"/>
              <a:t> and 25% decrease in </a:t>
            </a:r>
            <a:r>
              <a:rPr lang="en-US" dirty="0" err="1"/>
              <a:t>Cmin</a:t>
            </a:r>
            <a:r>
              <a:rPr lang="en-US" dirty="0"/>
              <a:t> of </a:t>
            </a:r>
            <a:r>
              <a:rPr lang="en-US" dirty="0" err="1"/>
              <a:t>telaprevir</a:t>
            </a:r>
            <a:r>
              <a:rPr lang="en-US" dirty="0"/>
              <a:t> compared to either drug administered alone.  These changes are not considered clinically relevant, combination may be given without dose adjustment.[6] </a:t>
            </a:r>
          </a:p>
          <a:p>
            <a:pPr marL="216233" indent="-216233" defTabSz="864931"/>
            <a:endParaRPr lang="en-CA" dirty="0"/>
          </a:p>
          <a:p>
            <a:pPr marL="216233" indent="-216233" defTabSz="864931"/>
            <a:r>
              <a:rPr lang="en-CA" dirty="0"/>
              <a:t>3</a:t>
            </a:r>
            <a:r>
              <a:rPr lang="en-CA" b="1" dirty="0"/>
              <a:t>)  </a:t>
            </a:r>
            <a:r>
              <a:rPr lang="en-CA" b="1" u="sng" dirty="0" err="1"/>
              <a:t>Rilpivirine</a:t>
            </a:r>
            <a:endParaRPr lang="en-CA" b="1" u="sng" dirty="0"/>
          </a:p>
          <a:p>
            <a:pPr lvl="1" defTabSz="864931"/>
            <a:r>
              <a:rPr lang="en-CA" dirty="0"/>
              <a:t>a)  </a:t>
            </a:r>
            <a:r>
              <a:rPr lang="en-CA" dirty="0" err="1"/>
              <a:t>Telaprevir</a:t>
            </a:r>
            <a:r>
              <a:rPr lang="en-CA" dirty="0"/>
              <a:t>.  </a:t>
            </a:r>
            <a:r>
              <a:rPr lang="en-US" dirty="0"/>
              <a:t>In healthy volunteers, </a:t>
            </a:r>
            <a:r>
              <a:rPr lang="en-US" dirty="0" err="1"/>
              <a:t>coadministration</a:t>
            </a:r>
            <a:r>
              <a:rPr lang="en-US" dirty="0"/>
              <a:t> of </a:t>
            </a:r>
            <a:r>
              <a:rPr lang="en-US" dirty="0" err="1"/>
              <a:t>telaprevir</a:t>
            </a:r>
            <a:r>
              <a:rPr lang="en-US" dirty="0"/>
              <a:t> 750 mg TID with </a:t>
            </a:r>
            <a:r>
              <a:rPr lang="en-US" dirty="0" err="1"/>
              <a:t>rilpivirine</a:t>
            </a:r>
            <a:r>
              <a:rPr lang="en-US" dirty="0"/>
              <a:t> 25 mg daily for 11 days resulted in  78% increase in AUC, 49% increase in </a:t>
            </a:r>
            <a:r>
              <a:rPr lang="en-US" dirty="0" err="1"/>
              <a:t>Cmax</a:t>
            </a:r>
            <a:r>
              <a:rPr lang="en-US" dirty="0"/>
              <a:t> and 93% increase </a:t>
            </a:r>
            <a:r>
              <a:rPr lang="en-US" dirty="0" err="1"/>
              <a:t>Cmin</a:t>
            </a:r>
            <a:r>
              <a:rPr lang="en-US" dirty="0"/>
              <a:t> of </a:t>
            </a:r>
            <a:r>
              <a:rPr lang="en-US" dirty="0" err="1"/>
              <a:t>rilpivirine</a:t>
            </a:r>
            <a:r>
              <a:rPr lang="en-US" dirty="0"/>
              <a:t> and 8% decrease in AUC, 5% decrease in </a:t>
            </a:r>
            <a:r>
              <a:rPr lang="en-US" dirty="0" err="1"/>
              <a:t>Cmax</a:t>
            </a:r>
            <a:r>
              <a:rPr lang="en-US" dirty="0"/>
              <a:t> and 13% decrease in </a:t>
            </a:r>
            <a:r>
              <a:rPr lang="en-US" dirty="0" err="1"/>
              <a:t>Cmin</a:t>
            </a:r>
            <a:r>
              <a:rPr lang="en-US" dirty="0"/>
              <a:t> of </a:t>
            </a:r>
            <a:r>
              <a:rPr lang="en-US" dirty="0" err="1"/>
              <a:t>telaprevir</a:t>
            </a:r>
            <a:r>
              <a:rPr lang="en-US" dirty="0"/>
              <a:t> compared to either drug administered alone.  These changes are not considered clinically relevant, combination may be given without dose adjustment.[6]  It may be prudent to avoid using combination in patients at increased risk for Torsade de Pointes, or who are on other drugs that may </a:t>
            </a:r>
            <a:r>
              <a:rPr lang="en-US" dirty="0">
                <a:sym typeface="Symbol" pitchFamily="18" charset="2"/>
              </a:rPr>
              <a:t></a:t>
            </a:r>
            <a:r>
              <a:rPr lang="en-US" dirty="0"/>
              <a:t> </a:t>
            </a:r>
            <a:r>
              <a:rPr lang="en-US" dirty="0" err="1"/>
              <a:t>rilpivirine</a:t>
            </a:r>
            <a:r>
              <a:rPr lang="en-US" dirty="0"/>
              <a:t> levels or that are known to cause </a:t>
            </a:r>
            <a:r>
              <a:rPr lang="en-US" dirty="0" err="1"/>
              <a:t>QTc</a:t>
            </a:r>
            <a:r>
              <a:rPr lang="en-US" dirty="0"/>
              <a:t> prolongation. </a:t>
            </a:r>
          </a:p>
          <a:p>
            <a:pPr marL="216233" indent="-216233" defTabSz="864931"/>
            <a:endParaRPr lang="en-CA" dirty="0"/>
          </a:p>
          <a:p>
            <a:pPr marL="216233" indent="-216233" defTabSz="864931"/>
            <a:r>
              <a:rPr lang="en-CA" dirty="0"/>
              <a:t>As such, these </a:t>
            </a:r>
            <a:r>
              <a:rPr lang="en-US" dirty="0"/>
              <a:t>interactions between DAAs and </a:t>
            </a:r>
            <a:r>
              <a:rPr lang="en-US" dirty="0" err="1"/>
              <a:t>antiretrovirals</a:t>
            </a:r>
            <a:r>
              <a:rPr lang="en-US" dirty="0"/>
              <a:t> may limit </a:t>
            </a:r>
            <a:r>
              <a:rPr lang="en-US" dirty="0" err="1"/>
              <a:t>cART</a:t>
            </a:r>
            <a:r>
              <a:rPr lang="en-US" dirty="0"/>
              <a:t> treatment choices, which may be particularly challenging in HIV-treatment experienced patients.  If dose modifications are required, such changes may be associated with significant increases in cost.  There is also the potential for </a:t>
            </a:r>
            <a:r>
              <a:rPr lang="en-US" dirty="0" err="1"/>
              <a:t>underdosing</a:t>
            </a:r>
            <a:r>
              <a:rPr lang="en-US" dirty="0"/>
              <a:t> of </a:t>
            </a:r>
            <a:r>
              <a:rPr lang="en-US" dirty="0" err="1"/>
              <a:t>antiretrovirals</a:t>
            </a:r>
            <a:r>
              <a:rPr lang="en-US" dirty="0"/>
              <a:t> and/or DAAs, which may lead to treatment failure and development of resistance.  Whenever possible, non-essential medications should be discontinued for the duration of HCV treatment.</a:t>
            </a:r>
          </a:p>
          <a:p>
            <a:pPr marL="216233" indent="-216233" defTabSz="864931"/>
            <a:endParaRPr lang="en-CA" dirty="0"/>
          </a:p>
          <a:p>
            <a:pPr marL="216233" indent="-216233" defTabSz="864931"/>
            <a:r>
              <a:rPr lang="en-CA" b="1" dirty="0"/>
              <a:t>References:</a:t>
            </a:r>
          </a:p>
          <a:p>
            <a:pPr marL="216233" indent="-216233" defTabSz="864931">
              <a:buFont typeface="Times New Roman" pitchFamily="18" charset="0"/>
              <a:buAutoNum type="arabicPeriod"/>
            </a:pPr>
            <a:r>
              <a:rPr lang="en-US" dirty="0" err="1"/>
              <a:t>Kasserra</a:t>
            </a:r>
            <a:r>
              <a:rPr lang="en-US" dirty="0"/>
              <a:t> C, Hughes E, </a:t>
            </a:r>
            <a:r>
              <a:rPr lang="en-US" dirty="0" err="1"/>
              <a:t>Treitel</a:t>
            </a:r>
            <a:r>
              <a:rPr lang="en-US" dirty="0"/>
              <a:t> M, et al. Clinical pharmacology of boceprevir:  metabolism, excretion, and drug-drug interactions [abstract 118]. 18th Conference on Retroviruses and Opportunistic Infections, Feb 27-Mar 2, 2011, Boston, USA.</a:t>
            </a:r>
            <a:endParaRPr lang="en-CA" dirty="0"/>
          </a:p>
          <a:p>
            <a:pPr marL="216233" indent="-216233" defTabSz="864931">
              <a:buFont typeface="Times New Roman" pitchFamily="18" charset="0"/>
              <a:buAutoNum type="arabicPeriod"/>
            </a:pPr>
            <a:r>
              <a:rPr lang="en-CA" dirty="0"/>
              <a:t>Merck Canada Inc. </a:t>
            </a:r>
            <a:r>
              <a:rPr lang="en-CA" dirty="0" err="1"/>
              <a:t>VictrelisTM</a:t>
            </a:r>
            <a:r>
              <a:rPr lang="en-CA" dirty="0"/>
              <a:t>. Product Monograph. Kirkland, Quebec, Canada, June 13, 2012.</a:t>
            </a:r>
            <a:endParaRPr lang="nl-NL" dirty="0"/>
          </a:p>
          <a:p>
            <a:pPr marL="216233" indent="-216233" defTabSz="864931"/>
            <a:r>
              <a:rPr lang="en-US" dirty="0"/>
              <a:t>3. </a:t>
            </a:r>
            <a:r>
              <a:rPr lang="en-US" dirty="0" err="1"/>
              <a:t>Garg</a:t>
            </a:r>
            <a:r>
              <a:rPr lang="en-US" dirty="0"/>
              <a:t> V, </a:t>
            </a:r>
            <a:r>
              <a:rPr lang="en-US" dirty="0" err="1"/>
              <a:t>Chandorkar</a:t>
            </a:r>
            <a:r>
              <a:rPr lang="en-US" dirty="0"/>
              <a:t> G, Yang Y, et al. The effect of CYP3A inhibitors and inducers on the pharmacokinetics of </a:t>
            </a:r>
            <a:r>
              <a:rPr lang="en-US" dirty="0" err="1"/>
              <a:t>telaprevir</a:t>
            </a:r>
            <a:r>
              <a:rPr lang="en-US" dirty="0"/>
              <a:t> [abstract PK_13]. 6th International Workshop on Clinical Pharmacology of Hepatitis Therapy, June 22-23, 2011, Cambridge, MA</a:t>
            </a:r>
            <a:endParaRPr lang="en-CA" b="1" dirty="0"/>
          </a:p>
          <a:p>
            <a:pPr marL="216233" indent="-216233" defTabSz="864931"/>
            <a:r>
              <a:rPr lang="nl-NL" dirty="0"/>
              <a:t>4. Van Heeswijk RPG, Vandevoorde A, Boogaerts G, et al. </a:t>
            </a:r>
            <a:r>
              <a:rPr lang="en-US" dirty="0"/>
              <a:t>Pharmacokinetic interactions between ARV agents and the investigational HCV protease inhibitor TVR in healthy volunteers [abstract 119]. 18th Conference on Retroviruses and Opportunistic Infections, Feb 27-Mar 2, 2011, Boston, USA.</a:t>
            </a:r>
          </a:p>
          <a:p>
            <a:pPr marL="216233" indent="-216233" defTabSz="864931"/>
            <a:r>
              <a:rPr lang="en-US" dirty="0"/>
              <a:t>5. Hammond K, Wolfe P, Burton J, et al. Pharmacokinetic interaction between boceprevir and </a:t>
            </a:r>
            <a:r>
              <a:rPr lang="en-US" dirty="0" err="1"/>
              <a:t>etravirine</a:t>
            </a:r>
            <a:r>
              <a:rPr lang="en-US" dirty="0"/>
              <a:t> in HIV/HCV </a:t>
            </a:r>
            <a:r>
              <a:rPr lang="en-US" dirty="0" err="1"/>
              <a:t>seronegative</a:t>
            </a:r>
            <a:r>
              <a:rPr lang="en-US" dirty="0"/>
              <a:t> volunteers [abstract O_15]. 13th International Workshop on Clinical Pharmacology of HIV Therapy, April 16-18, 2012, Barcelona, Spain.</a:t>
            </a:r>
          </a:p>
          <a:p>
            <a:pPr marL="216233" indent="-216233" defTabSz="864931"/>
            <a:r>
              <a:rPr lang="en-US" dirty="0"/>
              <a:t>6. </a:t>
            </a:r>
            <a:r>
              <a:rPr lang="en-US" dirty="0" err="1"/>
              <a:t>Kakuda</a:t>
            </a:r>
            <a:r>
              <a:rPr lang="en-US" dirty="0"/>
              <a:t> TN, Leopold L, </a:t>
            </a:r>
            <a:r>
              <a:rPr lang="en-US" dirty="0" err="1"/>
              <a:t>Nijs</a:t>
            </a:r>
            <a:r>
              <a:rPr lang="en-US" dirty="0"/>
              <a:t> S, et al. Pharmacokinetic interaction between </a:t>
            </a:r>
            <a:r>
              <a:rPr lang="en-US" dirty="0" err="1"/>
              <a:t>etravirine</a:t>
            </a:r>
            <a:r>
              <a:rPr lang="en-US" dirty="0"/>
              <a:t> or </a:t>
            </a:r>
            <a:r>
              <a:rPr lang="en-US" dirty="0" err="1"/>
              <a:t>rilpivirine</a:t>
            </a:r>
            <a:r>
              <a:rPr lang="en-US" dirty="0"/>
              <a:t> and </a:t>
            </a:r>
            <a:r>
              <a:rPr lang="en-US" dirty="0" err="1"/>
              <a:t>telaprevir</a:t>
            </a:r>
            <a:r>
              <a:rPr lang="en-US" dirty="0"/>
              <a:t>:  a </a:t>
            </a:r>
            <a:r>
              <a:rPr lang="en-US" dirty="0" err="1"/>
              <a:t>randomised</a:t>
            </a:r>
            <a:r>
              <a:rPr lang="en-US" dirty="0"/>
              <a:t>, two-way crossover trial [abstract O_18]. 13th International Workshop on Clinical Pharmacology of HIV Therapy, April 16-18, 2012, Barcelona, Spain.</a:t>
            </a:r>
            <a:endParaRPr lang="en-CA" dirty="0"/>
          </a:p>
          <a:p>
            <a:pPr marL="216233" indent="-216233" defTabSz="864931"/>
            <a:endParaRPr lang="en-CA" b="1"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D465E8-01AE-441B-ADEC-3A54F7384B8E}" type="slidenum">
              <a:rPr lang="en-US">
                <a:solidFill>
                  <a:prstClr val="black"/>
                </a:solidFill>
              </a:rPr>
              <a:pPr/>
              <a:t>91</a:t>
            </a:fld>
            <a:endParaRPr lang="en-US">
              <a:solidFill>
                <a:prstClr val="black"/>
              </a:solidFill>
            </a:endParaRPr>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pPr marL="216233" indent="-216233"/>
            <a:r>
              <a:rPr lang="en-CA" dirty="0"/>
              <a:t>The </a:t>
            </a:r>
            <a:r>
              <a:rPr lang="en-CA" dirty="0" err="1"/>
              <a:t>integrase</a:t>
            </a:r>
            <a:r>
              <a:rPr lang="en-CA" dirty="0"/>
              <a:t> inhibitor </a:t>
            </a:r>
            <a:r>
              <a:rPr lang="en-CA" dirty="0" err="1"/>
              <a:t>raltegravir</a:t>
            </a:r>
            <a:r>
              <a:rPr lang="en-CA" dirty="0"/>
              <a:t> is not a CYP450 substrate, inducer, or inhibitor, and thus may be suitable for inclusion in a patient</a:t>
            </a:r>
            <a:r>
              <a:rPr lang="en-CA" altLang="en-US" dirty="0"/>
              <a:t>’</a:t>
            </a:r>
            <a:r>
              <a:rPr lang="en-CA" dirty="0"/>
              <a:t>s regimen when trying to minimize interactions with other drug classes.</a:t>
            </a:r>
            <a:r>
              <a:rPr lang="en-US" dirty="0"/>
              <a:t>  </a:t>
            </a:r>
            <a:r>
              <a:rPr lang="en-CA" dirty="0" err="1"/>
              <a:t>Raltegravir</a:t>
            </a:r>
            <a:r>
              <a:rPr lang="en-CA" dirty="0"/>
              <a:t> may be used with both </a:t>
            </a:r>
            <a:r>
              <a:rPr lang="en-CA" dirty="0" err="1"/>
              <a:t>telaprevir</a:t>
            </a:r>
            <a:r>
              <a:rPr lang="en-CA" dirty="0"/>
              <a:t> and boceprevir without dosage adjustment.  A summary of the pharmacokinetic interaction studies is presented below.</a:t>
            </a:r>
          </a:p>
          <a:p>
            <a:pPr marL="216233" indent="-216233"/>
            <a:endParaRPr lang="en-CA" dirty="0"/>
          </a:p>
          <a:p>
            <a:pPr marL="216233" indent="-216233"/>
            <a:r>
              <a:rPr lang="en-CA" dirty="0"/>
              <a:t>a)  </a:t>
            </a:r>
            <a:r>
              <a:rPr lang="en-CA" u="sng" dirty="0" err="1"/>
              <a:t>Telaprevir</a:t>
            </a:r>
            <a:r>
              <a:rPr lang="en-CA" u="sng" dirty="0"/>
              <a:t> plus </a:t>
            </a:r>
            <a:r>
              <a:rPr lang="en-CA" u="sng" dirty="0" err="1"/>
              <a:t>raltegravir</a:t>
            </a:r>
            <a:r>
              <a:rPr lang="en-CA" dirty="0"/>
              <a:t>:</a:t>
            </a:r>
          </a:p>
          <a:p>
            <a:pPr marL="216233" indent="-216233"/>
            <a:r>
              <a:rPr lang="en-CA" dirty="0">
                <a:solidFill>
                  <a:schemeClr val="bg1"/>
                </a:solidFill>
                <a:latin typeface="Arial" charset="0"/>
              </a:rPr>
              <a:t>In an open-label cross-over study in healthy volunteers, subjects received RAL 400 mg BID or TVR 750 mg q8h alone or in combination for 6 days with food.  </a:t>
            </a:r>
            <a:r>
              <a:rPr lang="en-CA" dirty="0" err="1">
                <a:solidFill>
                  <a:schemeClr val="bg1"/>
                </a:solidFill>
                <a:latin typeface="Arial" charset="0"/>
              </a:rPr>
              <a:t>Telaprevir</a:t>
            </a:r>
            <a:r>
              <a:rPr lang="en-CA" dirty="0">
                <a:solidFill>
                  <a:schemeClr val="bg1"/>
                </a:solidFill>
                <a:latin typeface="Arial" charset="0"/>
              </a:rPr>
              <a:t> pharmacokinetics were not altered by </a:t>
            </a:r>
            <a:r>
              <a:rPr lang="en-CA" dirty="0" err="1">
                <a:solidFill>
                  <a:schemeClr val="bg1"/>
                </a:solidFill>
                <a:latin typeface="Arial" charset="0"/>
              </a:rPr>
              <a:t>raltegravir</a:t>
            </a:r>
            <a:r>
              <a:rPr lang="en-CA" dirty="0">
                <a:solidFill>
                  <a:schemeClr val="bg1"/>
                </a:solidFill>
                <a:latin typeface="Arial" charset="0"/>
              </a:rPr>
              <a:t>.</a:t>
            </a:r>
          </a:p>
          <a:p>
            <a:pPr marL="216233" indent="-216233"/>
            <a:r>
              <a:rPr lang="en-CA" dirty="0">
                <a:solidFill>
                  <a:schemeClr val="bg1"/>
                </a:solidFill>
                <a:latin typeface="Arial" charset="0"/>
              </a:rPr>
              <a:t>In the presence of </a:t>
            </a:r>
            <a:r>
              <a:rPr lang="en-CA" dirty="0" err="1">
                <a:solidFill>
                  <a:schemeClr val="bg1"/>
                </a:solidFill>
                <a:latin typeface="Arial" charset="0"/>
              </a:rPr>
              <a:t>telaprevir</a:t>
            </a:r>
            <a:r>
              <a:rPr lang="en-CA" dirty="0">
                <a:solidFill>
                  <a:schemeClr val="bg1"/>
                </a:solidFill>
                <a:latin typeface="Arial" charset="0"/>
              </a:rPr>
              <a:t>, </a:t>
            </a:r>
            <a:r>
              <a:rPr lang="en-CA" dirty="0" err="1">
                <a:solidFill>
                  <a:schemeClr val="bg1"/>
                </a:solidFill>
                <a:latin typeface="Arial" charset="0"/>
              </a:rPr>
              <a:t>raltegravir</a:t>
            </a:r>
            <a:r>
              <a:rPr lang="en-CA" dirty="0">
                <a:solidFill>
                  <a:schemeClr val="bg1"/>
                </a:solidFill>
                <a:latin typeface="Arial" charset="0"/>
              </a:rPr>
              <a:t> exposures were increased:  78% </a:t>
            </a:r>
            <a:r>
              <a:rPr lang="en-CA" dirty="0">
                <a:solidFill>
                  <a:schemeClr val="bg1"/>
                </a:solidFill>
                <a:latin typeface="Arial" charset="0"/>
                <a:sym typeface="Symbol" pitchFamily="18" charset="2"/>
              </a:rPr>
              <a:t> </a:t>
            </a:r>
            <a:r>
              <a:rPr lang="en-CA" dirty="0" err="1">
                <a:solidFill>
                  <a:schemeClr val="bg1"/>
                </a:solidFill>
                <a:latin typeface="Arial" charset="0"/>
                <a:sym typeface="Symbol" pitchFamily="18" charset="2"/>
              </a:rPr>
              <a:t>Cmin</a:t>
            </a:r>
            <a:r>
              <a:rPr lang="en-CA" dirty="0">
                <a:solidFill>
                  <a:schemeClr val="bg1"/>
                </a:solidFill>
                <a:latin typeface="Arial" charset="0"/>
                <a:sym typeface="Symbol" pitchFamily="18" charset="2"/>
              </a:rPr>
              <a:t>, 26%</a:t>
            </a:r>
            <a:r>
              <a:rPr lang="en-CA" dirty="0">
                <a:solidFill>
                  <a:schemeClr val="bg1"/>
                </a:solidFill>
                <a:latin typeface="Arial" charset="0"/>
              </a:rPr>
              <a:t> </a:t>
            </a:r>
            <a:r>
              <a:rPr lang="en-CA" dirty="0">
                <a:solidFill>
                  <a:schemeClr val="bg1"/>
                </a:solidFill>
                <a:latin typeface="Arial" charset="0"/>
                <a:sym typeface="Symbol" pitchFamily="18" charset="2"/>
              </a:rPr>
              <a:t> </a:t>
            </a:r>
            <a:r>
              <a:rPr lang="en-CA" dirty="0" err="1">
                <a:solidFill>
                  <a:schemeClr val="bg1"/>
                </a:solidFill>
                <a:latin typeface="Arial" charset="0"/>
                <a:sym typeface="Symbol" pitchFamily="18" charset="2"/>
              </a:rPr>
              <a:t>Cmax</a:t>
            </a:r>
            <a:r>
              <a:rPr lang="en-CA" dirty="0">
                <a:solidFill>
                  <a:schemeClr val="bg1"/>
                </a:solidFill>
                <a:latin typeface="Arial" charset="0"/>
                <a:sym typeface="Symbol" pitchFamily="18" charset="2"/>
              </a:rPr>
              <a:t>, 31%</a:t>
            </a:r>
            <a:r>
              <a:rPr lang="en-CA" dirty="0">
                <a:solidFill>
                  <a:schemeClr val="bg1"/>
                </a:solidFill>
                <a:latin typeface="Arial" charset="0"/>
              </a:rPr>
              <a:t> </a:t>
            </a:r>
            <a:r>
              <a:rPr lang="en-CA" dirty="0">
                <a:solidFill>
                  <a:schemeClr val="bg1"/>
                </a:solidFill>
                <a:latin typeface="Arial" charset="0"/>
                <a:sym typeface="Symbol" pitchFamily="18" charset="2"/>
              </a:rPr>
              <a:t> AUC.  The mechanism of this interaction is unknown, but may possibly be due to inhibition of intestinal </a:t>
            </a:r>
            <a:r>
              <a:rPr lang="en-CA" dirty="0" err="1">
                <a:solidFill>
                  <a:schemeClr val="bg1"/>
                </a:solidFill>
                <a:latin typeface="Arial" charset="0"/>
                <a:sym typeface="Symbol" pitchFamily="18" charset="2"/>
              </a:rPr>
              <a:t>Pgp</a:t>
            </a:r>
            <a:r>
              <a:rPr lang="en-CA" dirty="0">
                <a:solidFill>
                  <a:schemeClr val="bg1"/>
                </a:solidFill>
                <a:latin typeface="Arial" charset="0"/>
                <a:sym typeface="Symbol" pitchFamily="18" charset="2"/>
              </a:rPr>
              <a:t> by </a:t>
            </a:r>
            <a:r>
              <a:rPr lang="en-CA" dirty="0" err="1">
                <a:solidFill>
                  <a:schemeClr val="bg1"/>
                </a:solidFill>
                <a:latin typeface="Arial" charset="0"/>
                <a:sym typeface="Symbol" pitchFamily="18" charset="2"/>
              </a:rPr>
              <a:t>telaprevir</a:t>
            </a:r>
            <a:r>
              <a:rPr lang="en-CA" dirty="0">
                <a:solidFill>
                  <a:schemeClr val="bg1"/>
                </a:solidFill>
                <a:latin typeface="Arial" charset="0"/>
                <a:sym typeface="Symbol" pitchFamily="18" charset="2"/>
              </a:rPr>
              <a:t>.</a:t>
            </a:r>
          </a:p>
          <a:p>
            <a:pPr marL="216233" indent="-216233"/>
            <a:r>
              <a:rPr lang="en-CA" dirty="0">
                <a:solidFill>
                  <a:schemeClr val="bg1"/>
                </a:solidFill>
                <a:latin typeface="Arial" charset="0"/>
                <a:sym typeface="Symbol" pitchFamily="18" charset="2"/>
              </a:rPr>
              <a:t>This interaction is not considered clinically relevant; no dose adjustment is required.</a:t>
            </a:r>
          </a:p>
          <a:p>
            <a:pPr marL="216233" indent="-216233">
              <a:spcBef>
                <a:spcPct val="0"/>
              </a:spcBef>
              <a:spcAft>
                <a:spcPts val="568"/>
              </a:spcAft>
            </a:pPr>
            <a:endParaRPr lang="nl-NL" dirty="0">
              <a:solidFill>
                <a:schemeClr val="bg1"/>
              </a:solidFill>
            </a:endParaRPr>
          </a:p>
          <a:p>
            <a:pPr marL="216233" indent="-216233">
              <a:spcBef>
                <a:spcPct val="0"/>
              </a:spcBef>
              <a:spcAft>
                <a:spcPts val="568"/>
              </a:spcAft>
              <a:buFontTx/>
              <a:buAutoNum type="alphaLcParenR" startAt="2"/>
            </a:pPr>
            <a:r>
              <a:rPr lang="nl-NL" u="sng" dirty="0">
                <a:solidFill>
                  <a:schemeClr val="bg1"/>
                </a:solidFill>
              </a:rPr>
              <a:t>Boceprevir plus raltegravir</a:t>
            </a:r>
            <a:r>
              <a:rPr lang="nl-NL" dirty="0">
                <a:solidFill>
                  <a:schemeClr val="bg1"/>
                </a:solidFill>
              </a:rPr>
              <a:t>:</a:t>
            </a:r>
            <a:endParaRPr lang="da-DK" dirty="0">
              <a:solidFill>
                <a:schemeClr val="bg1"/>
              </a:solidFill>
            </a:endParaRPr>
          </a:p>
          <a:p>
            <a:pPr marL="216233" indent="-216233">
              <a:spcBef>
                <a:spcPct val="0"/>
              </a:spcBef>
              <a:spcAft>
                <a:spcPts val="568"/>
              </a:spcAft>
            </a:pPr>
            <a:r>
              <a:rPr lang="en-US" dirty="0"/>
              <a:t>In an open-label, randomized, cross-over study, 24 healthy volunteers, received boceprevir 800 mg TID for 10 days plus single dose </a:t>
            </a:r>
            <a:r>
              <a:rPr lang="en-US" dirty="0" err="1"/>
              <a:t>raltegravir</a:t>
            </a:r>
            <a:r>
              <a:rPr lang="en-US" dirty="0"/>
              <a:t> 400 mg on day 10 followed by a wash-out period and single-dose </a:t>
            </a:r>
            <a:r>
              <a:rPr lang="en-US" dirty="0" err="1"/>
              <a:t>raltegravir</a:t>
            </a:r>
            <a:r>
              <a:rPr lang="en-US" dirty="0"/>
              <a:t> 400 mg on day 38, or the same medications in reverse order.   </a:t>
            </a:r>
            <a:r>
              <a:rPr lang="en-US" dirty="0" err="1"/>
              <a:t>Raltegravir</a:t>
            </a:r>
            <a:r>
              <a:rPr lang="en-US" dirty="0"/>
              <a:t> exposures were not altered in the presence of boceprevir. The combination may be used without dosage adjustment.</a:t>
            </a:r>
            <a:endParaRPr lang="da-DK" dirty="0"/>
          </a:p>
          <a:p>
            <a:pPr marL="216233" indent="-216233"/>
            <a:endParaRPr lang="en-CA" dirty="0"/>
          </a:p>
          <a:p>
            <a:pPr marL="216233" indent="-216233"/>
            <a:r>
              <a:rPr lang="en-CA" dirty="0"/>
              <a:t>It should be noted that in contrast, the new </a:t>
            </a:r>
            <a:r>
              <a:rPr lang="en-CA" dirty="0" err="1"/>
              <a:t>integrase</a:t>
            </a:r>
            <a:r>
              <a:rPr lang="en-CA" dirty="0"/>
              <a:t> inhibitor </a:t>
            </a:r>
            <a:r>
              <a:rPr lang="en-CA" dirty="0" err="1"/>
              <a:t>elvitegravir</a:t>
            </a:r>
            <a:r>
              <a:rPr lang="en-CA" dirty="0"/>
              <a:t>, which was recently licensed in the U.S. as </a:t>
            </a:r>
            <a:r>
              <a:rPr lang="en-CA" dirty="0" err="1"/>
              <a:t>Stribild</a:t>
            </a:r>
            <a:r>
              <a:rPr lang="en-CA" dirty="0"/>
              <a:t>, a single-tablet regimen, is co-formulated with </a:t>
            </a:r>
            <a:r>
              <a:rPr lang="en-CA" dirty="0" err="1"/>
              <a:t>cobicistat</a:t>
            </a:r>
            <a:r>
              <a:rPr lang="en-CA" dirty="0"/>
              <a:t>, a pharmacokinetic booster.  </a:t>
            </a:r>
            <a:r>
              <a:rPr lang="en-CA" dirty="0" err="1"/>
              <a:t>Cobicistat</a:t>
            </a:r>
            <a:r>
              <a:rPr lang="en-CA" dirty="0"/>
              <a:t> inhibits CYP3A4 and thus, the potential exists for interactions with DAAs.  As such, results from pharmacokinetic interaction studies between </a:t>
            </a:r>
            <a:r>
              <a:rPr lang="en-CA" dirty="0" err="1"/>
              <a:t>raltegravir</a:t>
            </a:r>
            <a:r>
              <a:rPr lang="en-CA" dirty="0"/>
              <a:t> and DAAs cannot be extrapolated to </a:t>
            </a:r>
            <a:r>
              <a:rPr lang="en-CA" dirty="0" err="1"/>
              <a:t>elvitegravir</a:t>
            </a:r>
            <a:r>
              <a:rPr lang="en-CA" dirty="0"/>
              <a:t>/</a:t>
            </a:r>
            <a:r>
              <a:rPr lang="en-CA" dirty="0" err="1"/>
              <a:t>cobicistat</a:t>
            </a:r>
            <a:r>
              <a:rPr lang="en-CA" dirty="0"/>
              <a:t>.</a:t>
            </a:r>
          </a:p>
          <a:p>
            <a:pPr marL="216233" indent="-216233"/>
            <a:endParaRPr lang="en-CA" dirty="0"/>
          </a:p>
          <a:p>
            <a:pPr marL="216233" indent="-216233"/>
            <a:r>
              <a:rPr lang="da-DK" b="1" dirty="0"/>
              <a:t>References:</a:t>
            </a:r>
          </a:p>
          <a:p>
            <a:pPr marL="216233" indent="-216233"/>
            <a:r>
              <a:rPr lang="nl-NL" dirty="0"/>
              <a:t>Van Heeswijk RPG, Garg V, Boogaerts G, et al. </a:t>
            </a:r>
            <a:r>
              <a:rPr lang="en-US" dirty="0"/>
              <a:t>The pharmacokinetic interaction between </a:t>
            </a:r>
            <a:r>
              <a:rPr lang="en-US" dirty="0" err="1"/>
              <a:t>telaprevir</a:t>
            </a:r>
            <a:r>
              <a:rPr lang="en-US" dirty="0"/>
              <a:t> and </a:t>
            </a:r>
            <a:r>
              <a:rPr lang="en-US" dirty="0" err="1"/>
              <a:t>raltegravir</a:t>
            </a:r>
            <a:r>
              <a:rPr lang="en-US" dirty="0"/>
              <a:t> in healthy volunteers [abstract A1-1738a]. 51st </a:t>
            </a:r>
            <a:r>
              <a:rPr lang="en-US" dirty="0" err="1"/>
              <a:t>Interscience</a:t>
            </a:r>
            <a:r>
              <a:rPr lang="en-US" dirty="0"/>
              <a:t> Conference on Antimicrobial Agents and Chemotherapy, September 17-20, 2011, Chicago, IL.</a:t>
            </a:r>
          </a:p>
          <a:p>
            <a:pPr marL="216233" indent="-216233"/>
            <a:endParaRPr lang="en-US" dirty="0"/>
          </a:p>
          <a:p>
            <a:pPr marL="216233" indent="-216233"/>
            <a:r>
              <a:rPr lang="da-DK" dirty="0"/>
              <a:t>de Kanter C, Blonk M, Colbers A, et al. </a:t>
            </a:r>
            <a:r>
              <a:rPr lang="en-US" dirty="0"/>
              <a:t>The influence of the HCV protease inhibitor boceprevir on the pharmacokinetics of the HIV </a:t>
            </a:r>
            <a:r>
              <a:rPr lang="en-US" dirty="0" err="1"/>
              <a:t>integrase</a:t>
            </a:r>
            <a:r>
              <a:rPr lang="en-US" dirty="0"/>
              <a:t> Inhibitor </a:t>
            </a:r>
            <a:r>
              <a:rPr lang="en-US" dirty="0" err="1"/>
              <a:t>raltegravir</a:t>
            </a:r>
            <a:r>
              <a:rPr lang="en-US" dirty="0"/>
              <a:t> [abstract 772LB]. 19th Conference on Retroviruses and Opportunistic Infections March 5-8, 2012, Seattle, WA.</a:t>
            </a:r>
            <a:endParaRPr lang="nl-NL" dirty="0"/>
          </a:p>
          <a:p>
            <a:pPr marL="216233" indent="-216233"/>
            <a:endParaRPr lang="en-US" altLang="ja-JP" dirty="0"/>
          </a:p>
          <a:p>
            <a:pPr marL="216233" indent="-216233"/>
            <a:r>
              <a:rPr lang="en-US" altLang="ja-JP" dirty="0"/>
              <a:t>Mathias AA, West S, </a:t>
            </a:r>
            <a:r>
              <a:rPr lang="en-US" altLang="ja-JP" dirty="0" err="1"/>
              <a:t>Hui</a:t>
            </a:r>
            <a:r>
              <a:rPr lang="en-US" altLang="ja-JP" dirty="0"/>
              <a:t> J, Kearney BP. Dose-response of ritonavir on hepatic CYP3A activity and </a:t>
            </a:r>
            <a:r>
              <a:rPr lang="en-US" altLang="ja-JP" dirty="0" err="1"/>
              <a:t>elvitegravir</a:t>
            </a:r>
            <a:r>
              <a:rPr lang="en-US" altLang="ja-JP" dirty="0"/>
              <a:t> oral exposure. </a:t>
            </a:r>
            <a:r>
              <a:rPr lang="en-US" altLang="ja-JP" i="1" dirty="0" err="1"/>
              <a:t>Clin</a:t>
            </a:r>
            <a:r>
              <a:rPr lang="en-US" altLang="ja-JP" i="1" dirty="0"/>
              <a:t> </a:t>
            </a:r>
            <a:r>
              <a:rPr lang="en-US" altLang="ja-JP" i="1" dirty="0" err="1"/>
              <a:t>Pharmacol</a:t>
            </a:r>
            <a:r>
              <a:rPr lang="en-US" altLang="ja-JP" i="1" dirty="0"/>
              <a:t> </a:t>
            </a:r>
            <a:r>
              <a:rPr lang="en-US" altLang="ja-JP" i="1" dirty="0" err="1"/>
              <a:t>Ther</a:t>
            </a:r>
            <a:r>
              <a:rPr lang="en-US" altLang="ja-JP" i="1" dirty="0"/>
              <a:t> </a:t>
            </a:r>
            <a:r>
              <a:rPr lang="en-US" altLang="ja-JP" dirty="0"/>
              <a:t>2009; </a:t>
            </a:r>
            <a:r>
              <a:rPr lang="en-US" altLang="ja-JP" b="1" dirty="0"/>
              <a:t>85: </a:t>
            </a:r>
            <a:r>
              <a:rPr lang="en-US" altLang="ja-JP" dirty="0"/>
              <a:t>64–70. </a:t>
            </a:r>
            <a:endParaRPr lang="en-CA" dirty="0"/>
          </a:p>
          <a:p>
            <a:pPr marL="216233" indent="-216233"/>
            <a:endParaRPr lang="en-CA"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0B11F8F-C1FA-4654-9EEE-A62D51755936}" type="slidenum">
              <a:rPr lang="en-US">
                <a:solidFill>
                  <a:prstClr val="black"/>
                </a:solidFill>
              </a:rPr>
              <a:pPr/>
              <a:t>92</a:t>
            </a:fld>
            <a:endParaRPr lang="en-US">
              <a:solidFill>
                <a:prstClr val="black"/>
              </a:solidFill>
            </a:endParaRPr>
          </a:p>
        </p:txBody>
      </p:sp>
      <p:sp>
        <p:nvSpPr>
          <p:cNvPr id="1214466" name="Rectangle 2"/>
          <p:cNvSpPr>
            <a:spLocks noGrp="1" noRot="1" noChangeAspect="1" noChangeArrowheads="1" noTextEdit="1"/>
          </p:cNvSpPr>
          <p:nvPr>
            <p:ph type="sldImg"/>
          </p:nvPr>
        </p:nvSpPr>
        <p:spPr>
          <a:ln/>
        </p:spPr>
      </p:sp>
      <p:sp>
        <p:nvSpPr>
          <p:cNvPr id="1214467" name="Rectangle 3"/>
          <p:cNvSpPr>
            <a:spLocks noGrp="1" noChangeArrowheads="1"/>
          </p:cNvSpPr>
          <p:nvPr>
            <p:ph type="body" idx="1"/>
          </p:nvPr>
        </p:nvSpPr>
        <p:spPr/>
        <p:txBody>
          <a:bodyPr/>
          <a:lstStyle/>
          <a:p>
            <a:pPr marL="216233" indent="-216233"/>
            <a:r>
              <a:rPr lang="en-US" dirty="0"/>
              <a:t>This table summarizes  potential and demonstrated pharmacokinetic interactions between ARVs and DAAs.</a:t>
            </a:r>
            <a:endParaRPr lang="en-US" u="sng" dirty="0"/>
          </a:p>
          <a:p>
            <a:pPr marL="216233" indent="-216233"/>
            <a:endParaRPr lang="en-CA" dirty="0"/>
          </a:p>
          <a:p>
            <a:pPr marL="216233" indent="-216233"/>
            <a:r>
              <a:rPr lang="en-CA" dirty="0"/>
              <a:t>Negative two-way interactions have been observed between both boceprevir and </a:t>
            </a:r>
            <a:r>
              <a:rPr lang="en-CA" dirty="0" err="1"/>
              <a:t>telaprevir</a:t>
            </a:r>
            <a:r>
              <a:rPr lang="en-CA" dirty="0"/>
              <a:t> and ritonavir-boosted protease inhibitors, with significant reductions in exposures of HCV agents and HIV protease inhibitors. Therefore, </a:t>
            </a:r>
            <a:r>
              <a:rPr lang="en-CA" dirty="0" err="1"/>
              <a:t>telaprevir</a:t>
            </a:r>
            <a:r>
              <a:rPr lang="en-CA" dirty="0"/>
              <a:t> should not be </a:t>
            </a:r>
            <a:r>
              <a:rPr lang="en-CA" dirty="0" err="1"/>
              <a:t>coadministered</a:t>
            </a:r>
            <a:r>
              <a:rPr lang="en-CA" dirty="0"/>
              <a:t> with ritonavir-boosted </a:t>
            </a:r>
            <a:r>
              <a:rPr lang="en-CA" dirty="0" err="1"/>
              <a:t>darunavir</a:t>
            </a:r>
            <a:r>
              <a:rPr lang="en-CA" dirty="0"/>
              <a:t>, </a:t>
            </a:r>
            <a:r>
              <a:rPr lang="en-CA" dirty="0" err="1"/>
              <a:t>fosamprenavir</a:t>
            </a:r>
            <a:r>
              <a:rPr lang="en-CA" dirty="0"/>
              <a:t>, or </a:t>
            </a:r>
            <a:r>
              <a:rPr lang="en-CA" dirty="0" err="1"/>
              <a:t>lopinavir</a:t>
            </a:r>
            <a:r>
              <a:rPr lang="en-CA" dirty="0"/>
              <a:t>,[</a:t>
            </a:r>
            <a:r>
              <a:rPr lang="en-US" dirty="0"/>
              <a:t>1]</a:t>
            </a:r>
            <a:r>
              <a:rPr lang="en-CA" dirty="0"/>
              <a:t> and boceprevir is not recommended for use with boosted </a:t>
            </a:r>
            <a:r>
              <a:rPr lang="en-CA" dirty="0" err="1"/>
              <a:t>atazanavir</a:t>
            </a:r>
            <a:r>
              <a:rPr lang="en-CA" dirty="0"/>
              <a:t>, </a:t>
            </a:r>
            <a:r>
              <a:rPr lang="en-CA" dirty="0" err="1"/>
              <a:t>darunavir</a:t>
            </a:r>
            <a:r>
              <a:rPr lang="en-CA" dirty="0"/>
              <a:t> or </a:t>
            </a:r>
            <a:r>
              <a:rPr lang="en-CA" dirty="0" err="1"/>
              <a:t>lopinavir</a:t>
            </a:r>
            <a:r>
              <a:rPr lang="en-CA" dirty="0"/>
              <a:t>.[2]  </a:t>
            </a:r>
          </a:p>
          <a:p>
            <a:pPr marL="216233" indent="-216233"/>
            <a:endParaRPr lang="en-CA" dirty="0"/>
          </a:p>
          <a:p>
            <a:pPr marL="216233" indent="-216233"/>
            <a:r>
              <a:rPr lang="en-CA" dirty="0"/>
              <a:t>With NNRTIs, </a:t>
            </a:r>
            <a:r>
              <a:rPr lang="en-CA" dirty="0" err="1"/>
              <a:t>telaprevir</a:t>
            </a:r>
            <a:r>
              <a:rPr lang="en-CA" dirty="0"/>
              <a:t> may be used at a higher dose with </a:t>
            </a:r>
            <a:r>
              <a:rPr lang="en-CA" dirty="0" err="1"/>
              <a:t>efavirenz</a:t>
            </a:r>
            <a:r>
              <a:rPr lang="en-CA" dirty="0"/>
              <a:t>,[3]  and without dosage adjustment with </a:t>
            </a:r>
            <a:r>
              <a:rPr lang="en-CA" dirty="0" err="1"/>
              <a:t>etravirine</a:t>
            </a:r>
            <a:r>
              <a:rPr lang="en-CA" dirty="0"/>
              <a:t> or </a:t>
            </a:r>
            <a:r>
              <a:rPr lang="en-CA" dirty="0" err="1"/>
              <a:t>rilpivirine</a:t>
            </a:r>
            <a:r>
              <a:rPr lang="en-CA" dirty="0"/>
              <a:t>.[4]  In contrast, boceprevir concentrations are significantly reduced in the presence of </a:t>
            </a:r>
            <a:r>
              <a:rPr lang="en-CA" dirty="0" err="1"/>
              <a:t>efavirenz</a:t>
            </a:r>
            <a:r>
              <a:rPr lang="en-CA" dirty="0"/>
              <a:t>, and this combination should be avoided.[5] Recent data indicate </a:t>
            </a:r>
            <a:r>
              <a:rPr lang="en-CA" dirty="0" err="1"/>
              <a:t>etravirine</a:t>
            </a:r>
            <a:r>
              <a:rPr lang="en-CA" dirty="0"/>
              <a:t> concentrations are reduced in the presence of boceprevir; the clinical significance of this effect is unknown, and formal recommendations on </a:t>
            </a:r>
            <a:r>
              <a:rPr lang="en-CA" dirty="0" err="1"/>
              <a:t>coadministration</a:t>
            </a:r>
            <a:r>
              <a:rPr lang="en-CA" dirty="0"/>
              <a:t> are currently lacking.[6]</a:t>
            </a:r>
            <a:endParaRPr lang="en-US" dirty="0"/>
          </a:p>
          <a:p>
            <a:pPr marL="216233" indent="-216233"/>
            <a:endParaRPr lang="en-US" dirty="0"/>
          </a:p>
          <a:p>
            <a:pPr marL="216233" indent="-216233"/>
            <a:r>
              <a:rPr lang="en-US" dirty="0" err="1"/>
              <a:t>Raltegravir</a:t>
            </a:r>
            <a:r>
              <a:rPr lang="en-US" dirty="0"/>
              <a:t> is not a P450 substrate, inducer or inhibitor, and </a:t>
            </a:r>
            <a:r>
              <a:rPr lang="en-CA" dirty="0"/>
              <a:t>may be used with both HCV agents without dosage adjustment.[7,8]  </a:t>
            </a:r>
          </a:p>
          <a:p>
            <a:pPr marL="216233" indent="-216233"/>
            <a:r>
              <a:rPr lang="en-CA" dirty="0" err="1"/>
              <a:t>Elvitegravir</a:t>
            </a:r>
            <a:r>
              <a:rPr lang="en-CA" dirty="0"/>
              <a:t> is a new </a:t>
            </a:r>
            <a:r>
              <a:rPr lang="en-CA" dirty="0" err="1"/>
              <a:t>integrase</a:t>
            </a:r>
            <a:r>
              <a:rPr lang="en-CA" dirty="0"/>
              <a:t> inhibitor which is co-formulated with </a:t>
            </a:r>
            <a:r>
              <a:rPr lang="en-CA" dirty="0" err="1"/>
              <a:t>cobicistat</a:t>
            </a:r>
            <a:r>
              <a:rPr lang="en-CA" dirty="0"/>
              <a:t>, a pharmacokinetic booster.  </a:t>
            </a:r>
            <a:r>
              <a:rPr lang="en-CA" dirty="0" err="1"/>
              <a:t>Cobicistat</a:t>
            </a:r>
            <a:r>
              <a:rPr lang="en-CA" dirty="0"/>
              <a:t> inhibits CYP3A4 and thus, the potential exists for interactions with DAAs.</a:t>
            </a:r>
          </a:p>
          <a:p>
            <a:pPr marL="216233" indent="-216233"/>
            <a:endParaRPr lang="en-CA" dirty="0"/>
          </a:p>
          <a:p>
            <a:pPr marL="216233" indent="-216233"/>
            <a:r>
              <a:rPr lang="en-CA" dirty="0" err="1"/>
              <a:t>Tenofovir</a:t>
            </a:r>
            <a:r>
              <a:rPr lang="en-CA" dirty="0"/>
              <a:t> is eliminated </a:t>
            </a:r>
            <a:r>
              <a:rPr lang="en-CA" dirty="0" err="1"/>
              <a:t>renally</a:t>
            </a:r>
            <a:r>
              <a:rPr lang="en-CA" dirty="0"/>
              <a:t>; in healthy volunteer studies, </a:t>
            </a:r>
            <a:r>
              <a:rPr lang="en-CA" dirty="0" err="1"/>
              <a:t>tenofovir</a:t>
            </a:r>
            <a:r>
              <a:rPr lang="en-CA" dirty="0"/>
              <a:t> </a:t>
            </a:r>
            <a:r>
              <a:rPr lang="en-CA" dirty="0" err="1"/>
              <a:t>Cmax</a:t>
            </a:r>
            <a:r>
              <a:rPr lang="en-CA" dirty="0"/>
              <a:t> was increased in the presence of boceprevir[9] and </a:t>
            </a:r>
            <a:r>
              <a:rPr lang="en-CA" dirty="0" err="1"/>
              <a:t>tenofovir</a:t>
            </a:r>
            <a:r>
              <a:rPr lang="en-CA" dirty="0"/>
              <a:t> AUC was increased in the presence of </a:t>
            </a:r>
            <a:r>
              <a:rPr lang="en-CA" dirty="0" err="1"/>
              <a:t>telaprevir</a:t>
            </a:r>
            <a:r>
              <a:rPr lang="en-CA" dirty="0"/>
              <a:t>.[10]  These changes are not considered to be clinically relevant, and </a:t>
            </a:r>
            <a:r>
              <a:rPr lang="en-CA" dirty="0" err="1"/>
              <a:t>tenofovir</a:t>
            </a:r>
            <a:r>
              <a:rPr lang="en-CA" dirty="0"/>
              <a:t> may be </a:t>
            </a:r>
            <a:r>
              <a:rPr lang="en-CA" dirty="0" err="1"/>
              <a:t>coadministered</a:t>
            </a:r>
            <a:r>
              <a:rPr lang="en-CA" dirty="0"/>
              <a:t> with both boceprevir and </a:t>
            </a:r>
            <a:r>
              <a:rPr lang="en-CA" dirty="0" err="1"/>
              <a:t>telaprevir</a:t>
            </a:r>
            <a:r>
              <a:rPr lang="en-CA" dirty="0"/>
              <a:t>.</a:t>
            </a:r>
            <a:endParaRPr lang="en-US" dirty="0"/>
          </a:p>
          <a:p>
            <a:pPr marL="216233" indent="-216233"/>
            <a:endParaRPr lang="en-CA" dirty="0"/>
          </a:p>
          <a:p>
            <a:pPr marL="216233" indent="-216233"/>
            <a:endParaRPr lang="en-CA" dirty="0"/>
          </a:p>
          <a:p>
            <a:pPr marL="216233" indent="-216233"/>
            <a:r>
              <a:rPr lang="en-CA" dirty="0"/>
              <a:t>References:</a:t>
            </a:r>
          </a:p>
          <a:p>
            <a:pPr marL="216233" indent="-216233"/>
            <a:r>
              <a:rPr lang="en-US" dirty="0"/>
              <a:t>1.  Vertex Pharmaceuticals Inc. </a:t>
            </a:r>
            <a:r>
              <a:rPr lang="en-US" dirty="0" err="1"/>
              <a:t>Incivek</a:t>
            </a:r>
            <a:r>
              <a:rPr lang="en-US" dirty="0"/>
              <a:t> (</a:t>
            </a:r>
            <a:r>
              <a:rPr lang="en-US" dirty="0" err="1"/>
              <a:t>telaprevir</a:t>
            </a:r>
            <a:r>
              <a:rPr lang="en-US" dirty="0"/>
              <a:t>) Product Monograph. Laval, Quebec, Canada, August 11, 2011. </a:t>
            </a:r>
          </a:p>
          <a:p>
            <a:pPr marL="216233" indent="-216233">
              <a:buFont typeface="Times New Roman" pitchFamily="18" charset="0"/>
              <a:buAutoNum type="arabicPeriod" startAt="2"/>
            </a:pPr>
            <a:r>
              <a:rPr lang="en-US" dirty="0" err="1"/>
              <a:t>Hulskotte</a:t>
            </a:r>
            <a:r>
              <a:rPr lang="en-US" dirty="0"/>
              <a:t> EGJ, </a:t>
            </a:r>
            <a:r>
              <a:rPr lang="en-US" dirty="0" err="1"/>
              <a:t>Feng</a:t>
            </a:r>
            <a:r>
              <a:rPr lang="en-US" dirty="0"/>
              <a:t> H-P, </a:t>
            </a:r>
            <a:r>
              <a:rPr lang="en-US" dirty="0" err="1"/>
              <a:t>Xuan</a:t>
            </a:r>
            <a:r>
              <a:rPr lang="en-US" dirty="0"/>
              <a:t> F, et al. Pharmacokinetic interaction between the HCV protease inhibitor boceprevir and ritonavir-boosted HIV-1 protease inhibitors </a:t>
            </a:r>
            <a:r>
              <a:rPr lang="en-US" dirty="0" err="1"/>
              <a:t>atazanavir</a:t>
            </a:r>
            <a:r>
              <a:rPr lang="en-US" dirty="0"/>
              <a:t>, </a:t>
            </a:r>
            <a:r>
              <a:rPr lang="en-US" dirty="0" err="1"/>
              <a:t>lopinavir</a:t>
            </a:r>
            <a:r>
              <a:rPr lang="en-US" dirty="0"/>
              <a:t>, and </a:t>
            </a:r>
            <a:r>
              <a:rPr lang="en-US" dirty="0" err="1"/>
              <a:t>darunavir</a:t>
            </a:r>
            <a:r>
              <a:rPr lang="en-US" dirty="0"/>
              <a:t> [abstract 771LB] 19th Conference on Retroviruses and Opportunistic Infections, March 5-8, 2012, Seattle, WA.</a:t>
            </a:r>
          </a:p>
          <a:p>
            <a:pPr marL="216233" indent="-216233">
              <a:buFont typeface="Times New Roman" pitchFamily="18" charset="0"/>
              <a:buAutoNum type="arabicPeriod" startAt="2"/>
            </a:pPr>
            <a:r>
              <a:rPr lang="en-US" dirty="0"/>
              <a:t>Van </a:t>
            </a:r>
            <a:r>
              <a:rPr lang="en-US" dirty="0" err="1"/>
              <a:t>Heeswijk</a:t>
            </a:r>
            <a:r>
              <a:rPr lang="en-US" dirty="0"/>
              <a:t> RPG, </a:t>
            </a:r>
            <a:r>
              <a:rPr lang="en-US" dirty="0" err="1"/>
              <a:t>Vandevoorde</a:t>
            </a:r>
            <a:r>
              <a:rPr lang="en-US" dirty="0"/>
              <a:t> A, </a:t>
            </a:r>
            <a:r>
              <a:rPr lang="en-US" dirty="0" err="1"/>
              <a:t>Boogaerts</a:t>
            </a:r>
            <a:r>
              <a:rPr lang="en-US" dirty="0"/>
              <a:t> G, et al. Pharmacokinetic interactions between ARV agents and the investigational HCV protease inhibitor TVR in healthy volunteers [abstract 119]. 18th Conference on Retroviruses and Opportunistic Infections, Feb 27-Mar 2, 2011, Boston, USA.</a:t>
            </a:r>
          </a:p>
          <a:p>
            <a:pPr marL="216233" indent="-216233">
              <a:buFont typeface="Times New Roman" pitchFamily="18" charset="0"/>
              <a:buAutoNum type="arabicPeriod" startAt="2"/>
            </a:pPr>
            <a:r>
              <a:rPr lang="en-US" dirty="0" err="1"/>
              <a:t>Kakuda</a:t>
            </a:r>
            <a:r>
              <a:rPr lang="en-US" dirty="0"/>
              <a:t> TN, Leopold L, </a:t>
            </a:r>
            <a:r>
              <a:rPr lang="en-US" dirty="0" err="1"/>
              <a:t>Nijs</a:t>
            </a:r>
            <a:r>
              <a:rPr lang="en-US" dirty="0"/>
              <a:t> S, et al. Pharmacokinetic interaction between </a:t>
            </a:r>
            <a:r>
              <a:rPr lang="en-US" dirty="0" err="1"/>
              <a:t>etravirine</a:t>
            </a:r>
            <a:r>
              <a:rPr lang="en-US" dirty="0"/>
              <a:t> or </a:t>
            </a:r>
            <a:r>
              <a:rPr lang="en-US" dirty="0" err="1"/>
              <a:t>rilpivirine</a:t>
            </a:r>
            <a:r>
              <a:rPr lang="en-US" dirty="0"/>
              <a:t> and </a:t>
            </a:r>
            <a:r>
              <a:rPr lang="en-US" dirty="0" err="1"/>
              <a:t>telaprevir</a:t>
            </a:r>
            <a:r>
              <a:rPr lang="en-US" dirty="0"/>
              <a:t>:  a </a:t>
            </a:r>
            <a:r>
              <a:rPr lang="en-US" dirty="0" err="1"/>
              <a:t>randomised</a:t>
            </a:r>
            <a:r>
              <a:rPr lang="en-US" dirty="0"/>
              <a:t>, two-way crossover trial [abstract O_18]. 13th International Workshop on Clinical Pharmacology of HIV Therapy, April 16-18, 2012, Barcelona, Spain.</a:t>
            </a:r>
          </a:p>
          <a:p>
            <a:pPr marL="216233" indent="-216233">
              <a:buFont typeface="Times New Roman" pitchFamily="18" charset="0"/>
              <a:buAutoNum type="arabicPeriod" startAt="2"/>
            </a:pPr>
            <a:r>
              <a:rPr lang="en-CA" dirty="0"/>
              <a:t>Merck Canada Inc. </a:t>
            </a:r>
            <a:r>
              <a:rPr lang="en-CA" dirty="0" err="1"/>
              <a:t>Victrelis</a:t>
            </a:r>
            <a:r>
              <a:rPr lang="en-CA" dirty="0"/>
              <a:t> (boceprevir) Product Monograph. Kirkland, Quebec, Canada, June 13, 2012</a:t>
            </a:r>
            <a:r>
              <a:rPr lang="en-US" dirty="0"/>
              <a:t>.</a:t>
            </a:r>
          </a:p>
          <a:p>
            <a:pPr marL="216233" indent="-216233">
              <a:buFont typeface="Times New Roman" pitchFamily="18" charset="0"/>
              <a:buAutoNum type="arabicPeriod" startAt="2"/>
            </a:pPr>
            <a:r>
              <a:rPr lang="en-US" dirty="0"/>
              <a:t>Hammond K, Wolfe P, Burton J, et al. Pharmacokinetic interaction between boceprevir and </a:t>
            </a:r>
            <a:r>
              <a:rPr lang="en-US" dirty="0" err="1"/>
              <a:t>etravirine</a:t>
            </a:r>
            <a:r>
              <a:rPr lang="en-US" dirty="0"/>
              <a:t> in HIV/HCV </a:t>
            </a:r>
            <a:r>
              <a:rPr lang="en-US" dirty="0" err="1"/>
              <a:t>seronegative</a:t>
            </a:r>
            <a:r>
              <a:rPr lang="en-US" dirty="0"/>
              <a:t> volunteers [abstract O_15]. 13th International Workshop on Clinical Pharmacology of HIV Therapy, April 16-18, 2012, Barcelona, Spain.</a:t>
            </a:r>
          </a:p>
          <a:p>
            <a:pPr marL="216233" indent="-216233">
              <a:buFont typeface="Times New Roman" pitchFamily="18" charset="0"/>
              <a:buAutoNum type="arabicPeriod" startAt="2"/>
            </a:pPr>
            <a:r>
              <a:rPr lang="en-US" dirty="0"/>
              <a:t>de </a:t>
            </a:r>
            <a:r>
              <a:rPr lang="en-US" dirty="0" err="1"/>
              <a:t>Kanter</a:t>
            </a:r>
            <a:r>
              <a:rPr lang="en-US" dirty="0"/>
              <a:t> C, </a:t>
            </a:r>
            <a:r>
              <a:rPr lang="en-US" dirty="0" err="1"/>
              <a:t>Blonk</a:t>
            </a:r>
            <a:r>
              <a:rPr lang="en-US" dirty="0"/>
              <a:t> M, </a:t>
            </a:r>
            <a:r>
              <a:rPr lang="en-US" dirty="0" err="1"/>
              <a:t>Colbers</a:t>
            </a:r>
            <a:r>
              <a:rPr lang="en-US" dirty="0"/>
              <a:t> A, et al. The influence of the HCV protease inhibitor boceprevir on the pharmacokinetics of the HIV </a:t>
            </a:r>
            <a:r>
              <a:rPr lang="en-US" dirty="0" err="1"/>
              <a:t>integrase</a:t>
            </a:r>
            <a:r>
              <a:rPr lang="en-US" dirty="0"/>
              <a:t> Inhibitor </a:t>
            </a:r>
            <a:r>
              <a:rPr lang="en-US" dirty="0" err="1"/>
              <a:t>raltegravir</a:t>
            </a:r>
            <a:r>
              <a:rPr lang="en-US" dirty="0"/>
              <a:t> [abstract 772LB]. 19th Conference on Retroviruses and Opportunistic Infections March 5-8, 2012, Seattle, WA.</a:t>
            </a:r>
          </a:p>
          <a:p>
            <a:pPr marL="216233" indent="-216233">
              <a:buFont typeface="Times New Roman" pitchFamily="18" charset="0"/>
              <a:buAutoNum type="arabicPeriod" startAt="2"/>
            </a:pPr>
            <a:r>
              <a:rPr lang="en-US" dirty="0"/>
              <a:t>Van </a:t>
            </a:r>
            <a:r>
              <a:rPr lang="en-US" dirty="0" err="1"/>
              <a:t>Heeswijk</a:t>
            </a:r>
            <a:r>
              <a:rPr lang="en-US" dirty="0"/>
              <a:t> RPG, </a:t>
            </a:r>
            <a:r>
              <a:rPr lang="en-US" dirty="0" err="1"/>
              <a:t>Garg</a:t>
            </a:r>
            <a:r>
              <a:rPr lang="en-US" dirty="0"/>
              <a:t> V, </a:t>
            </a:r>
            <a:r>
              <a:rPr lang="en-US" dirty="0" err="1"/>
              <a:t>Boogaerts</a:t>
            </a:r>
            <a:r>
              <a:rPr lang="en-US" dirty="0"/>
              <a:t> G, et al. The pharmacokinetic interaction between </a:t>
            </a:r>
            <a:r>
              <a:rPr lang="en-US" dirty="0" err="1"/>
              <a:t>telaprevir</a:t>
            </a:r>
            <a:r>
              <a:rPr lang="en-US" dirty="0"/>
              <a:t> and </a:t>
            </a:r>
            <a:r>
              <a:rPr lang="en-US" dirty="0" err="1"/>
              <a:t>raltegravir</a:t>
            </a:r>
            <a:r>
              <a:rPr lang="en-US" dirty="0"/>
              <a:t> in healthy volunteers [abstract A1-1738a]. 51st </a:t>
            </a:r>
            <a:r>
              <a:rPr lang="en-US" dirty="0" err="1"/>
              <a:t>Interscience</a:t>
            </a:r>
            <a:r>
              <a:rPr lang="en-US" dirty="0"/>
              <a:t> Conference on Antimicrobial Agents and Chemotherapy, September 17-20, 2011, Chicago, IL.</a:t>
            </a:r>
          </a:p>
          <a:p>
            <a:pPr marL="216233" indent="-216233">
              <a:buFont typeface="Times New Roman" pitchFamily="18" charset="0"/>
              <a:buAutoNum type="arabicPeriod" startAt="2"/>
            </a:pPr>
            <a:r>
              <a:rPr lang="en-US" dirty="0" err="1"/>
              <a:t>Kasserra</a:t>
            </a:r>
            <a:r>
              <a:rPr lang="en-US" dirty="0"/>
              <a:t> C, Hughes E, </a:t>
            </a:r>
            <a:r>
              <a:rPr lang="en-US" dirty="0" err="1"/>
              <a:t>Treitel</a:t>
            </a:r>
            <a:r>
              <a:rPr lang="en-US" dirty="0"/>
              <a:t> M, et al. Clinical pharmacology of boceprevir:  metabolism, excretion, and drug-drug interactions [abstract 118]. 18th Conference on Retroviruses and Opportunistic Infections, Feb 27-Mar 2, 2011, Boston, USA.</a:t>
            </a:r>
          </a:p>
          <a:p>
            <a:pPr marL="216233" indent="-216233">
              <a:buFont typeface="Times New Roman" pitchFamily="18" charset="0"/>
              <a:buAutoNum type="arabicPeriod" startAt="2"/>
            </a:pPr>
            <a:r>
              <a:rPr lang="en-US" dirty="0"/>
              <a:t>Van </a:t>
            </a:r>
            <a:r>
              <a:rPr lang="en-US" dirty="0" err="1"/>
              <a:t>Heeswijk</a:t>
            </a:r>
            <a:r>
              <a:rPr lang="en-US" dirty="0"/>
              <a:t> R, </a:t>
            </a:r>
            <a:r>
              <a:rPr lang="en-US" dirty="0" err="1"/>
              <a:t>Gysen</a:t>
            </a:r>
            <a:r>
              <a:rPr lang="en-US" dirty="0"/>
              <a:t> V, </a:t>
            </a:r>
            <a:r>
              <a:rPr lang="en-US" dirty="0" err="1"/>
              <a:t>Googaerts</a:t>
            </a:r>
            <a:r>
              <a:rPr lang="en-US" dirty="0"/>
              <a:t> G, et al. The pharmacokinetic interaction between </a:t>
            </a:r>
            <a:r>
              <a:rPr lang="en-US" dirty="0" err="1"/>
              <a:t>tenofovir</a:t>
            </a:r>
            <a:r>
              <a:rPr lang="en-US" dirty="0"/>
              <a:t> </a:t>
            </a:r>
            <a:r>
              <a:rPr lang="en-US" dirty="0" err="1"/>
              <a:t>disoproxil</a:t>
            </a:r>
            <a:r>
              <a:rPr lang="en-US" dirty="0"/>
              <a:t> </a:t>
            </a:r>
            <a:r>
              <a:rPr lang="en-US" dirty="0" err="1"/>
              <a:t>fumarate</a:t>
            </a:r>
            <a:r>
              <a:rPr lang="en-US" dirty="0"/>
              <a:t> and the investigational HCV protease inhibitor </a:t>
            </a:r>
            <a:r>
              <a:rPr lang="en-US" dirty="0" err="1"/>
              <a:t>telaprevir</a:t>
            </a:r>
            <a:r>
              <a:rPr lang="en-US" dirty="0"/>
              <a:t> [abstract A-966]. 48th </a:t>
            </a:r>
            <a:r>
              <a:rPr lang="en-US" dirty="0" err="1"/>
              <a:t>Interscience</a:t>
            </a:r>
            <a:r>
              <a:rPr lang="en-US" dirty="0"/>
              <a:t> Conference on Antimicrobial Agents and Chemotherapy, October 25-28, 2008, Washington, DC.</a:t>
            </a:r>
            <a:endParaRPr lang="en-CA" dirty="0"/>
          </a:p>
          <a:p>
            <a:pPr marL="216233" indent="-216233"/>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C44F0FE-14F5-4A3E-A439-AAAF4533EAAC}" type="slidenum">
              <a:rPr lang="en-US">
                <a:solidFill>
                  <a:prstClr val="black"/>
                </a:solidFill>
              </a:rPr>
              <a:pPr/>
              <a:t>94</a:t>
            </a:fld>
            <a:endParaRPr lang="en-US">
              <a:solidFill>
                <a:prstClr val="black"/>
              </a:solidFill>
            </a:endParaRPr>
          </a:p>
        </p:txBody>
      </p:sp>
      <p:sp>
        <p:nvSpPr>
          <p:cNvPr id="1249282" name="Rectangle 2"/>
          <p:cNvSpPr>
            <a:spLocks noGrp="1" noRot="1" noChangeAspect="1" noChangeArrowheads="1" noTextEdit="1"/>
          </p:cNvSpPr>
          <p:nvPr>
            <p:ph type="sldImg"/>
          </p:nvPr>
        </p:nvSpPr>
        <p:spPr>
          <a:xfrm>
            <a:off x="1144588" y="685800"/>
            <a:ext cx="4570412" cy="3429000"/>
          </a:xfrm>
          <a:ln/>
        </p:spPr>
      </p:sp>
      <p:sp>
        <p:nvSpPr>
          <p:cNvPr id="1249283" name="Rectangle 3"/>
          <p:cNvSpPr>
            <a:spLocks noGrp="1" noChangeArrowheads="1"/>
          </p:cNvSpPr>
          <p:nvPr>
            <p:ph type="body" idx="1"/>
          </p:nvPr>
        </p:nvSpPr>
        <p:spPr>
          <a:xfrm>
            <a:off x="686098" y="4343704"/>
            <a:ext cx="5485805" cy="4113892"/>
          </a:xfrm>
        </p:spPr>
        <p:txBody>
          <a:bodyPr/>
          <a:lstStyle/>
          <a:p>
            <a:pPr marL="216233" indent="-216233"/>
            <a:r>
              <a:rPr lang="en-CA"/>
              <a:t>Patients with HCV may require antidepressant therapy.  Escitalopram is an effective antidepressant in HCV[1] and has been studied with both boceprevir and telaprevir.</a:t>
            </a:r>
          </a:p>
          <a:p>
            <a:pPr marL="216233" indent="-216233">
              <a:buFont typeface="Times New Roman" pitchFamily="18" charset="0"/>
              <a:buChar char="•"/>
            </a:pPr>
            <a:r>
              <a:rPr lang="en-US"/>
              <a:t>In healthy volunteers, the kinetics of </a:t>
            </a:r>
            <a:r>
              <a:rPr lang="en-US" altLang="ja-JP"/>
              <a:t>single dose escitalopram 10 mg were not altered to a clinically significant manner in the presence of multiple dose boceprevir 800 mg TID.  The pharmacokinetics of boceprevir were similar with and without coadministration of escitalopram.  No dosage adjustment is expected to be required with coadministration of this combination.[2]</a:t>
            </a:r>
          </a:p>
          <a:p>
            <a:pPr marL="216233" indent="-216233">
              <a:buFont typeface="Times New Roman" pitchFamily="18" charset="0"/>
              <a:buChar char="•"/>
            </a:pPr>
            <a:r>
              <a:rPr lang="en-US" altLang="ja-JP"/>
              <a:t>In healthy volunteers, coadministration of escitalopram 10 mg daily with telaprevir 750 mg q8h for 7 days resulted in 35% </a:t>
            </a:r>
            <a:r>
              <a:rPr lang="en-US" altLang="ja-JP">
                <a:sym typeface="Symbol" pitchFamily="18" charset="2"/>
              </a:rPr>
              <a:t></a:t>
            </a:r>
            <a:r>
              <a:rPr lang="en-US" altLang="ja-JP"/>
              <a:t> escitalopram AUC, while telaprevir exposures were not affected.  The dose of escitalopram may need to be titrated according to clinical response.[3]</a:t>
            </a:r>
            <a:endParaRPr lang="en-CA"/>
          </a:p>
          <a:p>
            <a:pPr marL="216233" indent="-216233"/>
            <a:endParaRPr lang="en-CA"/>
          </a:p>
          <a:p>
            <a:pPr marL="216233" indent="-216233"/>
            <a:r>
              <a:rPr lang="en-CA"/>
              <a:t>Antidepressants that are primarily metabolized by CYP pathways such as 2D6 or 2B6 (e.g., bupropion, paroxetine, fluoxetine, nortriptyline) are considered to be at low risk for pharmacokinetic interactions with boceprevir or telaprevir.  Drugs which are metabolized through a variety of CYP isozymes including 3A4 (e.g., desvenlafaxine, sertraline, venlafaxine, mirtazapine, imipramine) may theoretically be at risk of pharmacokinetic interactions with boceprevir or telaprevir, but the clinical significance is not known since these particular combinations have not been studied, and CYP3A4 may play a relatively minor role in metabolism of these agents.  Close monitoring of patients who require concomitant therapy with antidepressants and HCV treatment is recommended.[4, 5]</a:t>
            </a:r>
          </a:p>
          <a:p>
            <a:pPr marL="216233" indent="-216233"/>
            <a:endParaRPr lang="en-CA"/>
          </a:p>
          <a:p>
            <a:pPr marL="216233" indent="-216233"/>
            <a:r>
              <a:rPr lang="en-CA"/>
              <a:t>Duloxetine is contraindicated in patients </a:t>
            </a:r>
            <a:r>
              <a:rPr lang="en-US"/>
              <a:t>with any liver disease resulting in hepatic impairment because of the risk of </a:t>
            </a:r>
            <a:r>
              <a:rPr lang="en-CA"/>
              <a:t>hepatotoxicity.[6]</a:t>
            </a:r>
          </a:p>
          <a:p>
            <a:pPr marL="216233" indent="-216233"/>
            <a:endParaRPr lang="en-CA"/>
          </a:p>
          <a:p>
            <a:pPr marL="216233" indent="-216233"/>
            <a:r>
              <a:rPr lang="en-CA" u="sng"/>
              <a:t>References</a:t>
            </a:r>
            <a:r>
              <a:rPr lang="en-CA"/>
              <a:t>:</a:t>
            </a:r>
          </a:p>
          <a:p>
            <a:pPr marL="216233" indent="-216233">
              <a:buFont typeface="Times New Roman" pitchFamily="18" charset="0"/>
              <a:buAutoNum type="arabicPeriod"/>
            </a:pPr>
            <a:r>
              <a:rPr lang="en-CA"/>
              <a:t>de Knegt RJ, Bezemer G, Van Gool AR, et al.  Randomised clinical trial:  escitalopram for the prevention of psychiatric adverse events during treatment with peginterferon-alfa-2a and ribavirin for chronic hepatitis C. Aliment Pharmacol Ther 2011;34:1306-17.</a:t>
            </a:r>
          </a:p>
          <a:p>
            <a:pPr marL="216233" indent="-216233">
              <a:buFont typeface="Times New Roman" pitchFamily="18" charset="0"/>
              <a:buAutoNum type="arabicPeriod"/>
            </a:pPr>
            <a:r>
              <a:rPr lang="en-US"/>
              <a:t>Hulskotte EGJ, Gupta S, Xuan F, et al. Coadministration of the HCV protease inhibitor boceprevir has no clinically meaningful effect on the pharmacokinetics of the selective serotonin reuptake inhibitor escitalopram in healthy volunteers [abstract]. HEP DART, December 4-8, 2011, Koloa, Hawaii.</a:t>
            </a:r>
          </a:p>
          <a:p>
            <a:pPr marL="216233" indent="-216233">
              <a:buFont typeface="Times New Roman" pitchFamily="18" charset="0"/>
              <a:buAutoNum type="arabicPeriod"/>
            </a:pPr>
            <a:r>
              <a:rPr lang="en-US"/>
              <a:t>Van Heeswijk RPG, Boogaerts G, De Paepe E, et al. The pharmacokinetic interaction between escitalopram and the investigational HCV protease inhibitor telaprevir [abstract 12]. 5th International Workshop on Clinical Pharmacology of Hepatitis Therapy, June 23-24, 2010, Boston, MA.</a:t>
            </a:r>
            <a:endParaRPr lang="en-CA"/>
          </a:p>
          <a:p>
            <a:pPr marL="216233" indent="-216233">
              <a:buFont typeface="Times New Roman" pitchFamily="18" charset="0"/>
              <a:buAutoNum type="arabicPeriod"/>
            </a:pPr>
            <a:r>
              <a:rPr lang="en-CA"/>
              <a:t>Ramasubbu R, Taylor VH, Samaan Z, et al. </a:t>
            </a:r>
            <a:r>
              <a:rPr lang="en-US"/>
              <a:t>The Canadian Network for Mood and Anxiety Treatments (CANMAT) task force recommendations for the management of patients with mood disorders and select comorbid medical conditions.</a:t>
            </a:r>
            <a:r>
              <a:rPr lang="en-US" b="1"/>
              <a:t> </a:t>
            </a:r>
            <a:r>
              <a:rPr lang="en-CA"/>
              <a:t>Annal Clin Psychiatry 2012;24:91-109.</a:t>
            </a:r>
          </a:p>
          <a:p>
            <a:pPr marL="216233" indent="-216233">
              <a:buFont typeface="Times New Roman" pitchFamily="18" charset="0"/>
              <a:buAutoNum type="arabicPeriod"/>
            </a:pPr>
            <a:r>
              <a:rPr lang="en-CA"/>
              <a:t>McNutt MD, Liu S, Manatunga A, et al. </a:t>
            </a:r>
            <a:r>
              <a:rPr lang="en-US"/>
              <a:t>Neurobehavioral effects of interferon-α in patients with hepatitis-C: symptom dimensions and responsiveness to paroxetine.  </a:t>
            </a:r>
            <a:r>
              <a:rPr lang="en-CA"/>
              <a:t>Neuropsychopharmacology 2012;37:1444-54.</a:t>
            </a:r>
          </a:p>
          <a:p>
            <a:pPr marL="216233" indent="-216233">
              <a:buFont typeface="Times New Roman" pitchFamily="18" charset="0"/>
              <a:buAutoNum type="arabicPeriod"/>
            </a:pPr>
            <a:r>
              <a:rPr lang="en-CA"/>
              <a:t>Eli Lilly Canada Inc.  Cymbalta (duloxetine) Product Monograph, Toronto, ON, November 6, 2011.</a:t>
            </a:r>
          </a:p>
          <a:p>
            <a:pPr marL="216233" indent="-216233"/>
            <a:endParaRPr lang="en-US"/>
          </a:p>
          <a:p>
            <a:pPr marL="216233" indent="-216233"/>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171CF746-E0CA-4CFD-8CA2-3A7BCFD8BB9F}" type="slidenum">
              <a:rPr lang="en-US">
                <a:solidFill>
                  <a:prstClr val="black"/>
                </a:solidFill>
              </a:rPr>
              <a:pPr/>
              <a:t>95</a:t>
            </a:fld>
            <a:endParaRPr lang="en-US">
              <a:solidFill>
                <a:prstClr val="black"/>
              </a:solidFill>
            </a:endParaRPr>
          </a:p>
        </p:txBody>
      </p:sp>
      <p:sp>
        <p:nvSpPr>
          <p:cNvPr id="1230850" name="Slide Image Placeholder 1"/>
          <p:cNvSpPr>
            <a:spLocks noGrp="1" noRot="1" noChangeAspect="1" noTextEdit="1"/>
          </p:cNvSpPr>
          <p:nvPr>
            <p:ph type="sldImg"/>
          </p:nvPr>
        </p:nvSpPr>
        <p:spPr>
          <a:xfrm>
            <a:off x="1144588" y="684213"/>
            <a:ext cx="4570412" cy="3429000"/>
          </a:xfrm>
          <a:ln/>
        </p:spPr>
      </p:sp>
      <p:sp>
        <p:nvSpPr>
          <p:cNvPr id="1230851" name="Notes Placeholder 2"/>
          <p:cNvSpPr>
            <a:spLocks noGrp="1"/>
          </p:cNvSpPr>
          <p:nvPr>
            <p:ph type="body" idx="1"/>
          </p:nvPr>
        </p:nvSpPr>
        <p:spPr>
          <a:xfrm>
            <a:off x="686098" y="4343703"/>
            <a:ext cx="5485805" cy="4115405"/>
          </a:xfrm>
        </p:spPr>
        <p:txBody>
          <a:bodyPr lIns="91402" tIns="45702" rIns="91402" bIns="45702"/>
          <a:lstStyle/>
          <a:p>
            <a:pPr defTabSz="864931">
              <a:spcBef>
                <a:spcPct val="0"/>
              </a:spcBef>
            </a:pPr>
            <a:r>
              <a:rPr lang="en-CA" dirty="0"/>
              <a:t>Methadone does not induce or inhibit CYP450 </a:t>
            </a:r>
            <a:r>
              <a:rPr lang="en-CA" dirty="0" err="1"/>
              <a:t>isoenzymes</a:t>
            </a:r>
            <a:r>
              <a:rPr lang="en-CA" dirty="0"/>
              <a:t>, so would not be expected to affect the pharmacokinetics of other agents including boceprevir and </a:t>
            </a:r>
            <a:r>
              <a:rPr lang="en-CA" dirty="0" err="1"/>
              <a:t>telaprevir</a:t>
            </a:r>
            <a:r>
              <a:rPr lang="en-CA" dirty="0"/>
              <a:t>.  </a:t>
            </a:r>
          </a:p>
          <a:p>
            <a:pPr defTabSz="864931">
              <a:spcBef>
                <a:spcPct val="0"/>
              </a:spcBef>
            </a:pPr>
            <a:endParaRPr lang="en-CA" dirty="0"/>
          </a:p>
          <a:p>
            <a:pPr defTabSz="864931">
              <a:spcBef>
                <a:spcPct val="0"/>
              </a:spcBef>
            </a:pPr>
            <a:r>
              <a:rPr lang="en-CA" dirty="0"/>
              <a:t>Methadone is available as a combination of R- and S-isomers, and undergoes </a:t>
            </a:r>
            <a:r>
              <a:rPr lang="en-US" dirty="0"/>
              <a:t>N-</a:t>
            </a:r>
            <a:r>
              <a:rPr lang="en-US" dirty="0" err="1"/>
              <a:t>demethylation</a:t>
            </a:r>
            <a:r>
              <a:rPr lang="en-US" dirty="0"/>
              <a:t> primarily via CYP3A4, CYP2B6, and CYP2C19 to inactive metabolites.[1]  As such</a:t>
            </a:r>
            <a:r>
              <a:rPr lang="en-CA" dirty="0"/>
              <a:t>, the pharmacokinetics of methadone may be affected by other drugs which are CYP inducers or inhibitors.</a:t>
            </a:r>
          </a:p>
          <a:p>
            <a:pPr defTabSz="864931">
              <a:spcBef>
                <a:spcPct val="0"/>
              </a:spcBef>
            </a:pPr>
            <a:endParaRPr lang="en-CA" dirty="0"/>
          </a:p>
          <a:p>
            <a:pPr defTabSz="864931">
              <a:spcBef>
                <a:spcPct val="0"/>
              </a:spcBef>
            </a:pPr>
            <a:r>
              <a:rPr lang="en-CA" u="sng" dirty="0"/>
              <a:t>Interaction Study with Boceprevir</a:t>
            </a:r>
            <a:r>
              <a:rPr lang="en-CA" dirty="0"/>
              <a:t>:</a:t>
            </a:r>
          </a:p>
          <a:p>
            <a:pPr defTabSz="864931"/>
            <a:r>
              <a:rPr lang="en-US" altLang="ja-JP" dirty="0"/>
              <a:t>In HCV-negative volunteers on stable, maintenance doses (20-150 mg QD) of methadone, boceprevir 800 mg q8h was </a:t>
            </a:r>
            <a:r>
              <a:rPr lang="en-US" altLang="ja-JP" dirty="0" err="1"/>
              <a:t>coadministered</a:t>
            </a:r>
            <a:r>
              <a:rPr lang="en-US" altLang="ja-JP" dirty="0"/>
              <a:t> for 6 days.  In the presence of boceprevir, exposures of R-methadone were decreased (AUC </a:t>
            </a:r>
            <a:r>
              <a:rPr lang="en-US" altLang="ja-JP" dirty="0">
                <a:sym typeface="Symbol" pitchFamily="18" charset="2"/>
              </a:rPr>
              <a:t></a:t>
            </a:r>
            <a:r>
              <a:rPr lang="en-US" altLang="ja-JP" dirty="0"/>
              <a:t> 16%, </a:t>
            </a:r>
            <a:r>
              <a:rPr lang="en-US" altLang="ja-JP" dirty="0" err="1"/>
              <a:t>Cmax</a:t>
            </a:r>
            <a:r>
              <a:rPr lang="en-US" altLang="ja-JP" dirty="0"/>
              <a:t> </a:t>
            </a:r>
            <a:r>
              <a:rPr lang="en-US" altLang="ja-JP" dirty="0">
                <a:sym typeface="Symbol" pitchFamily="18" charset="2"/>
              </a:rPr>
              <a:t></a:t>
            </a:r>
            <a:r>
              <a:rPr lang="en-US" altLang="ja-JP" dirty="0"/>
              <a:t> 10%) and S-methadone were decreased (AUC </a:t>
            </a:r>
            <a:r>
              <a:rPr lang="en-US" altLang="ja-JP" dirty="0">
                <a:sym typeface="Symbol" pitchFamily="18" charset="2"/>
              </a:rPr>
              <a:t></a:t>
            </a:r>
            <a:r>
              <a:rPr lang="en-US" altLang="ja-JP" dirty="0"/>
              <a:t> 22%, </a:t>
            </a:r>
            <a:r>
              <a:rPr lang="en-US" altLang="ja-JP" dirty="0" err="1"/>
              <a:t>Cmax</a:t>
            </a:r>
            <a:r>
              <a:rPr lang="en-US" altLang="ja-JP" dirty="0"/>
              <a:t> </a:t>
            </a:r>
            <a:r>
              <a:rPr lang="en-US" altLang="ja-JP" dirty="0">
                <a:sym typeface="Symbol" pitchFamily="18" charset="2"/>
              </a:rPr>
              <a:t></a:t>
            </a:r>
            <a:r>
              <a:rPr lang="en-US" altLang="ja-JP" dirty="0"/>
              <a:t> 17%).  These changes did not result in clinically significant effects including withdrawal.  Boceprevir exposures in the presence of methadone were similar to historical controls.  Dose adjustment is likely not necessary when boceprevir is co-administered with methadone.[2]</a:t>
            </a:r>
          </a:p>
          <a:p>
            <a:pPr defTabSz="864931"/>
            <a:r>
              <a:rPr lang="en-US" altLang="ja-JP" dirty="0"/>
              <a:t>Clinical monitoring is recommended, with dose adjustments of methadone if necessary during concomitant treatment with boceprevir.</a:t>
            </a:r>
          </a:p>
          <a:p>
            <a:pPr defTabSz="864931"/>
            <a:endParaRPr lang="en-CA" altLang="ja-JP" dirty="0"/>
          </a:p>
          <a:p>
            <a:pPr defTabSz="864931"/>
            <a:r>
              <a:rPr lang="en-CA" altLang="ja-JP" u="sng" dirty="0"/>
              <a:t>Interaction Study with </a:t>
            </a:r>
            <a:r>
              <a:rPr lang="en-CA" altLang="ja-JP" u="sng" dirty="0" err="1"/>
              <a:t>Telaprevir</a:t>
            </a:r>
            <a:r>
              <a:rPr lang="en-CA" altLang="ja-JP" dirty="0"/>
              <a:t>:</a:t>
            </a:r>
          </a:p>
          <a:p>
            <a:pPr defTabSz="864931"/>
            <a:r>
              <a:rPr lang="en-US" dirty="0"/>
              <a:t>In HCV-negative volunteers on stable methadone maintenance therapy (median methadone dose 85 mg, range 40-120 mg/day), </a:t>
            </a:r>
            <a:r>
              <a:rPr lang="en-US" dirty="0" err="1"/>
              <a:t>telaprevir</a:t>
            </a:r>
            <a:r>
              <a:rPr lang="en-US" dirty="0"/>
              <a:t> 750 mg q8h was co-administered for 7 days.  In the presence of </a:t>
            </a:r>
            <a:r>
              <a:rPr lang="en-US" dirty="0" err="1"/>
              <a:t>telaprevir</a:t>
            </a:r>
            <a:r>
              <a:rPr lang="en-US" dirty="0"/>
              <a:t>, R-methadone </a:t>
            </a:r>
            <a:r>
              <a:rPr lang="en-US" dirty="0" err="1"/>
              <a:t>Cmin</a:t>
            </a:r>
            <a:r>
              <a:rPr lang="en-US" dirty="0"/>
              <a:t> </a:t>
            </a:r>
            <a:r>
              <a:rPr lang="en-US" dirty="0">
                <a:sym typeface="Symbol" pitchFamily="18" charset="2"/>
              </a:rPr>
              <a:t></a:t>
            </a:r>
            <a:r>
              <a:rPr lang="en-US" dirty="0"/>
              <a:t> 31%, </a:t>
            </a:r>
            <a:r>
              <a:rPr lang="en-US" dirty="0" err="1"/>
              <a:t>Cmax</a:t>
            </a:r>
            <a:r>
              <a:rPr lang="en-US" dirty="0"/>
              <a:t> </a:t>
            </a:r>
            <a:r>
              <a:rPr lang="en-US" dirty="0">
                <a:sym typeface="Symbol" pitchFamily="18" charset="2"/>
              </a:rPr>
              <a:t></a:t>
            </a:r>
            <a:r>
              <a:rPr lang="en-US" dirty="0"/>
              <a:t> 21% and AUC </a:t>
            </a:r>
            <a:r>
              <a:rPr lang="en-US" dirty="0">
                <a:sym typeface="Symbol" pitchFamily="18" charset="2"/>
              </a:rPr>
              <a:t></a:t>
            </a:r>
            <a:r>
              <a:rPr lang="en-US" dirty="0"/>
              <a:t> 21%.  The AUC ratio of S-/R-methadone was comparable before and during </a:t>
            </a:r>
            <a:r>
              <a:rPr lang="en-US" dirty="0" err="1"/>
              <a:t>coadministration</a:t>
            </a:r>
            <a:r>
              <a:rPr lang="en-US" dirty="0"/>
              <a:t> of </a:t>
            </a:r>
            <a:r>
              <a:rPr lang="en-US" dirty="0" err="1"/>
              <a:t>telaprevir</a:t>
            </a:r>
            <a:r>
              <a:rPr lang="en-US" dirty="0"/>
              <a:t>.  The median unbound fraction of R-methadone </a:t>
            </a:r>
            <a:r>
              <a:rPr lang="en-US" dirty="0">
                <a:sym typeface="Symbol" pitchFamily="18" charset="2"/>
              </a:rPr>
              <a:t></a:t>
            </a:r>
            <a:r>
              <a:rPr lang="en-US" dirty="0"/>
              <a:t> from 7.92% to 9.98% during </a:t>
            </a:r>
            <a:r>
              <a:rPr lang="en-US" dirty="0" err="1"/>
              <a:t>coadministration</a:t>
            </a:r>
            <a:r>
              <a:rPr lang="en-US" dirty="0"/>
              <a:t> with </a:t>
            </a:r>
            <a:r>
              <a:rPr lang="en-US" dirty="0" err="1"/>
              <a:t>telaprevir</a:t>
            </a:r>
            <a:r>
              <a:rPr lang="en-US" dirty="0"/>
              <a:t>, but the median unbound </a:t>
            </a:r>
            <a:r>
              <a:rPr lang="en-US" dirty="0" err="1"/>
              <a:t>Cmin</a:t>
            </a:r>
            <a:r>
              <a:rPr lang="en-US" dirty="0"/>
              <a:t> of R-methadone was similar before and during </a:t>
            </a:r>
            <a:r>
              <a:rPr lang="en-US" dirty="0" err="1"/>
              <a:t>telaprevir</a:t>
            </a:r>
            <a:r>
              <a:rPr lang="en-US" dirty="0"/>
              <a:t> </a:t>
            </a:r>
            <a:r>
              <a:rPr lang="en-US" dirty="0" err="1"/>
              <a:t>coadministration</a:t>
            </a:r>
            <a:r>
              <a:rPr lang="en-US" dirty="0"/>
              <a:t>.   A priori methadone dose adjustments are not required when initiating </a:t>
            </a:r>
            <a:r>
              <a:rPr lang="en-US" dirty="0" err="1"/>
              <a:t>telaprevir</a:t>
            </a:r>
            <a:r>
              <a:rPr lang="en-US" dirty="0"/>
              <a:t>, but close monitoring is recommended, with dose adjustments if necessary.[3]</a:t>
            </a:r>
          </a:p>
          <a:p>
            <a:pPr defTabSz="864931"/>
            <a:endParaRPr lang="en-US" dirty="0"/>
          </a:p>
          <a:p>
            <a:pPr defTabSz="864931">
              <a:spcBef>
                <a:spcPct val="0"/>
              </a:spcBef>
            </a:pPr>
            <a:r>
              <a:rPr lang="en-CA" dirty="0"/>
              <a:t>References:</a:t>
            </a:r>
          </a:p>
          <a:p>
            <a:pPr defTabSz="864931">
              <a:spcBef>
                <a:spcPct val="0"/>
              </a:spcBef>
            </a:pPr>
            <a:r>
              <a:rPr lang="en-CA" dirty="0"/>
              <a:t>1.  Gerber JG, Rhodes RJ, Gal J.  </a:t>
            </a:r>
            <a:r>
              <a:rPr lang="en-CA" dirty="0" err="1"/>
              <a:t>Stereoselective</a:t>
            </a:r>
            <a:r>
              <a:rPr lang="en-CA" dirty="0"/>
              <a:t> metabolism of methadone N-</a:t>
            </a:r>
            <a:r>
              <a:rPr lang="en-CA" dirty="0" err="1"/>
              <a:t>demethylation</a:t>
            </a:r>
            <a:r>
              <a:rPr lang="en-CA" dirty="0"/>
              <a:t> by cytochrome P4502B6 and 2C19.  Chirality 2004;16:36-44.</a:t>
            </a:r>
          </a:p>
          <a:p>
            <a:pPr defTabSz="864931">
              <a:spcBef>
                <a:spcPct val="0"/>
              </a:spcBef>
            </a:pPr>
            <a:endParaRPr lang="en-CA" dirty="0"/>
          </a:p>
          <a:p>
            <a:pPr defTabSz="864931">
              <a:spcBef>
                <a:spcPct val="0"/>
              </a:spcBef>
            </a:pPr>
            <a:r>
              <a:rPr lang="en-US" dirty="0"/>
              <a:t>2.  </a:t>
            </a:r>
            <a:r>
              <a:rPr lang="en-US" dirty="0" err="1"/>
              <a:t>Hulskotte</a:t>
            </a:r>
            <a:r>
              <a:rPr lang="en-US" dirty="0"/>
              <a:t> EGJ, </a:t>
            </a:r>
            <a:r>
              <a:rPr lang="en-US" dirty="0" err="1"/>
              <a:t>Feng</a:t>
            </a:r>
            <a:r>
              <a:rPr lang="en-US" dirty="0"/>
              <a:t> H-P, Bruce RD, et al. Pharmacokinetic interaction between HCV protease inhibitor boceprevir and methadone or buprenorphine in subjects on stable maintenance therapy [abstract PK_09]. 7th International Workshop on Clinical Pharmacology of Hepatitis Therapy, June 27-28, 2012, Cambridge, MA. </a:t>
            </a:r>
          </a:p>
          <a:p>
            <a:pPr defTabSz="864931"/>
            <a:endParaRPr lang="en-CA" dirty="0"/>
          </a:p>
          <a:p>
            <a:pPr defTabSz="864931">
              <a:spcBef>
                <a:spcPct val="0"/>
              </a:spcBef>
            </a:pPr>
            <a:r>
              <a:rPr lang="en-US" dirty="0"/>
              <a:t>3.  Van </a:t>
            </a:r>
            <a:r>
              <a:rPr lang="en-US" dirty="0" err="1"/>
              <a:t>Heeswijk</a:t>
            </a:r>
            <a:r>
              <a:rPr lang="en-US" dirty="0"/>
              <a:t> RPG, </a:t>
            </a:r>
            <a:r>
              <a:rPr lang="en-US" dirty="0" err="1"/>
              <a:t>Vandevoorde</a:t>
            </a:r>
            <a:r>
              <a:rPr lang="en-US" dirty="0"/>
              <a:t> A, </a:t>
            </a:r>
            <a:r>
              <a:rPr lang="en-US" dirty="0" err="1"/>
              <a:t>Verboven</a:t>
            </a:r>
            <a:r>
              <a:rPr lang="en-US" dirty="0"/>
              <a:t> P, et al. The pharmacokinetic interaction between methadone and the investigational HCV protease inhibitor </a:t>
            </a:r>
            <a:r>
              <a:rPr lang="en-US" dirty="0" err="1"/>
              <a:t>telaprevir</a:t>
            </a:r>
            <a:r>
              <a:rPr lang="en-US" dirty="0"/>
              <a:t> [abstract PK_18]. 6th International Workshop on Clinical Pharmacology of Hepatitis Therapy, June 22-23, 2011, Cambridge, MA. </a:t>
            </a:r>
            <a:endParaRPr lang="en-CA" dirty="0"/>
          </a:p>
          <a:p>
            <a:pPr defTabSz="864931">
              <a:spcBef>
                <a:spcPct val="0"/>
              </a:spcBef>
            </a:pPr>
            <a:endParaRPr lang="en-CA" dirty="0"/>
          </a:p>
          <a:p>
            <a:pPr defTabSz="864931">
              <a:spcBef>
                <a:spcPct val="0"/>
              </a:spcBef>
            </a:pPr>
            <a:endParaRPr lang="en-US" dirty="0"/>
          </a:p>
        </p:txBody>
      </p:sp>
      <p:sp>
        <p:nvSpPr>
          <p:cNvPr id="1230852" name="Slide Number Placeholder 3"/>
          <p:cNvSpPr txBox="1">
            <a:spLocks noGrp="1"/>
          </p:cNvSpPr>
          <p:nvPr/>
        </p:nvSpPr>
        <p:spPr bwMode="auto">
          <a:xfrm>
            <a:off x="3884414" y="8682870"/>
            <a:ext cx="2972098" cy="459619"/>
          </a:xfrm>
          <a:prstGeom prst="rect">
            <a:avLst/>
          </a:prstGeom>
          <a:noFill/>
          <a:ln w="9525">
            <a:noFill/>
            <a:miter lim="800000"/>
            <a:headEnd/>
            <a:tailEnd/>
          </a:ln>
        </p:spPr>
        <p:txBody>
          <a:bodyPr lIns="91402" tIns="45702" rIns="91402" bIns="45702" anchor="b"/>
          <a:lstStyle/>
          <a:p>
            <a:pPr algn="r" defTabSz="914485" fontAlgn="base">
              <a:spcBef>
                <a:spcPct val="0"/>
              </a:spcBef>
              <a:spcAft>
                <a:spcPct val="0"/>
              </a:spcAft>
            </a:pPr>
            <a:fld id="{6BFFE0C7-7742-4C5C-B0E3-E4308C2F4215}" type="slidenum">
              <a:rPr lang="en-US" sz="1100">
                <a:solidFill>
                  <a:srgbClr val="000000"/>
                </a:solidFill>
                <a:ea typeface="Arial Unicode MS" pitchFamily="34" charset="-128"/>
                <a:cs typeface="Arial Unicode MS" pitchFamily="34" charset="-128"/>
              </a:rPr>
              <a:pPr algn="r" defTabSz="914485" fontAlgn="base">
                <a:spcBef>
                  <a:spcPct val="0"/>
                </a:spcBef>
                <a:spcAft>
                  <a:spcPct val="0"/>
                </a:spcAft>
              </a:pPr>
              <a:t>95</a:t>
            </a:fld>
            <a:endParaRPr lang="en-US" sz="1100">
              <a:solidFill>
                <a:srgbClr val="000000"/>
              </a:solidFill>
              <a:ea typeface="Arial Unicode MS" pitchFamily="34" charset="-128"/>
              <a:cs typeface="Arial Unicode MS"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D8B35A9D-C33C-47B9-8745-41FF57117773}" type="slidenum">
              <a:rPr lang="en-US">
                <a:solidFill>
                  <a:prstClr val="black"/>
                </a:solidFill>
              </a:rPr>
              <a:pPr/>
              <a:t>96</a:t>
            </a:fld>
            <a:endParaRPr lang="en-US">
              <a:solidFill>
                <a:prstClr val="black"/>
              </a:solidFill>
            </a:endParaRPr>
          </a:p>
        </p:txBody>
      </p:sp>
      <p:sp>
        <p:nvSpPr>
          <p:cNvPr id="4" name="Rectangle 7"/>
          <p:cNvSpPr txBox="1">
            <a:spLocks noGrp="1" noChangeArrowheads="1"/>
          </p:cNvSpPr>
          <p:nvPr/>
        </p:nvSpPr>
        <p:spPr bwMode="auto">
          <a:xfrm>
            <a:off x="3885903" y="8687405"/>
            <a:ext cx="2972097" cy="4565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lIns="91432" tIns="45716" rIns="91432" bIns="45716" anchor="b"/>
          <a:lstStyle/>
          <a:p>
            <a:pPr algn="r" defTabSz="914485" eaLnBrk="0" fontAlgn="base" hangingPunct="0">
              <a:spcBef>
                <a:spcPct val="0"/>
              </a:spcBef>
              <a:spcAft>
                <a:spcPct val="0"/>
              </a:spcAft>
            </a:pPr>
            <a:fld id="{B0891653-695E-4C8E-A369-49777D4C2C41}" type="slidenum">
              <a:rPr lang="en-US" sz="1200">
                <a:solidFill>
                  <a:srgbClr val="000000"/>
                </a:solidFill>
                <a:latin typeface="Times New Roman" pitchFamily="18" charset="0"/>
                <a:ea typeface="ＭＳ Ｐゴシック" charset="-128"/>
                <a:cs typeface="Arial Unicode MS" pitchFamily="34" charset="-128"/>
              </a:rPr>
              <a:pPr algn="r" defTabSz="914485" eaLnBrk="0" fontAlgn="base" hangingPunct="0">
                <a:spcBef>
                  <a:spcPct val="0"/>
                </a:spcBef>
                <a:spcAft>
                  <a:spcPct val="0"/>
                </a:spcAft>
              </a:pPr>
              <a:t>96</a:t>
            </a:fld>
            <a:endParaRPr lang="en-US" sz="1200">
              <a:solidFill>
                <a:srgbClr val="000000"/>
              </a:solidFill>
              <a:latin typeface="Times New Roman" pitchFamily="18" charset="0"/>
              <a:ea typeface="ＭＳ Ｐゴシック" charset="-128"/>
              <a:cs typeface="Arial Unicode MS" pitchFamily="34" charset="-128"/>
            </a:endParaRPr>
          </a:p>
        </p:txBody>
      </p:sp>
      <p:sp>
        <p:nvSpPr>
          <p:cNvPr id="437250" name="Rectangle 2"/>
          <p:cNvSpPr>
            <a:spLocks noGrp="1" noRot="1" noChangeAspect="1" noChangeArrowheads="1" noTextEdit="1"/>
          </p:cNvSpPr>
          <p:nvPr>
            <p:ph type="sldImg"/>
          </p:nvPr>
        </p:nvSpPr>
        <p:spPr>
          <a:ln cap="flat"/>
          <a:extLst>
            <a:ext uri="{FAA26D3D-D897-4be2-8F04-BA451C77F1D7}">
              <ma14:placeholderFlag xmlns:mc="http://schemas.openxmlformats.org/markup-compatibility/2006" xmlns:mv="urn:schemas-microsoft-com:mac:vml" xmlns:ma14="http://schemas.microsoft.com/office/mac/drawingml/2011/main" xmlns="" val="1"/>
            </a:ext>
          </a:extLst>
        </p:spPr>
      </p:sp>
      <p:sp>
        <p:nvSpPr>
          <p:cNvPr id="437251" name="Rectangle 3"/>
          <p:cNvSpPr>
            <a:spLocks noGrp="1" noChangeArrowheads="1"/>
          </p:cNvSpPr>
          <p:nvPr>
            <p:ph type="body" idx="1"/>
          </p:nvPr>
        </p:nvSpPr>
        <p:spPr>
          <a:noFill/>
          <a:ln/>
        </p:spPr>
        <p:txBody>
          <a:bodyPr lIns="90480" tIns="44446" rIns="90480" bIns="44446"/>
          <a:lstStyle/>
          <a:p>
            <a:pPr marL="216233" indent="-216233" defTabSz="864931"/>
            <a:r>
              <a:rPr lang="en-US"/>
              <a:t>The majority of benzodiazepines are substrates of CYP3A4, and hence are susceptible to interactions with CYP3A4 inhibitors.</a:t>
            </a:r>
          </a:p>
          <a:p>
            <a:pPr marL="216233" indent="-216233" defTabSz="864931"/>
            <a:r>
              <a:rPr lang="en-US"/>
              <a:t>Significantly elevated benzodiazepine concentrations may result in prolonged or excessive sedative effects.</a:t>
            </a:r>
          </a:p>
          <a:p>
            <a:pPr marL="216233" indent="-216233" defTabSz="864931"/>
            <a:endParaRPr lang="en-CA"/>
          </a:p>
          <a:p>
            <a:pPr marL="216233" indent="-216233" defTabSz="864931"/>
            <a:r>
              <a:rPr lang="en-CA"/>
              <a:t>Midazolam is a CYP3A4 substrate.  </a:t>
            </a:r>
            <a:r>
              <a:rPr lang="en-CA">
                <a:sym typeface="Symbol" pitchFamily="18" charset="2"/>
              </a:rPr>
              <a:t>5 to 9-fold  AUC with boceprevir or telaprevir using  oral midazolam.  Therefore, </a:t>
            </a:r>
            <a:r>
              <a:rPr lang="en-CA" b="1">
                <a:sym typeface="Symbol" pitchFamily="18" charset="2"/>
              </a:rPr>
              <a:t>oral midazolam is contraindicated with HCV protease inhibitors.</a:t>
            </a:r>
          </a:p>
          <a:p>
            <a:pPr marL="216233" indent="-216233" defTabSz="864931"/>
            <a:r>
              <a:rPr lang="en-CA">
                <a:sym typeface="Symbol" pitchFamily="18" charset="2"/>
              </a:rPr>
              <a:t>When administered intravenously, midazolam exposures are increased 3.4-fold by telaprevir; there are currently no data with boceprevir.  </a:t>
            </a:r>
          </a:p>
          <a:p>
            <a:pPr marL="216233" indent="-216233" defTabSz="864931"/>
            <a:r>
              <a:rPr lang="en-US"/>
              <a:t>Co-administration with telaprevir should be done in a setting which ensures clinical monitoring and appropriate medical management in case of respiratory depression and/or prolonged sedation.  Dose reduction for midazolam should be considered, especially if more than a single dose of midazolam is administered.  </a:t>
            </a:r>
            <a:r>
              <a:rPr lang="en-CA">
                <a:sym typeface="Symbol" pitchFamily="18" charset="2"/>
              </a:rPr>
              <a:t>Alternative options for short-term sedation:  lorazepam (Ativan) or propofol (Diprivan)</a:t>
            </a:r>
          </a:p>
          <a:p>
            <a:pPr marL="216233" indent="-216233" defTabSz="864931"/>
            <a:endParaRPr lang="en-CA">
              <a:sym typeface="Symbol" pitchFamily="18" charset="2"/>
            </a:endParaRPr>
          </a:p>
          <a:p>
            <a:pPr marL="216233" indent="-216233" defTabSz="864931"/>
            <a:r>
              <a:rPr lang="en-CA" b="1"/>
              <a:t>Triazolam is also contraindicated with boceprevir &amp; telaprevir.</a:t>
            </a:r>
            <a:r>
              <a:rPr lang="en-CA"/>
              <a:t> </a:t>
            </a:r>
          </a:p>
          <a:p>
            <a:pPr marL="216233" indent="-216233" defTabSz="864931"/>
            <a:endParaRPr lang="en-CA"/>
          </a:p>
          <a:p>
            <a:pPr marL="216233" indent="-216233" defTabSz="864931"/>
            <a:r>
              <a:rPr lang="en-CA"/>
              <a:t>For alprazolam, buspirone, diazepam, flurazepam, nitrazepam, zolpidem, zopiclone, eszopiclone:  reduce benzodiazepine dose and titrate according to response.</a:t>
            </a:r>
          </a:p>
          <a:p>
            <a:pPr marL="216233" indent="-216233" defTabSz="864931"/>
            <a:endParaRPr lang="en-US"/>
          </a:p>
          <a:p>
            <a:pPr marL="216233" indent="-216233" defTabSz="864931"/>
            <a:r>
              <a:rPr lang="en-US"/>
              <a:t>An alternative is to use a benzodiazepine which undergoes a different route of metabolism.  Oxazepam, lorazepam, and temazepam undergo glucuronidation, and may be less susceptible to inhibition interactions with DAAs.</a:t>
            </a:r>
          </a:p>
          <a:p>
            <a:pPr marL="216233" indent="-216233" defTabSz="864931"/>
            <a:endParaRPr lang="en-CA"/>
          </a:p>
          <a:p>
            <a:pPr marL="216233" indent="-216233" defTabSz="864931"/>
            <a:r>
              <a:rPr lang="en-CA" b="1"/>
              <a:t>References:</a:t>
            </a:r>
          </a:p>
          <a:p>
            <a:pPr marL="216233" indent="-216233" defTabSz="864931"/>
            <a:r>
              <a:rPr lang="en-US"/>
              <a:t>Garg V, Chandorkar G, Farmer HF, et al. Effect of telaprevir on the pharmacokinetics of midazolam and digoxin. J Clin Pharmacol 2012;Jan 26 [Epub ahead of print].</a:t>
            </a:r>
          </a:p>
          <a:p>
            <a:pPr marL="216233" indent="-216233" defTabSz="864931"/>
            <a:endParaRPr lang="en-US"/>
          </a:p>
          <a:p>
            <a:pPr marL="216233" indent="-216233" defTabSz="864931"/>
            <a:r>
              <a:rPr lang="en-US"/>
              <a:t>Kasserra C, Hughes E, Treitel M, et al. Clinical pharmacology of boceprevir:  metabolism, excretion, and drug-drug interactions [abstract 118]. 18th Conference on Retroviruses and Opportunistic Infections, Feb 27-Mar 2, 2011, Boston, USA.</a:t>
            </a:r>
          </a:p>
          <a:p>
            <a:pPr marL="216233" indent="-216233" defTabSz="864931"/>
            <a:endParaRPr lang="en-US"/>
          </a:p>
          <a:p>
            <a:pPr marL="216233" indent="-216233" defTabSz="864931"/>
            <a:r>
              <a:rPr lang="en-CA"/>
              <a:t>Merck Canada Inc. Victrelis (boceprevir) Product Monograph. Kirkland, Quebec, Canada, June 13, 2012.</a:t>
            </a:r>
            <a:endParaRPr lang="nl-NL"/>
          </a:p>
          <a:p>
            <a:pPr marL="216233" indent="-216233" defTabSz="864931"/>
            <a:endParaRPr lang="en-US"/>
          </a:p>
          <a:p>
            <a:pPr marL="216233" indent="-216233" defTabSz="864931"/>
            <a:r>
              <a:rPr lang="en-US"/>
              <a:t>Vertex Pharmaceuticals Inc. Incivek (telaprevir) Product Monograph. Laval, Quebec, Canada, August 11, 2011.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BF48861-F016-4AE4-BAAB-30A38B3D73F0}" type="slidenum">
              <a:rPr lang="en-US">
                <a:solidFill>
                  <a:prstClr val="black"/>
                </a:solidFill>
              </a:rPr>
              <a:pPr/>
              <a:t>97</a:t>
            </a:fld>
            <a:endParaRPr lang="en-US">
              <a:solidFill>
                <a:prstClr val="black"/>
              </a:solidFill>
            </a:endParaRPr>
          </a:p>
        </p:txBody>
      </p:sp>
      <p:sp>
        <p:nvSpPr>
          <p:cNvPr id="1235970" name="Rectangle 2"/>
          <p:cNvSpPr>
            <a:spLocks noGrp="1" noRot="1" noChangeAspect="1" noChangeArrowheads="1" noTextEdit="1"/>
          </p:cNvSpPr>
          <p:nvPr>
            <p:ph type="sldImg"/>
          </p:nvPr>
        </p:nvSpPr>
        <p:spPr>
          <a:ln/>
        </p:spPr>
      </p:sp>
      <p:sp>
        <p:nvSpPr>
          <p:cNvPr id="1235971" name="Rectangle 3"/>
          <p:cNvSpPr>
            <a:spLocks noGrp="1" noChangeArrowheads="1"/>
          </p:cNvSpPr>
          <p:nvPr>
            <p:ph type="body" idx="1"/>
          </p:nvPr>
        </p:nvSpPr>
        <p:spPr/>
        <p:txBody>
          <a:bodyPr/>
          <a:lstStyle/>
          <a:p>
            <a:r>
              <a:rPr lang="en-CA"/>
              <a:t>Atorvastatin – Lipitor; lovastatin – Mevacor; simvastatin – Zocor; rosuvastatin – Crestor; pravastatin – Pravachol; fluvastatin – Lescol</a:t>
            </a:r>
          </a:p>
          <a:p>
            <a:r>
              <a:rPr lang="en-CA"/>
              <a:t>pitavastatin – Livalo (N/A in Canada) – via UGT</a:t>
            </a:r>
          </a:p>
          <a:p>
            <a:endParaRPr lang="en-CA">
              <a:solidFill>
                <a:schemeClr val="bg1"/>
              </a:solidFill>
              <a:latin typeface="Calibri" pitchFamily="34" charset="0"/>
            </a:endParaRPr>
          </a:p>
          <a:p>
            <a:r>
              <a:rPr lang="en-CA"/>
              <a:t>Most statins are substrates of the P450 system, primarily CYP3A4.  However, there are some within-class differences:</a:t>
            </a:r>
          </a:p>
          <a:p>
            <a:pPr lvl="1"/>
            <a:r>
              <a:rPr lang="en-CA"/>
              <a:t>atorvastatin, lovastatin, simvastatin:  CYP3A4</a:t>
            </a:r>
          </a:p>
          <a:p>
            <a:pPr lvl="1"/>
            <a:r>
              <a:rPr lang="en-CA"/>
              <a:t>rosuvastatin:  &lt;10% metabolized; 2C9, 2C19, Pgp?</a:t>
            </a:r>
          </a:p>
          <a:p>
            <a:pPr lvl="1"/>
            <a:r>
              <a:rPr lang="en-US"/>
              <a:t>pravastatin:  40-54% Clrenal; CYP3A(?), OATP1B1, OATP2B1 </a:t>
            </a:r>
            <a:endParaRPr lang="en-CA"/>
          </a:p>
          <a:p>
            <a:pPr lvl="1"/>
            <a:r>
              <a:rPr lang="en-US"/>
              <a:t>fluvastatin:  CYP2C9 &gt;&gt;3A4 (minor)</a:t>
            </a:r>
            <a:endParaRPr lang="en-CA"/>
          </a:p>
          <a:p>
            <a:endParaRPr lang="en-CA"/>
          </a:p>
          <a:p>
            <a:r>
              <a:rPr lang="en-CA"/>
              <a:t>Boceprevir and telaprevir can significantly increase concentrations of statins, which can lead to increased risk of toxicity including myopathy and rhabdomyolysis.</a:t>
            </a:r>
          </a:p>
          <a:p>
            <a:endParaRPr lang="en-CA"/>
          </a:p>
          <a:p>
            <a:r>
              <a:rPr lang="en-CA" sz="1300" u="sng">
                <a:latin typeface="Arial" charset="0"/>
              </a:rPr>
              <a:t>Atorvastatin 40 mg + boceprevir</a:t>
            </a:r>
            <a:r>
              <a:rPr lang="en-CA" sz="1300">
                <a:latin typeface="Arial" charset="0"/>
              </a:rPr>
              <a:t>:</a:t>
            </a:r>
          </a:p>
          <a:p>
            <a:pPr lvl="1">
              <a:buFont typeface="Times New Roman" pitchFamily="18" charset="0"/>
              <a:buChar char="–"/>
            </a:pPr>
            <a:r>
              <a:rPr lang="en-US">
                <a:latin typeface="Arial" charset="0"/>
              </a:rPr>
              <a:t>atorvastatin AUC </a:t>
            </a:r>
            <a:r>
              <a:rPr lang="en-US">
                <a:latin typeface="Arial" charset="0"/>
                <a:sym typeface="Symbol" pitchFamily="18" charset="2"/>
              </a:rPr>
              <a:t></a:t>
            </a:r>
            <a:r>
              <a:rPr lang="en-US">
                <a:latin typeface="Arial" charset="0"/>
              </a:rPr>
              <a:t> 130% and Cmax </a:t>
            </a:r>
            <a:r>
              <a:rPr lang="en-US">
                <a:latin typeface="Arial" charset="0"/>
                <a:sym typeface="Symbol" pitchFamily="18" charset="2"/>
              </a:rPr>
              <a:t></a:t>
            </a:r>
            <a:r>
              <a:rPr lang="en-US">
                <a:latin typeface="Arial" charset="0"/>
              </a:rPr>
              <a:t> 170% vs atorvastatin alone</a:t>
            </a:r>
          </a:p>
          <a:p>
            <a:r>
              <a:rPr lang="en-US">
                <a:latin typeface="Arial" charset="0"/>
              </a:rPr>
              <a:t>Suggest </a:t>
            </a:r>
            <a:r>
              <a:rPr lang="en-US">
                <a:latin typeface="Arial" charset="0"/>
                <a:sym typeface="Symbol" pitchFamily="18" charset="2"/>
              </a:rPr>
              <a:t></a:t>
            </a:r>
            <a:r>
              <a:rPr lang="en-US">
                <a:latin typeface="Arial" charset="0"/>
              </a:rPr>
              <a:t> atorvastatin dose with concomitant BOC; monitor for symptoms of statin toxicity if using &gt;40 mg/d atorvastatin</a:t>
            </a:r>
          </a:p>
          <a:p>
            <a:endParaRPr lang="en-CA"/>
          </a:p>
          <a:p>
            <a:r>
              <a:rPr lang="en-CA" sz="1300" u="sng">
                <a:latin typeface="Arial" charset="0"/>
              </a:rPr>
              <a:t>Pravastatin 40 mg + boceprevir</a:t>
            </a:r>
            <a:r>
              <a:rPr lang="en-CA" sz="1300">
                <a:latin typeface="Arial" charset="0"/>
              </a:rPr>
              <a:t>:</a:t>
            </a:r>
            <a:endParaRPr lang="en-US" sz="900">
              <a:latin typeface="Arial" charset="0"/>
            </a:endParaRPr>
          </a:p>
          <a:p>
            <a:pPr lvl="1">
              <a:buFont typeface="Times New Roman" pitchFamily="18" charset="0"/>
              <a:buChar char="–"/>
            </a:pPr>
            <a:r>
              <a:rPr lang="en-US">
                <a:latin typeface="Arial" charset="0"/>
              </a:rPr>
              <a:t>pravastatin AUC </a:t>
            </a:r>
            <a:r>
              <a:rPr lang="en-US">
                <a:latin typeface="Arial" charset="0"/>
                <a:sym typeface="Symbol" pitchFamily="18" charset="2"/>
              </a:rPr>
              <a:t></a:t>
            </a:r>
            <a:r>
              <a:rPr lang="en-US">
                <a:latin typeface="Arial" charset="0"/>
              </a:rPr>
              <a:t> 60% and Cmax </a:t>
            </a:r>
            <a:r>
              <a:rPr lang="en-US">
                <a:latin typeface="Arial" charset="0"/>
                <a:sym typeface="Symbol" pitchFamily="18" charset="2"/>
              </a:rPr>
              <a:t></a:t>
            </a:r>
            <a:r>
              <a:rPr lang="en-US">
                <a:latin typeface="Arial" charset="0"/>
              </a:rPr>
              <a:t> 50% vs pravastatin alone</a:t>
            </a:r>
          </a:p>
          <a:p>
            <a:r>
              <a:rPr lang="en-US">
                <a:latin typeface="Arial" charset="0"/>
              </a:rPr>
              <a:t>Can initiate pravastatin at the recommended dose when co-administered with BOC, with close clinical monitoring</a:t>
            </a:r>
            <a:endParaRPr lang="en-CA"/>
          </a:p>
          <a:p>
            <a:endParaRPr lang="en-CA"/>
          </a:p>
          <a:p>
            <a:r>
              <a:rPr lang="en-CA" u="sng"/>
              <a:t>Atorvastatin 20 mg+ telaprevir</a:t>
            </a:r>
            <a:r>
              <a:rPr lang="en-CA"/>
              <a:t>:</a:t>
            </a:r>
          </a:p>
          <a:p>
            <a:r>
              <a:rPr lang="en-US"/>
              <a:t>In healthy subjects, the kinetics of single dose amlodipine 5 mg/atorvastatin 20 mg (coformulated) were assessed alone and with steady-state telaprevir 750 mg q8h.  In the presence of telaprevir, atorvastatin Cmax </a:t>
            </a:r>
            <a:r>
              <a:rPr lang="en-US">
                <a:sym typeface="Symbol" pitchFamily="18" charset="2"/>
              </a:rPr>
              <a:t></a:t>
            </a:r>
            <a:r>
              <a:rPr lang="en-US"/>
              <a:t> 10.6-fold and AUC </a:t>
            </a:r>
            <a:r>
              <a:rPr lang="en-US">
                <a:sym typeface="Symbol" pitchFamily="18" charset="2"/>
              </a:rPr>
              <a:t></a:t>
            </a:r>
            <a:r>
              <a:rPr lang="en-US"/>
              <a:t> 7.88-fold. </a:t>
            </a:r>
            <a:endParaRPr lang="en-US" b="1"/>
          </a:p>
          <a:p>
            <a:r>
              <a:rPr lang="en-US"/>
              <a:t>Atorvastatin, lovastatin and simvastatin are contraindicated with telaprevir. </a:t>
            </a:r>
          </a:p>
          <a:p>
            <a:endParaRPr lang="en-CA"/>
          </a:p>
          <a:p>
            <a:r>
              <a:rPr lang="en-CA"/>
              <a:t>In March 2012, the FDA issued a Drug Safety Communication regarding the risk of increased toxicity with statins when combined with either HIV or HCV protease inhibitors.  The product monographs were subsequently updated to reflect these dosing recommendations.</a:t>
            </a:r>
          </a:p>
          <a:p>
            <a:endParaRPr lang="en-CA"/>
          </a:p>
          <a:p>
            <a:r>
              <a:rPr lang="en-CA" b="1"/>
              <a:t>References:</a:t>
            </a:r>
          </a:p>
          <a:p>
            <a:r>
              <a:rPr lang="en-US"/>
              <a:t>Lee JE, Van Heeswijk RPG, Alves K, et al. Effect of the hepatitis C virus protease inhibitor telaprevir on the pharmacokinetics of amlodipine and atorvastatin. Antimicrob Agents Chemother 2011;55(10):4569-74.</a:t>
            </a:r>
          </a:p>
          <a:p>
            <a:endParaRPr lang="en-CA"/>
          </a:p>
          <a:p>
            <a:r>
              <a:rPr lang="en-US"/>
              <a:t>Hulskotte EGJ, Gupta S, Xuan F, et al. Pharmacokinetic evaluation of the interaction between the HCV protease inhibitor boceprevir and the HMG-CoA reductase inhibitors atorvastatin and pravastatin [abstract 122]. HEP DART, December 4-8, 2011, Koloa, Hawaii.</a:t>
            </a:r>
          </a:p>
          <a:p>
            <a:endParaRPr lang="en-US"/>
          </a:p>
          <a:p>
            <a:r>
              <a:rPr lang="en-US"/>
              <a:t>U.S. Food and Drug Administration. HIV/AIDS Update - Important info about interactions between certain HIV drugs and cholesterol-lowering statin drugs.  March 1, 2012.</a:t>
            </a:r>
            <a:endParaRPr lang="en-CA"/>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IDU accounted for 17.7% of cumulative adult HIV case reports and 8.6% of cumulative adult AIDS cases up to Dec 2008.</a:t>
            </a:r>
          </a:p>
          <a:p>
            <a:r>
              <a:rPr lang="en-US" dirty="0" smtClean="0"/>
              <a:t>Over the last decade, a decreasing trend in the proportion of positive HIV tests attributed to IDU among men; however, an increasing trend among women has been observed since 2003.</a:t>
            </a:r>
            <a:r>
              <a:rPr lang="en-US" baseline="0" dirty="0" smtClean="0"/>
              <a:t> </a:t>
            </a:r>
            <a:r>
              <a:rPr lang="en-US" dirty="0" smtClean="0"/>
              <a:t>The 2008 the proportion of new HIV infections attributed to injecting drug use (17%) was slightly higher than the estimate in 2005 (16%).</a:t>
            </a:r>
          </a:p>
          <a:p>
            <a:r>
              <a:rPr lang="en-CA" dirty="0" smtClean="0"/>
              <a:t>The reasons for the fall in new HIV infections among injection drug users is likely multi-factorial</a:t>
            </a:r>
            <a:r>
              <a:rPr lang="en-CA" baseline="0" dirty="0" smtClean="0"/>
              <a:t> and include wider testing, better harm reduction practices such as needle exchange, knowledge of safer injection practices, changes in patterns of drug use (e.g. from injection of cocaine to  use of crack). Parallel decreases in HCV infection risk in the injection drug use population have also been observed. </a:t>
            </a:r>
          </a:p>
          <a:p>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8</a:t>
            </a:fld>
            <a:endParaRPr lang="en-CA">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0AC19D6-E800-488A-9841-74DAE73C8D87}" type="slidenum">
              <a:rPr lang="en-US">
                <a:solidFill>
                  <a:prstClr val="black"/>
                </a:solidFill>
              </a:rPr>
              <a:pPr/>
              <a:t>98</a:t>
            </a:fld>
            <a:endParaRPr lang="en-US">
              <a:solidFill>
                <a:prstClr val="black"/>
              </a:solidFill>
            </a:endParaRPr>
          </a:p>
        </p:txBody>
      </p:sp>
      <p:sp>
        <p:nvSpPr>
          <p:cNvPr id="1239042" name="Rectangle 2"/>
          <p:cNvSpPr>
            <a:spLocks noGrp="1" noRot="1" noChangeAspect="1" noChangeArrowheads="1" noTextEdit="1"/>
          </p:cNvSpPr>
          <p:nvPr>
            <p:ph type="sldImg"/>
          </p:nvPr>
        </p:nvSpPr>
        <p:spPr>
          <a:xfrm>
            <a:off x="1152525" y="692150"/>
            <a:ext cx="4554538" cy="3416300"/>
          </a:xfrm>
          <a:ln/>
        </p:spPr>
      </p:sp>
      <p:sp>
        <p:nvSpPr>
          <p:cNvPr id="1239043" name="Rectangle 3"/>
          <p:cNvSpPr>
            <a:spLocks noGrp="1" noChangeArrowheads="1"/>
          </p:cNvSpPr>
          <p:nvPr>
            <p:ph type="body" idx="1"/>
          </p:nvPr>
        </p:nvSpPr>
        <p:spPr>
          <a:xfrm>
            <a:off x="913805" y="4343704"/>
            <a:ext cx="5030391" cy="4113892"/>
          </a:xfrm>
        </p:spPr>
        <p:txBody>
          <a:bodyPr/>
          <a:lstStyle/>
          <a:p>
            <a:pPr marL="216233" indent="-216233"/>
            <a:r>
              <a:rPr lang="en-CA"/>
              <a:t>Calcium channel blockers are CYP3A4 substrates, and drug c</a:t>
            </a:r>
            <a:r>
              <a:rPr lang="en-US"/>
              <a:t>oncentrations may be increased in the presence of boceprevir or telaprevir.  Caution is warranted and clinical monitoring of patients is recommended if concomitant therapy is required. </a:t>
            </a:r>
          </a:p>
          <a:p>
            <a:pPr marL="216233" indent="-216233"/>
            <a:endParaRPr lang="en-US"/>
          </a:p>
          <a:p>
            <a:pPr marL="216233" indent="-216233"/>
            <a:r>
              <a:rPr lang="en-US"/>
              <a:t>In healthy subjects, the kinetics of single dose amlodipine 5 mg/atorvastatin 20 mg (coformulated) were assessed alone and with steady-state telaprevir 750 mg q8h.  In the presence of telaprevir, amlodipine Cmax </a:t>
            </a:r>
            <a:r>
              <a:rPr lang="en-US">
                <a:sym typeface="Symbol" pitchFamily="18" charset="2"/>
              </a:rPr>
              <a:t></a:t>
            </a:r>
            <a:r>
              <a:rPr lang="en-US"/>
              <a:t> 27% and AUC </a:t>
            </a:r>
            <a:r>
              <a:rPr lang="en-US">
                <a:sym typeface="Symbol" pitchFamily="18" charset="2"/>
              </a:rPr>
              <a:t></a:t>
            </a:r>
            <a:r>
              <a:rPr lang="en-US"/>
              <a:t> 179%.  Monitor for dose-related amlodipine toxicity when coadministering with telaprevir.</a:t>
            </a:r>
          </a:p>
          <a:p>
            <a:pPr marL="216233" indent="-216233"/>
            <a:endParaRPr lang="en-CA"/>
          </a:p>
          <a:p>
            <a:pPr marL="216233" indent="-216233"/>
            <a:r>
              <a:rPr lang="en-CA"/>
              <a:t>Pharmacokinetic interactions are not expected with ACE inhibitors, most diuretics, and most beta-blockers which are excreted by the kidneys.  Exceptions include the diuretic indapamide, and the beta-blockers propranolol and carvedilol, which are metabolized through a variety of CYP450 pathways including 3A4.  These particular agents have not been studied with boceprevir or telaprevir, and the clinical significance of coadministration is unknown, since CYP3A4 is one of many isozymes involved in drug metabolism.  Nevertheless, caution is warranted with these combinations.  Clinicians may wish to consider initiating therapy with lower doses of these agents if patients are receiving DAAs.</a:t>
            </a:r>
          </a:p>
          <a:p>
            <a:pPr marL="216233" indent="-216233"/>
            <a:endParaRPr lang="en-CA"/>
          </a:p>
          <a:p>
            <a:pPr marL="216233" indent="-216233"/>
            <a:r>
              <a:rPr lang="en-CA"/>
              <a:t>References:</a:t>
            </a:r>
          </a:p>
          <a:p>
            <a:pPr marL="216233" indent="-216233"/>
            <a:r>
              <a:rPr lang="en-US"/>
              <a:t>Lee JE, Van Heeswijk RPG, Alves K, et al. Effect of the hepatitis C virus protease inhibitor telaprevir on the pharmacokinetics of amlodipine and atorvastatin. Antimicrob Agents Chemother 2011;55(10):4569-74.</a:t>
            </a:r>
          </a:p>
          <a:p>
            <a:pPr marL="216233" indent="-216233"/>
            <a:endParaRPr lang="en-US"/>
          </a:p>
          <a:p>
            <a:pPr marL="216233" indent="-216233"/>
            <a:r>
              <a:rPr lang="en-CA"/>
              <a:t>Merck Canada Inc. Victrelis (boceprevir) Product Monograph. Kirkland, Quebec, Canada, June 13, 2012.</a:t>
            </a:r>
            <a:endParaRPr lang="nl-NL"/>
          </a:p>
          <a:p>
            <a:pPr marL="216233" indent="-216233"/>
            <a:endParaRPr lang="en-US"/>
          </a:p>
          <a:p>
            <a:pPr marL="216233" indent="-216233"/>
            <a:r>
              <a:rPr lang="en-US"/>
              <a:t>Vertex Pharmaceuticals Inc. Incivek (telaprevir) Product Monograph. Laval, Quebec, Canada, August 11, 2011. </a:t>
            </a:r>
          </a:p>
          <a:p>
            <a:pPr marL="216233" indent="-216233"/>
            <a:endParaRPr lang="en-US"/>
          </a:p>
          <a:p>
            <a:pPr marL="216233" indent="-216233"/>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6DFBAE1-8AE5-46D3-8A7A-2C3C31CF3811}" type="slidenum">
              <a:rPr lang="en-US">
                <a:solidFill>
                  <a:prstClr val="black"/>
                </a:solidFill>
              </a:rPr>
              <a:pPr/>
              <a:t>99</a:t>
            </a:fld>
            <a:endParaRPr lang="en-US">
              <a:solidFill>
                <a:prstClr val="black"/>
              </a:solidFill>
            </a:endParaRPr>
          </a:p>
        </p:txBody>
      </p:sp>
      <p:sp>
        <p:nvSpPr>
          <p:cNvPr id="1226754" name="Rectangle 2"/>
          <p:cNvSpPr>
            <a:spLocks noGrp="1" noRot="1" noChangeAspect="1" noChangeArrowheads="1" noTextEdit="1"/>
          </p:cNvSpPr>
          <p:nvPr>
            <p:ph type="sldImg"/>
          </p:nvPr>
        </p:nvSpPr>
        <p:spPr>
          <a:ln/>
        </p:spPr>
      </p:sp>
      <p:sp>
        <p:nvSpPr>
          <p:cNvPr id="1226755" name="Rectangle 3"/>
          <p:cNvSpPr>
            <a:spLocks noGrp="1" noChangeArrowheads="1"/>
          </p:cNvSpPr>
          <p:nvPr>
            <p:ph type="body" idx="1"/>
          </p:nvPr>
        </p:nvSpPr>
        <p:spPr/>
        <p:txBody>
          <a:bodyPr/>
          <a:lstStyle/>
          <a:p>
            <a:pPr marL="216233" indent="-216233"/>
            <a:r>
              <a:rPr lang="en-CA">
                <a:solidFill>
                  <a:schemeClr val="bg1"/>
                </a:solidFill>
              </a:rPr>
              <a:t>The immunosuppressive agents cyclosporine, tacrolimus and sirolimus are CYP3A4 substrates, and significant interactions have been noted with DAAs.</a:t>
            </a:r>
          </a:p>
          <a:p>
            <a:pPr marL="216233" indent="-216233"/>
            <a:r>
              <a:rPr lang="en-CA">
                <a:solidFill>
                  <a:schemeClr val="bg1"/>
                </a:solidFill>
              </a:rPr>
              <a:t>There are some preliminary data with telaprevir and either cyclosporine or tacrolimus which suggest that coadministration may be possible, with significant reductions in immunosuppressant dosing.  These data are summarized below.</a:t>
            </a:r>
          </a:p>
          <a:p>
            <a:pPr marL="216233" indent="-216233"/>
            <a:endParaRPr lang="en-CA">
              <a:solidFill>
                <a:schemeClr val="bg1"/>
              </a:solidFill>
            </a:endParaRPr>
          </a:p>
          <a:p>
            <a:pPr marL="216233" indent="-216233"/>
            <a:r>
              <a:rPr lang="en-CA" b="1">
                <a:solidFill>
                  <a:schemeClr val="bg1"/>
                </a:solidFill>
              </a:rPr>
              <a:t>1)  Cyclosporine:</a:t>
            </a:r>
          </a:p>
          <a:p>
            <a:pPr marL="216233" indent="-216233"/>
            <a:endParaRPr lang="en-CA" b="1">
              <a:solidFill>
                <a:schemeClr val="bg1"/>
              </a:solidFill>
            </a:endParaRPr>
          </a:p>
          <a:p>
            <a:pPr lvl="1"/>
            <a:r>
              <a:rPr lang="en-US"/>
              <a:t>a)  </a:t>
            </a:r>
            <a:r>
              <a:rPr lang="en-US" u="sng"/>
              <a:t>Boceprevir</a:t>
            </a:r>
            <a:r>
              <a:rPr lang="en-US"/>
              <a:t>.  In healthy volunteers, the kinetics of single-dose cyclosporine 100 mg was assessed alone and in the presence of single dose BOC 800 mg and steady-state BOC 800 mg TID.  In the presence of BOC, cyclosporine AUC increased 2.7-fold and Cmax increased 2-fold, while boceprevir pharmacokinetics were not affected by cyclosporine. Co-administration of cyclosporine with boceprevir may require dose adjustment of CsA and close monitoring of cyclosporine blood levels as well as frequent assessments of renal function and CsA-related side effects.[1] </a:t>
            </a:r>
            <a:endParaRPr lang="en-CA">
              <a:solidFill>
                <a:schemeClr val="bg1"/>
              </a:solidFill>
            </a:endParaRPr>
          </a:p>
          <a:p>
            <a:pPr marL="216233" indent="-216233"/>
            <a:endParaRPr lang="en-CA">
              <a:solidFill>
                <a:schemeClr val="bg1"/>
              </a:solidFill>
            </a:endParaRPr>
          </a:p>
          <a:p>
            <a:pPr lvl="1"/>
            <a:r>
              <a:rPr lang="en-CA">
                <a:solidFill>
                  <a:schemeClr val="bg1"/>
                </a:solidFill>
              </a:rPr>
              <a:t>b)  Telaprevir.  </a:t>
            </a:r>
            <a:r>
              <a:rPr lang="en-US"/>
              <a:t>In healthy subjects, the pharmacokinetics of single dose cyclosporine was assessed alone at 100 mg and in the presence of steady-state telaprevir 750 mg q8h at a dose of 10 mg on day 1 and day 8.  When coadministered with telaprevir, cyclosporine exposure increased 4.6-fold and the elimination t1/2 increased from 12 to 42 hours; the effect of first dose of telaprevir on cyclosporine kinetics was similar to the effect of steady-state telaprevir.  Telaprevir kinetics were similar to historical data, suggesting no major effect of cyclosporine on telaprevir.[3] </a:t>
            </a:r>
            <a:endParaRPr lang="en-CA">
              <a:solidFill>
                <a:schemeClr val="bg1"/>
              </a:solidFill>
            </a:endParaRPr>
          </a:p>
          <a:p>
            <a:pPr marL="216233" indent="-216233">
              <a:buFont typeface="Times New Roman" pitchFamily="18" charset="0"/>
              <a:buAutoNum type="alphaLcParenR" startAt="2"/>
            </a:pPr>
            <a:endParaRPr lang="en-CA">
              <a:solidFill>
                <a:schemeClr val="bg1"/>
              </a:solidFill>
            </a:endParaRPr>
          </a:p>
          <a:p>
            <a:pPr lvl="1"/>
            <a:r>
              <a:rPr lang="en-US"/>
              <a:t>In a case series, patients with recurrent HCV post-liver transplant with null response (&lt;2 log decrease) to pegylated-interferon/ribavirin (PR) for ≥12 weeks received a 4 week lead-in with PEG-IFN </a:t>
            </a:r>
            <a:r>
              <a:rPr lang="en-US">
                <a:sym typeface="Symbol" pitchFamily="18" charset="2"/>
              </a:rPr>
              <a:t></a:t>
            </a:r>
            <a:r>
              <a:rPr lang="en-US"/>
              <a:t>2b with ribavirin 600-1000 mg/d followed by addition of telaprevir 750 mg q8h. </a:t>
            </a:r>
            <a:r>
              <a:rPr lang="en-US" u="sng"/>
              <a:t>Patients on tacrolimus were converted to cyclosporine prior to starting telaprevir</a:t>
            </a:r>
            <a:r>
              <a:rPr lang="en-US"/>
              <a:t>.  On the first day of telaprevir therapy, the cyclosporine dose was decreased from an average of 200 mg to 25 mg per day, with a target CsA trough of 100 ng/mL.  To date, 4 subjects have completed 12 weeks of telaprevir therapy. The average CsA dose at week 16 was 68 mg.  </a:t>
            </a:r>
            <a:r>
              <a:rPr lang="en-CA"/>
              <a:t>All patients required a reduction in ribavirin dose; no episodes of renal toxicity secondary to </a:t>
            </a:r>
            <a:r>
              <a:rPr lang="en-CA">
                <a:sym typeface="Symbol" pitchFamily="18" charset="2"/>
              </a:rPr>
              <a:t>increased </a:t>
            </a:r>
            <a:r>
              <a:rPr lang="en-CA"/>
              <a:t>CsA levels or rejection following the end of telaprevir therapy were observed.[2] </a:t>
            </a:r>
            <a:endParaRPr lang="en-CA">
              <a:solidFill>
                <a:schemeClr val="bg1"/>
              </a:solidFill>
            </a:endParaRPr>
          </a:p>
          <a:p>
            <a:pPr marL="216233" indent="-216233">
              <a:buFont typeface="Times New Roman" pitchFamily="18" charset="0"/>
              <a:buAutoNum type="alphaLcParenR" startAt="2"/>
            </a:pPr>
            <a:endParaRPr lang="en-CA">
              <a:solidFill>
                <a:schemeClr val="bg1"/>
              </a:solidFill>
            </a:endParaRPr>
          </a:p>
          <a:p>
            <a:pPr marL="216233" indent="-216233">
              <a:buFont typeface="Times New Roman" pitchFamily="18" charset="0"/>
              <a:buAutoNum type="arabicParenR" startAt="2"/>
            </a:pPr>
            <a:r>
              <a:rPr lang="en-CA" b="1">
                <a:solidFill>
                  <a:schemeClr val="bg1"/>
                </a:solidFill>
              </a:rPr>
              <a:t>Tacrolimus</a:t>
            </a:r>
          </a:p>
          <a:p>
            <a:pPr marL="216233" indent="-216233"/>
            <a:endParaRPr lang="en-CA" b="1">
              <a:solidFill>
                <a:schemeClr val="bg1"/>
              </a:solidFill>
            </a:endParaRPr>
          </a:p>
          <a:p>
            <a:pPr lvl="1">
              <a:buFont typeface="Times New Roman" pitchFamily="18" charset="0"/>
              <a:buAutoNum type="alphaLcParenR"/>
            </a:pPr>
            <a:r>
              <a:rPr lang="en-CA">
                <a:solidFill>
                  <a:schemeClr val="bg1"/>
                </a:solidFill>
              </a:rPr>
              <a:t>Boceprevir.  </a:t>
            </a:r>
            <a:r>
              <a:rPr lang="en-US"/>
              <a:t>In healthy volunteers, the kinetics of single-dose tacrolimus 0.5 mg was assessed alone and in the presence of single dose BOC 800 mg and steady-state BOC 800 mg TID.  In the presence of BOC, tacrolimus AUC increased 17-fold and Cmax increased 9.9-fold; BOC pharmacokinetics were not affected by tacrolimus. Coadministration of BOC and tacrolimus would likely require significant dose reduction of tacrolimus and/or prolongation of the dosing interval, with close monitoring of tacrolimus concentrations and frequent assessments of renal function and tacrolimus-related side effects.[1] </a:t>
            </a:r>
            <a:endParaRPr lang="en-CA">
              <a:solidFill>
                <a:schemeClr val="bg1"/>
              </a:solidFill>
            </a:endParaRPr>
          </a:p>
          <a:p>
            <a:pPr marL="216233" indent="-216233">
              <a:buFont typeface="Times New Roman" pitchFamily="18" charset="0"/>
              <a:buAutoNum type="alphaLcParenR"/>
            </a:pPr>
            <a:endParaRPr lang="en-CA">
              <a:solidFill>
                <a:schemeClr val="bg1"/>
              </a:solidFill>
            </a:endParaRPr>
          </a:p>
          <a:p>
            <a:pPr lvl="1">
              <a:buFont typeface="Times New Roman" pitchFamily="18" charset="0"/>
              <a:buAutoNum type="alphaLcParenR" startAt="2"/>
            </a:pPr>
            <a:r>
              <a:rPr lang="en-US"/>
              <a:t>Telaprevir.  In healthy subjects, the pharmacokinetics of single dose tacrolimus was assessed alone (2 mg) and at a dose of 0.5 mg in the presence of steady-state telaprevir 750 mg q8h.  When coadministered with telaprevir, tacrolimus exposure </a:t>
            </a:r>
            <a:r>
              <a:rPr lang="en-US">
                <a:sym typeface="Symbol" pitchFamily="18" charset="2"/>
              </a:rPr>
              <a:t></a:t>
            </a:r>
            <a:r>
              <a:rPr lang="en-US"/>
              <a:t> 70-fold and the elimination t1/2 increased from 40.7 to 196  hours; telaprevir kinetics were similar to historical data, suggesting no major effect of tacrolimus on telaprevir.[3] </a:t>
            </a:r>
          </a:p>
          <a:p>
            <a:pPr lvl="1">
              <a:buFont typeface="Times New Roman" pitchFamily="18" charset="0"/>
              <a:buAutoNum type="alphaLcParenR" startAt="2"/>
            </a:pPr>
            <a:endParaRPr lang="en-CA">
              <a:solidFill>
                <a:schemeClr val="bg1"/>
              </a:solidFill>
            </a:endParaRPr>
          </a:p>
          <a:p>
            <a:pPr lvl="2"/>
            <a:r>
              <a:rPr lang="en-US"/>
              <a:t>In a case series, HCV-1a infected, post-liver transplant patients received pegylated interferon 2a/b, ribavirin, and telaprevir.  All subjects were on stable tacrolimus dosing prior to starting antiviral therapy.  Tacrolimus doses were pre-emptively reduced to 50% of pre-treatment doses and given once weekly.  Trough TAC levels were checked q2d for the first 2 weeks, then weekly until telaprevir therapy was complete.  Baseline TAC dosing was resumed after 5 days of stopping telaprevir.  No episodes of acute rejection or TAC toxicity were noted; 4 patients had early rapid virologic response, 2 patients had complete early virologic response, 1 patient was a non-responder.  The main adverse effect was anemia (n=6 required transfusions); dehydration, renal insufficiency and infections also reported.[4] </a:t>
            </a:r>
            <a:endParaRPr lang="en-US">
              <a:solidFill>
                <a:schemeClr val="bg1"/>
              </a:solidFill>
            </a:endParaRPr>
          </a:p>
          <a:p>
            <a:pPr marL="216233" indent="-216233">
              <a:spcBef>
                <a:spcPct val="50000"/>
              </a:spcBef>
            </a:pPr>
            <a:endParaRPr lang="en-CA">
              <a:solidFill>
                <a:schemeClr val="bg1"/>
              </a:solidFill>
            </a:endParaRPr>
          </a:p>
          <a:p>
            <a:pPr marL="216233" indent="-216233">
              <a:spcBef>
                <a:spcPct val="50000"/>
              </a:spcBef>
            </a:pPr>
            <a:endParaRPr lang="en-CA">
              <a:solidFill>
                <a:schemeClr val="bg1"/>
              </a:solidFill>
            </a:endParaRPr>
          </a:p>
          <a:p>
            <a:pPr marL="216233" indent="-216233">
              <a:spcBef>
                <a:spcPct val="50000"/>
              </a:spcBef>
            </a:pPr>
            <a:r>
              <a:rPr lang="en-CA"/>
              <a:t>References:</a:t>
            </a:r>
          </a:p>
          <a:p>
            <a:pPr lvl="1">
              <a:buFont typeface="Times New Roman" pitchFamily="18" charset="0"/>
              <a:buAutoNum type="arabicPeriod"/>
            </a:pPr>
            <a:r>
              <a:rPr lang="en-US"/>
              <a:t>Hulskotte EGJ, Gupta S, Xuan F, et al. Pharmacokinetic interaction between the HCV protease inhibitor boceprevir and the calcineurin inhibitors cyclosporine and tacrolimus [abstract]. HEP DART, December 4-8, 2011, Koloa,  Hawaii.</a:t>
            </a:r>
          </a:p>
          <a:p>
            <a:pPr lvl="1">
              <a:buFont typeface="Times New Roman" pitchFamily="18" charset="0"/>
              <a:buAutoNum type="arabicPeriod"/>
            </a:pPr>
            <a:r>
              <a:rPr lang="en-US"/>
              <a:t>Kwo PJ, Ghabril M, Lacerda M, et al. Use of telaprevir plus peg interferon/ribavirin for null responders post OLT with advanced fibrosis/cholestatic hepatitis C [abstract 202]. 47th Annual Meeting of the European Association for the Study of the Liver, April 18-22nd, 2012, Barcelona.</a:t>
            </a:r>
          </a:p>
          <a:p>
            <a:pPr lvl="1">
              <a:buFont typeface="Times New Roman" pitchFamily="18" charset="0"/>
              <a:buAutoNum type="arabicPeriod"/>
            </a:pPr>
            <a:r>
              <a:rPr lang="en-US"/>
              <a:t>Garg V, Van Heeswijk RPG, Lee JE, et al. Effect of telaprevir on the pharmacokinetics of cyclosporine and tacrolimus. Hepatology 2011;54(1):20-7.</a:t>
            </a:r>
          </a:p>
          <a:p>
            <a:pPr lvl="1">
              <a:buFont typeface="Times New Roman" pitchFamily="18" charset="0"/>
              <a:buAutoNum type="arabicPeriod"/>
            </a:pPr>
            <a:r>
              <a:rPr lang="en-US"/>
              <a:t>Mantry PS, Hassett MS, Weinstein J, et al. Triple therapy using telaprevir in the treatment of hepatitic C recurrence after liver transplantation:  an early single center experience [abstract 90]. HEP DART, December 4-8, 2011, Koloa, Hawaii.</a:t>
            </a:r>
          </a:p>
          <a:p>
            <a:pPr lvl="1">
              <a:buFont typeface="Times New Roman" pitchFamily="18" charset="0"/>
              <a:buAutoNum type="arabicPeriod"/>
            </a:pPr>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3F3A0F-E8D4-433A-B3B0-5AF7E088CBB7}" type="slidenum">
              <a:rPr lang="en-US">
                <a:solidFill>
                  <a:prstClr val="black"/>
                </a:solidFill>
              </a:rPr>
              <a:pPr/>
              <a:t>100</a:t>
            </a:fld>
            <a:endParaRPr lang="en-US">
              <a:solidFill>
                <a:prstClr val="black"/>
              </a:solidFill>
            </a:endParaRPr>
          </a:p>
        </p:txBody>
      </p:sp>
      <p:sp>
        <p:nvSpPr>
          <p:cNvPr id="1242114" name="Rectangle 2"/>
          <p:cNvSpPr>
            <a:spLocks noGrp="1" noRot="1" noChangeAspect="1" noChangeArrowheads="1" noTextEdit="1"/>
          </p:cNvSpPr>
          <p:nvPr>
            <p:ph type="sldImg"/>
          </p:nvPr>
        </p:nvSpPr>
        <p:spPr>
          <a:ln/>
        </p:spPr>
      </p:sp>
      <p:sp>
        <p:nvSpPr>
          <p:cNvPr id="1242115" name="Rectangle 3"/>
          <p:cNvSpPr>
            <a:spLocks noGrp="1" noChangeArrowheads="1"/>
          </p:cNvSpPr>
          <p:nvPr>
            <p:ph type="body" idx="1"/>
          </p:nvPr>
        </p:nvSpPr>
        <p:spPr/>
        <p:txBody>
          <a:bodyPr/>
          <a:lstStyle/>
          <a:p>
            <a:pPr marL="216233" indent="-216233"/>
            <a:r>
              <a:rPr lang="en-CA"/>
              <a:t>Many other drugs from several different classes are at risk of drug interactions with DAAs. The product monographs of boceprevir and telaprevir provide a list of drugs with known or potential CYP3A4 interactions.  Examples of interacting drug classes include benzodiazepines (e.g., midazolam), HMG coenzyme A reductase inhibitors (statins), macrolides, antimycobacterials (e.g., rifampin), anticonvulsants, antiarrhythmics, psychotropics, antifungals, erectile dysfunction drugs, antipsychotics, inhaled corticosteroids, calcium channel blockers and more.</a:t>
            </a:r>
            <a:endParaRPr lang="en-US"/>
          </a:p>
          <a:p>
            <a:pPr marL="216233" indent="-216233"/>
            <a:endParaRPr lang="en-CA"/>
          </a:p>
          <a:p>
            <a:pPr marL="216233" indent="-216233"/>
            <a:r>
              <a:rPr lang="en-CA"/>
              <a:t>References:</a:t>
            </a:r>
            <a:endParaRPr lang="en-US"/>
          </a:p>
          <a:p>
            <a:pPr marL="216233" indent="-216233">
              <a:buFont typeface="Times New Roman" pitchFamily="18" charset="0"/>
              <a:buAutoNum type="arabicPeriod"/>
            </a:pPr>
            <a:r>
              <a:rPr lang="en-CA"/>
              <a:t>Merck Canada Inc. Victrelis (boceprevir) Product Monograph. Kirkland, Quebec, Canada, June 13, 2012.</a:t>
            </a:r>
            <a:endParaRPr lang="nl-NL"/>
          </a:p>
          <a:p>
            <a:pPr marL="216233" indent="-216233">
              <a:buFont typeface="Times New Roman" pitchFamily="18" charset="0"/>
              <a:buAutoNum type="arabicPeriod"/>
            </a:pPr>
            <a:r>
              <a:rPr lang="en-US"/>
              <a:t>Vertex Pharmaceuticals Inc. Incivek (telaprevir) Product Monograph. Laval, Quebec, Canada, August 11, 2011. </a:t>
            </a:r>
          </a:p>
          <a:p>
            <a:pPr marL="216233" indent="-216233"/>
            <a:endParaRPr lang="en-CA"/>
          </a:p>
          <a:p>
            <a:pPr marL="216233" indent="-216233"/>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4BFC47A-0C17-41E6-B05F-80CF081051CB}" type="slidenum">
              <a:rPr lang="en-US">
                <a:solidFill>
                  <a:prstClr val="black"/>
                </a:solidFill>
              </a:rPr>
              <a:pPr/>
              <a:t>101</a:t>
            </a:fld>
            <a:endParaRPr lang="en-US">
              <a:solidFill>
                <a:prstClr val="black"/>
              </a:solidFill>
            </a:endParaRPr>
          </a:p>
        </p:txBody>
      </p:sp>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pPr marL="216233" indent="-216233"/>
            <a:r>
              <a:rPr lang="en-CA"/>
              <a:t>Many other drugs from several different classes are at risk of drug interactions with DAAs. The product monographs of boceprevir and telaprevir provide a list of drugs with known or potential CYP3A4 interactions.  Examples of interacting drug classes include benzodiazepines (e.g., midazolam), HMG coenzyme A reductase inhibitors (statins), macrolides, antimycobacterials (e.g., rifampin), anticonvulsants, antiarrhythmics, psychotropics, antifungals, erectile dysfunction drugs, antipsychotics, inhaled corticosteroids, calcium channel blockers and more.</a:t>
            </a:r>
            <a:endParaRPr lang="en-US"/>
          </a:p>
          <a:p>
            <a:pPr marL="216233" indent="-216233"/>
            <a:endParaRPr lang="en-CA"/>
          </a:p>
          <a:p>
            <a:pPr marL="216233" indent="-216233"/>
            <a:r>
              <a:rPr lang="en-CA"/>
              <a:t>References:</a:t>
            </a:r>
            <a:endParaRPr lang="en-US"/>
          </a:p>
          <a:p>
            <a:pPr marL="216233" indent="-216233">
              <a:buFont typeface="Times New Roman" pitchFamily="18" charset="0"/>
              <a:buAutoNum type="arabicPeriod"/>
            </a:pPr>
            <a:r>
              <a:rPr lang="en-CA"/>
              <a:t>Merck Canada Inc. Victrelis (boceprevir) Product Monograph. Kirkland, Quebec, Canada, June 13, 2012.</a:t>
            </a:r>
            <a:endParaRPr lang="nl-NL"/>
          </a:p>
          <a:p>
            <a:pPr marL="216233" indent="-216233">
              <a:buFont typeface="Times New Roman" pitchFamily="18" charset="0"/>
              <a:buAutoNum type="arabicPeriod"/>
            </a:pPr>
            <a:r>
              <a:rPr lang="en-US"/>
              <a:t>Vertex Pharmaceuticals Inc. Incivek (telaprevir) Product Monograph. Laval, Quebec, Canada, August 11, 2011. </a:t>
            </a:r>
          </a:p>
          <a:p>
            <a:pPr marL="216233" indent="-216233"/>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FEC30302-0237-46FF-A0FC-E7165B31A315}" type="slidenum">
              <a:rPr lang="en-US">
                <a:solidFill>
                  <a:prstClr val="black"/>
                </a:solidFill>
              </a:rPr>
              <a:pPr/>
              <a:t>103</a:t>
            </a:fld>
            <a:endParaRPr lang="en-US">
              <a:solidFill>
                <a:prstClr val="black"/>
              </a:solidFill>
            </a:endParaRPr>
          </a:p>
        </p:txBody>
      </p:sp>
      <p:sp>
        <p:nvSpPr>
          <p:cNvPr id="4" name="Rectangle 7"/>
          <p:cNvSpPr txBox="1">
            <a:spLocks noGrp="1" noChangeArrowheads="1"/>
          </p:cNvSpPr>
          <p:nvPr/>
        </p:nvSpPr>
        <p:spPr bwMode="auto">
          <a:xfrm>
            <a:off x="3885903" y="8687405"/>
            <a:ext cx="2972097" cy="45659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lIns="91432" tIns="45716" rIns="91432" bIns="45716" anchor="b"/>
          <a:lstStyle/>
          <a:p>
            <a:pPr algn="r" defTabSz="914485" eaLnBrk="0" fontAlgn="base" hangingPunct="0">
              <a:spcBef>
                <a:spcPct val="0"/>
              </a:spcBef>
              <a:spcAft>
                <a:spcPct val="0"/>
              </a:spcAft>
            </a:pPr>
            <a:fld id="{037B225A-4046-471B-A6B0-E1013D996211}" type="slidenum">
              <a:rPr lang="en-US" sz="1200">
                <a:solidFill>
                  <a:srgbClr val="000000"/>
                </a:solidFill>
                <a:latin typeface="Times New Roman" pitchFamily="18" charset="0"/>
                <a:ea typeface="ＭＳ Ｐゴシック" charset="-128"/>
                <a:cs typeface="Arial Unicode MS" pitchFamily="34" charset="-128"/>
              </a:rPr>
              <a:pPr algn="r" defTabSz="914485" eaLnBrk="0" fontAlgn="base" hangingPunct="0">
                <a:spcBef>
                  <a:spcPct val="0"/>
                </a:spcBef>
                <a:spcAft>
                  <a:spcPct val="0"/>
                </a:spcAft>
              </a:pPr>
              <a:t>103</a:t>
            </a:fld>
            <a:endParaRPr lang="en-US" sz="1200">
              <a:solidFill>
                <a:srgbClr val="000000"/>
              </a:solidFill>
              <a:latin typeface="Times New Roman" pitchFamily="18" charset="0"/>
              <a:ea typeface="ＭＳ Ｐゴシック" charset="-128"/>
              <a:cs typeface="Arial Unicode MS" pitchFamily="34" charset="-128"/>
            </a:endParaRPr>
          </a:p>
        </p:txBody>
      </p:sp>
      <p:sp>
        <p:nvSpPr>
          <p:cNvPr id="156678" name="Rectangle 6"/>
          <p:cNvSpPr>
            <a:spLocks noGrp="1" noRot="1" noChangeAspect="1" noChangeArrowheads="1" noTextEdit="1"/>
          </p:cNvSpPr>
          <p:nvPr>
            <p:ph type="sldImg"/>
          </p:nvPr>
        </p:nvSpPr>
        <p:spPr>
          <a:ln cap="flat"/>
          <a:extLst>
            <a:ext uri="{FAA26D3D-D897-4be2-8F04-BA451C77F1D7}">
              <ma14:placeholderFlag xmlns:mc="http://schemas.openxmlformats.org/markup-compatibility/2006" xmlns:mv="urn:schemas-microsoft-com:mac:vml" xmlns:ma14="http://schemas.microsoft.com/office/mac/drawingml/2011/main" xmlns="" val="1"/>
            </a:ext>
          </a:extLst>
        </p:spPr>
      </p:sp>
      <p:sp>
        <p:nvSpPr>
          <p:cNvPr id="156679" name="Rectangle 7"/>
          <p:cNvSpPr>
            <a:spLocks noGrp="1" noChangeArrowheads="1"/>
          </p:cNvSpPr>
          <p:nvPr>
            <p:ph type="body" idx="1"/>
          </p:nvPr>
        </p:nvSpPr>
        <p:spPr>
          <a:xfrm>
            <a:off x="913805" y="4160762"/>
            <a:ext cx="5030391" cy="4602238"/>
          </a:xfrm>
          <a:noFill/>
        </p:spPr>
        <p:txBody>
          <a:bodyPr lIns="90480" tIns="44446" rIns="90480" bIns="44446"/>
          <a:lstStyle/>
          <a:p>
            <a:pPr algn="just" defTabSz="864931">
              <a:spcBef>
                <a:spcPct val="50000"/>
              </a:spcBef>
            </a:pP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 1</a:t>
            </a:r>
            <a:r>
              <a:rPr lang="en-US" baseline="30000" dirty="0" smtClean="0"/>
              <a:t>st</a:t>
            </a:r>
            <a:r>
              <a:rPr lang="en-US" dirty="0" smtClean="0"/>
              <a:t> and second generation NNRTI resistance and 3TC/FTC resistance</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42038686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verify the exact response (i.e. by medical records if possible) to previous dual Hepatitis C therapy to help with an accurate assessment of the chance of cure with triple Hepatitis C therapy…in this case if a true null response to dual therapy (&lt;2 log decline in HCVRNA  at week</a:t>
            </a:r>
            <a:r>
              <a:rPr lang="en-US" baseline="0" dirty="0" smtClean="0"/>
              <a:t> 12) his chance of cure is probably no better than 10-15% as per </a:t>
            </a:r>
            <a:r>
              <a:rPr lang="en-US" baseline="0" dirty="0" err="1" smtClean="0"/>
              <a:t>monoinfection</a:t>
            </a:r>
            <a:r>
              <a:rPr lang="en-US" baseline="0" dirty="0" smtClean="0"/>
              <a:t> data in cirrhotic null responders.</a:t>
            </a:r>
          </a:p>
          <a:p>
            <a:endParaRPr lang="en-US" baseline="0" dirty="0" smtClean="0"/>
          </a:p>
          <a:p>
            <a:r>
              <a:rPr lang="en-US" baseline="0" dirty="0" smtClean="0"/>
              <a:t>In regards to choice of 3</a:t>
            </a:r>
            <a:r>
              <a:rPr lang="en-US" baseline="30000" dirty="0" smtClean="0"/>
              <a:t>rd</a:t>
            </a:r>
            <a:r>
              <a:rPr lang="en-US" baseline="0" dirty="0" smtClean="0"/>
              <a:t> agent…this may be more dictated by patient preference (i.e. side effects/length of 3</a:t>
            </a:r>
            <a:r>
              <a:rPr lang="en-US" baseline="30000" dirty="0" smtClean="0"/>
              <a:t>rd</a:t>
            </a:r>
            <a:r>
              <a:rPr lang="en-US" baseline="0" dirty="0" smtClean="0"/>
              <a:t> agent use) and available/possible HIV regimens and their drug interactions with the chosen 3</a:t>
            </a:r>
            <a:r>
              <a:rPr lang="en-US" baseline="30000" dirty="0" smtClean="0"/>
              <a:t>rd</a:t>
            </a:r>
            <a:r>
              <a:rPr lang="en-US" baseline="0" dirty="0" smtClean="0"/>
              <a:t> agent.</a:t>
            </a:r>
          </a:p>
          <a:p>
            <a:endParaRPr lang="en-US" baseline="0" dirty="0" smtClean="0"/>
          </a:p>
          <a:p>
            <a:r>
              <a:rPr lang="en-US" baseline="0" dirty="0" smtClean="0"/>
              <a:t>Currently, there are some clinicians that would do a 4 week lead in here regardless of 3</a:t>
            </a:r>
            <a:r>
              <a:rPr lang="en-US" baseline="30000" dirty="0" smtClean="0"/>
              <a:t>rd</a:t>
            </a:r>
            <a:r>
              <a:rPr lang="en-US" baseline="0" dirty="0" smtClean="0"/>
              <a:t> agent to document interferon responsiveness (i.e. &lt; or &gt; 1 log reduction  in HCV RNA at week 4) as the chance of cure here would likely be significantly &lt;10% if there is a less than 1 log decline in HCVRNA at week 4…one could then choose to await newer/more potent agents in this situation…of course this must be balanced by the risk of hepatic </a:t>
            </a:r>
            <a:r>
              <a:rPr lang="en-US" baseline="0" dirty="0" err="1" smtClean="0"/>
              <a:t>decompensation</a:t>
            </a:r>
            <a:r>
              <a:rPr lang="en-US" baseline="0" dirty="0" smtClean="0"/>
              <a:t> while awaiting the development and subsequent coverage of these newer therapies.</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39016317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PK and clinical data to support the concomitant use of </a:t>
            </a:r>
            <a:r>
              <a:rPr lang="en-US" dirty="0" err="1" smtClean="0"/>
              <a:t>Atazanavir</a:t>
            </a:r>
            <a:r>
              <a:rPr lang="en-US" dirty="0" smtClean="0"/>
              <a:t> with </a:t>
            </a:r>
            <a:r>
              <a:rPr lang="en-US" dirty="0" err="1" smtClean="0"/>
              <a:t>Telaprevir</a:t>
            </a:r>
            <a:r>
              <a:rPr lang="en-US" dirty="0" smtClean="0"/>
              <a:t>…</a:t>
            </a:r>
            <a:r>
              <a:rPr lang="en-US" dirty="0" err="1" smtClean="0"/>
              <a:t>Atazanavir</a:t>
            </a:r>
            <a:r>
              <a:rPr lang="en-US" dirty="0" smtClean="0"/>
              <a:t> levels are slightly increased and </a:t>
            </a:r>
            <a:r>
              <a:rPr lang="en-US" dirty="0" err="1" smtClean="0"/>
              <a:t>Telaprevir</a:t>
            </a:r>
            <a:r>
              <a:rPr lang="en-US" dirty="0" smtClean="0"/>
              <a:t> levels slightly decreased…these</a:t>
            </a:r>
            <a:r>
              <a:rPr lang="en-US" baseline="0" dirty="0" smtClean="0"/>
              <a:t> changes are generally felt to be clinically insignificant</a:t>
            </a:r>
          </a:p>
          <a:p>
            <a:endParaRPr lang="en-US" baseline="0" dirty="0" smtClean="0"/>
          </a:p>
          <a:p>
            <a:r>
              <a:rPr lang="en-US" baseline="0" dirty="0" smtClean="0"/>
              <a:t>In regards to </a:t>
            </a:r>
            <a:r>
              <a:rPr lang="en-US" baseline="0" dirty="0" err="1" smtClean="0"/>
              <a:t>Boceprevir</a:t>
            </a:r>
            <a:r>
              <a:rPr lang="en-US" baseline="0" dirty="0" smtClean="0"/>
              <a:t>…there seems to be more significant interactions with the HIV Protease inhibitors whereby HIV PI levels are generally decreased as are </a:t>
            </a:r>
            <a:r>
              <a:rPr lang="en-US" baseline="0" dirty="0" err="1" smtClean="0"/>
              <a:t>Boceprevir</a:t>
            </a:r>
            <a:r>
              <a:rPr lang="en-US" baseline="0" dirty="0" smtClean="0"/>
              <a:t> levels…having said that, clinically, it is unclear whether these PK changes are clinically significant in a suppressed HIV patient with the addition of the modest anti-HIV activity of Interferon</a:t>
            </a:r>
          </a:p>
          <a:p>
            <a:endParaRPr lang="en-US" baseline="0" dirty="0" smtClean="0"/>
          </a:p>
          <a:p>
            <a:r>
              <a:rPr lang="en-US" baseline="0" dirty="0" smtClean="0"/>
              <a:t>The switch in ARV regime in order to use Boceprevir here would be complicated…this is particularly so due to the existence of m184v…</a:t>
            </a:r>
            <a:r>
              <a:rPr lang="en-US" baseline="0" dirty="0" err="1" smtClean="0"/>
              <a:t>Atazanavir</a:t>
            </a:r>
            <a:r>
              <a:rPr lang="en-US" baseline="0" dirty="0" smtClean="0"/>
              <a:t> levels would be similar to </a:t>
            </a:r>
            <a:r>
              <a:rPr lang="en-US" baseline="0" dirty="0" err="1" smtClean="0"/>
              <a:t>unboosted</a:t>
            </a:r>
            <a:r>
              <a:rPr lang="en-US" baseline="0" dirty="0" smtClean="0"/>
              <a:t> levels but these would be further lowered by </a:t>
            </a:r>
            <a:r>
              <a:rPr lang="en-US" baseline="0" dirty="0" err="1" smtClean="0"/>
              <a:t>Tenofovir</a:t>
            </a:r>
            <a:r>
              <a:rPr lang="en-US" baseline="0" dirty="0" smtClean="0"/>
              <a:t> and with the existence of pre-existing NRTI resistance this could lead to rebound HIV </a:t>
            </a:r>
            <a:r>
              <a:rPr lang="en-US" baseline="0" dirty="0" err="1" smtClean="0"/>
              <a:t>viremia</a:t>
            </a:r>
            <a:r>
              <a:rPr lang="en-US" baseline="0" dirty="0" smtClean="0"/>
              <a:t>….perhaps one could consider a combination of </a:t>
            </a:r>
            <a:r>
              <a:rPr lang="en-US" baseline="0" dirty="0" err="1" smtClean="0"/>
              <a:t>Abacavir</a:t>
            </a:r>
            <a:r>
              <a:rPr lang="en-US" baseline="0" dirty="0" smtClean="0"/>
              <a:t>/</a:t>
            </a:r>
            <a:r>
              <a:rPr lang="en-US" baseline="0" dirty="0" err="1" smtClean="0"/>
              <a:t>Tenofovir</a:t>
            </a:r>
            <a:r>
              <a:rPr lang="en-US" baseline="0" dirty="0" smtClean="0"/>
              <a:t>/FTC/</a:t>
            </a:r>
            <a:r>
              <a:rPr lang="en-US" baseline="0" dirty="0" err="1" smtClean="0"/>
              <a:t>Raltegravir</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22390067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initial response is excellent with 7 log reduction</a:t>
            </a:r>
            <a:r>
              <a:rPr lang="en-US" baseline="0" dirty="0" smtClean="0"/>
              <a:t> in HCVRNA!!!...the next official time point to do an HCVRNA would be week 12 although one could do another HCVRNA at any time to ensure HCVRNA is not rising in this situation as a result of early resistance.</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12880744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results so would continue.</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86550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of 2010,</a:t>
            </a:r>
            <a:r>
              <a:rPr lang="en-US" baseline="0" dirty="0" smtClean="0"/>
              <a:t> Saskatchewan </a:t>
            </a:r>
            <a:r>
              <a:rPr lang="en-US" dirty="0" smtClean="0"/>
              <a:t>has the highest HIV</a:t>
            </a:r>
            <a:r>
              <a:rPr lang="en-US" baseline="0" dirty="0" smtClean="0"/>
              <a:t> infection </a:t>
            </a:r>
            <a:r>
              <a:rPr lang="en-US" dirty="0" smtClean="0"/>
              <a:t>rates in Canada at twice the national average at 20.8 vs. 9.3/100,000. </a:t>
            </a:r>
          </a:p>
          <a:p>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9</a:t>
            </a:fld>
            <a:endParaRPr lang="en-CA">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Anemia management has evolved of recent on triple therapy…One could transfuse, drop RBV dose, use </a:t>
            </a:r>
            <a:r>
              <a:rPr lang="en-US" dirty="0" err="1" smtClean="0"/>
              <a:t>Erythropoetin</a:t>
            </a:r>
            <a:r>
              <a:rPr lang="en-US" dirty="0" smtClean="0"/>
              <a:t> or do a combination thereof…when compared, all are equally efficacious and </a:t>
            </a:r>
            <a:r>
              <a:rPr lang="en-US" dirty="0" err="1" smtClean="0"/>
              <a:t>virologic</a:t>
            </a:r>
            <a:r>
              <a:rPr lang="en-US" baseline="0" dirty="0" smtClean="0"/>
              <a:t> outcomes are similar. There may be fewer secondary interventions when managing anemia using RBV dose adjustment initially. Finally RBV dose adjustment is probably the simplest/most cost effective and the amount of dose adjustment</a:t>
            </a:r>
            <a:r>
              <a:rPr lang="en-US" dirty="0" smtClean="0"/>
              <a:t> (i.e. 10%, 25%, 50%) does not seem to correlate with a negative</a:t>
            </a:r>
            <a:r>
              <a:rPr lang="en-US" baseline="0" dirty="0" smtClean="0"/>
              <a:t> outcome regarding HCV treatment responses with direct acting antiviral agents.</a:t>
            </a:r>
          </a:p>
          <a:p>
            <a:endParaRPr lang="en-US" baseline="0" dirty="0" smtClean="0"/>
          </a:p>
          <a:p>
            <a:r>
              <a:rPr lang="en-US" baseline="0" dirty="0" smtClean="0"/>
              <a:t>One maneuver that has been shown to be detrimental would be dose adjustment of /or stopping </a:t>
            </a:r>
            <a:r>
              <a:rPr lang="en-US" baseline="0" dirty="0" err="1" smtClean="0"/>
              <a:t>Telaprevir</a:t>
            </a:r>
            <a:r>
              <a:rPr lang="en-US" baseline="0" dirty="0" smtClean="0"/>
              <a:t>/</a:t>
            </a:r>
            <a:r>
              <a:rPr lang="en-US" baseline="0" dirty="0" err="1" smtClean="0"/>
              <a:t>Boceprevir</a:t>
            </a:r>
            <a:r>
              <a:rPr lang="en-US" baseline="0" dirty="0" smtClean="0"/>
              <a:t>. This should never be done to manage anemia.</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4661689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results and happy with both HCVRNA and Hemoglobin…would continue as is with RBV 600mg/day</a:t>
            </a:r>
            <a:r>
              <a:rPr lang="en-US" baseline="0" dirty="0" smtClean="0"/>
              <a:t> and monitor hemoglobin.</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5965974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concerning HCVRNA as this potentially represents an increase.</a:t>
            </a:r>
            <a:r>
              <a:rPr lang="en-US" baseline="0" dirty="0" smtClean="0"/>
              <a:t> The </a:t>
            </a:r>
            <a:r>
              <a:rPr lang="en-US" dirty="0" smtClean="0"/>
              <a:t>result could be a false positive so definitely would want to repeat ASAP.</a:t>
            </a:r>
          </a:p>
          <a:p>
            <a:endParaRPr lang="en-US" dirty="0" smtClean="0"/>
          </a:p>
          <a:p>
            <a:r>
              <a:rPr lang="en-US" dirty="0" smtClean="0"/>
              <a:t>It would be important (although perhaps too late) to check regarding adherence to therapy and ensure this is not an issue.</a:t>
            </a:r>
          </a:p>
          <a:p>
            <a:endParaRPr lang="en-US" dirty="0" smtClean="0"/>
          </a:p>
          <a:p>
            <a:r>
              <a:rPr lang="en-US" dirty="0" smtClean="0"/>
              <a:t>It is unclear, but unlikely that this represents too aggressive a drop in RBV dosing.</a:t>
            </a:r>
            <a:r>
              <a:rPr lang="en-US" baseline="0" dirty="0" smtClean="0"/>
              <a:t> </a:t>
            </a:r>
            <a:r>
              <a:rPr lang="en-US" dirty="0" smtClean="0"/>
              <a:t>One cannot be 100% certain of that though</a:t>
            </a:r>
            <a:r>
              <a:rPr lang="en-US" baseline="0" dirty="0" smtClean="0"/>
              <a:t> </a:t>
            </a:r>
            <a:r>
              <a:rPr lang="en-US" dirty="0" smtClean="0"/>
              <a:t>given that </a:t>
            </a:r>
            <a:r>
              <a:rPr lang="en-US" dirty="0" err="1" smtClean="0"/>
              <a:t>Telaprevir</a:t>
            </a:r>
            <a:r>
              <a:rPr lang="en-US" dirty="0" smtClean="0"/>
              <a:t> has been completed, we could re-increase the dose of RBV given stability of</a:t>
            </a:r>
            <a:r>
              <a:rPr lang="en-US" baseline="0" dirty="0" smtClean="0"/>
              <a:t> Hemoglobin.</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3920081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results….would follow closely</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41240569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time to treat would be for a total of 48 weeks,</a:t>
            </a:r>
            <a:r>
              <a:rPr lang="en-US" baseline="0" dirty="0" smtClean="0"/>
              <a:t> </a:t>
            </a:r>
            <a:r>
              <a:rPr lang="en-US" dirty="0" smtClean="0"/>
              <a:t>so one would treat for an additional 24 weeks of PEG IFN/RBV.</a:t>
            </a:r>
          </a:p>
          <a:p>
            <a:endParaRPr lang="en-US" dirty="0" smtClean="0"/>
          </a:p>
          <a:p>
            <a:r>
              <a:rPr lang="en-US" dirty="0" smtClean="0"/>
              <a:t>One</a:t>
            </a:r>
            <a:r>
              <a:rPr lang="en-US" baseline="0" dirty="0" smtClean="0"/>
              <a:t> could argue that with 2 values of HCVRNA being detectable within the first 12 weeks that this patient is a slow responder given the existence of cirrhosis/previous null response/HIV related </a:t>
            </a:r>
            <a:r>
              <a:rPr lang="en-US" baseline="0" dirty="0" err="1" smtClean="0"/>
              <a:t>immunosuppression</a:t>
            </a:r>
            <a:r>
              <a:rPr lang="en-US" baseline="0" dirty="0" smtClean="0"/>
              <a:t> one could consider extending the treatment duration here beyond 48 weeks to decrease the risk of relapse. There is a paucity of data in this patient group (i.e. HIV/cirrhosis/null responder) to make an informed decision.</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3090806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 </a:t>
            </a:r>
            <a:r>
              <a:rPr lang="en-US" baseline="0" dirty="0" err="1" smtClean="0"/>
              <a:t>Telaprevir</a:t>
            </a:r>
            <a:r>
              <a:rPr lang="en-US" baseline="0" dirty="0" smtClean="0"/>
              <a:t> algorithmic standpoint we are done with therapy but again one could consider extending therapy for an additional 24 weeks to potentially decrease the risk of relapse assuming the patient is informed and willing. It is difficult to know whether this week 12 HCVRNA was truly a real value (or may have been impacted by lower RBV dosing).</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19191137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38110151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Rhabdomyolysis</a:t>
            </a:r>
            <a:r>
              <a:rPr lang="en-US" dirty="0" smtClean="0"/>
              <a:t> is rare with lipid lowering agents.</a:t>
            </a:r>
            <a:r>
              <a:rPr lang="en-US" baseline="0" dirty="0" smtClean="0"/>
              <a:t> H</a:t>
            </a:r>
            <a:r>
              <a:rPr lang="en-US" dirty="0" smtClean="0"/>
              <a:t>aving said that, there is an increased risk at higher doses, dual</a:t>
            </a:r>
            <a:r>
              <a:rPr lang="en-US" baseline="0" dirty="0" smtClean="0"/>
              <a:t> therapy with a fibrate, and hypothyroidism. Keep in mind that through inhibition of CP450 3A4 via </a:t>
            </a:r>
            <a:r>
              <a:rPr lang="en-US" baseline="0" dirty="0" err="1" smtClean="0"/>
              <a:t>Boceprevir</a:t>
            </a:r>
            <a:r>
              <a:rPr lang="en-US" baseline="0" dirty="0" smtClean="0"/>
              <a:t>, Atorvastatin levels will be increased above and beyond that expected. This medication should have been held, or at least dosed dramatically lower or switched to an agent with less metabolism via CP450 3A4 (i.e. </a:t>
            </a:r>
            <a:r>
              <a:rPr lang="en-US" baseline="0" dirty="0" err="1" smtClean="0"/>
              <a:t>Pravastatin</a:t>
            </a:r>
            <a:r>
              <a:rPr lang="en-US" baseline="0" dirty="0" smtClean="0"/>
              <a:t>/</a:t>
            </a:r>
            <a:r>
              <a:rPr lang="en-US" baseline="0" dirty="0" err="1" smtClean="0"/>
              <a:t>Rosuvastatin</a:t>
            </a:r>
            <a:r>
              <a:rPr lang="en-US" baseline="0" dirty="0" smtClean="0"/>
              <a:t>). The correct thing to do here now is to correct hypothyroidism and stop Atorvastatin and </a:t>
            </a:r>
            <a:r>
              <a:rPr lang="en-US" baseline="0" dirty="0" err="1" smtClean="0"/>
              <a:t>Fenofibrate</a:t>
            </a:r>
            <a:r>
              <a:rPr lang="en-US" baseline="0" dirty="0" smtClean="0"/>
              <a:t>.</a:t>
            </a:r>
          </a:p>
          <a:p>
            <a:endParaRPr lang="en-US" baseline="0" dirty="0" smtClean="0"/>
          </a:p>
          <a:p>
            <a:r>
              <a:rPr lang="en-US" baseline="0" dirty="0" smtClean="0"/>
              <a:t>Again, Amlodipine is metabolized by CP450 3A4, and hence </a:t>
            </a:r>
            <a:r>
              <a:rPr lang="en-US" baseline="0" dirty="0" err="1" smtClean="0"/>
              <a:t>Bocperevir</a:t>
            </a:r>
            <a:r>
              <a:rPr lang="en-US" baseline="0" dirty="0" smtClean="0"/>
              <a:t> increases levels of this medication. Common side effects in this situation would include peripheral edema, hypotension/dizziness/weakness, and constipation. His medication should have either been switched to another antihypertensive or the dose should have been dramatically reduced (i.e. 2.5mg) with careful observation.</a:t>
            </a:r>
            <a:endParaRPr lang="en-US" dirty="0"/>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17553528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853215C-1075-4E20-A4A2-848B3BA61C29}" type="slidenum">
              <a:rPr lang="en-US" smtClean="0">
                <a:solidFill>
                  <a:prstClr val="black"/>
                </a:solidFill>
              </a:rPr>
              <a:pPr/>
              <a:t>124</a:t>
            </a:fld>
            <a:endParaRPr lang="en-US">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F59951-46B7-D445-9B54-C3151A1B7222}" type="slidenum">
              <a:rPr lang="en-US" smtClean="0">
                <a:solidFill>
                  <a:srgbClr val="000000"/>
                </a:solidFill>
              </a:rPr>
              <a:pPr>
                <a:defRPr/>
              </a:pPr>
              <a:t>125</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Saskatchewan has seen a substantial increase in new cases of HIV since 2003 and 2010. (PHAC, HIV and AIDS in Canada; Surveillance Report, December 31, 2008)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epidemiology of HIV in Saskatchewan is different from the rest of Canada, with 75% of new HIV cases in 2009 predominantly associated with injection drug use.</a:t>
            </a:r>
          </a:p>
          <a:p>
            <a:endParaRPr lang="en-US" dirty="0" smtClean="0"/>
          </a:p>
          <a:p>
            <a:r>
              <a:rPr lang="en-US" dirty="0" smtClean="0"/>
              <a:t>Aboriginal women under age 30 account for a disproportionate number of all new HIV-positive cases in the province (Ministry of Health, PHB, 2010).</a:t>
            </a:r>
          </a:p>
          <a:p>
            <a:endParaRPr lang="en-CA" dirty="0"/>
          </a:p>
        </p:txBody>
      </p:sp>
      <p:sp>
        <p:nvSpPr>
          <p:cNvPr id="4" name="Slide Number Placeholder 3"/>
          <p:cNvSpPr>
            <a:spLocks noGrp="1"/>
          </p:cNvSpPr>
          <p:nvPr>
            <p:ph type="sldNum" sz="quarter" idx="10"/>
          </p:nvPr>
        </p:nvSpPr>
        <p:spPr/>
        <p:txBody>
          <a:bodyPr/>
          <a:lstStyle/>
          <a:p>
            <a:fld id="{5BB0F21C-446B-4B21-8737-79DDB131A888}" type="slidenum">
              <a:rPr lang="en-CA" smtClean="0">
                <a:solidFill>
                  <a:prstClr val="black"/>
                </a:solidFill>
              </a:rPr>
              <a:pPr/>
              <a:t>10</a:t>
            </a:fld>
            <a:endParaRPr lang="en-CA">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of information is:  </a:t>
            </a:r>
            <a:r>
              <a:rPr lang="en-US" dirty="0" err="1" smtClean="0"/>
              <a:t>www.clinicaltrials.gov</a:t>
            </a:r>
            <a:endParaRPr lang="en-US" dirty="0" smtClean="0"/>
          </a:p>
        </p:txBody>
      </p:sp>
      <p:sp>
        <p:nvSpPr>
          <p:cNvPr id="4" name="Slide Number Placeholder 3"/>
          <p:cNvSpPr>
            <a:spLocks noGrp="1"/>
          </p:cNvSpPr>
          <p:nvPr>
            <p:ph type="sldNum" sz="quarter" idx="10"/>
          </p:nvPr>
        </p:nvSpPr>
        <p:spPr/>
        <p:txBody>
          <a:bodyPr/>
          <a:lstStyle/>
          <a:p>
            <a:pPr>
              <a:defRPr/>
            </a:pPr>
            <a:fld id="{ABF59951-46B7-D445-9B54-C3151A1B7222}" type="slidenum">
              <a:rPr lang="en-US" smtClean="0">
                <a:solidFill>
                  <a:srgbClr val="000000"/>
                </a:solidFill>
              </a:rPr>
              <a:pPr>
                <a:defRPr/>
              </a:pPr>
              <a:t>126</a:t>
            </a:fld>
            <a:endParaRPr lang="en-US">
              <a:solidFill>
                <a:srgbClr val="000000"/>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of information is:  </a:t>
            </a:r>
            <a:r>
              <a:rPr lang="en-US" dirty="0" err="1" smtClean="0"/>
              <a:t>www.clinicaltrials.gov</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Vertex 115 study is being conducted by Vertex</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INSIGHT Study is being conducted by Janssen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some restrictions on permitted ARV drugs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Compensated cirrhotics allowed</a:t>
            </a:r>
          </a:p>
          <a:p>
            <a:endParaRPr lang="en-US" dirty="0"/>
          </a:p>
        </p:txBody>
      </p:sp>
      <p:sp>
        <p:nvSpPr>
          <p:cNvPr id="4" name="Slide Number Placeholder 3"/>
          <p:cNvSpPr>
            <a:spLocks noGrp="1"/>
          </p:cNvSpPr>
          <p:nvPr>
            <p:ph type="sldNum" sz="quarter" idx="10"/>
          </p:nvPr>
        </p:nvSpPr>
        <p:spPr/>
        <p:txBody>
          <a:bodyPr/>
          <a:lstStyle/>
          <a:p>
            <a:pPr>
              <a:defRPr/>
            </a:pPr>
            <a:fld id="{ABF59951-46B7-D445-9B54-C3151A1B7222}" type="slidenum">
              <a:rPr lang="en-US" smtClean="0">
                <a:solidFill>
                  <a:srgbClr val="000000"/>
                </a:solidFill>
              </a:rPr>
              <a:pPr>
                <a:defRPr/>
              </a:pPr>
              <a:t>127</a:t>
            </a:fld>
            <a:endParaRPr lang="en-US">
              <a:solidFill>
                <a:srgbClr val="000000"/>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of information is:  </a:t>
            </a:r>
            <a:r>
              <a:rPr lang="en-US" dirty="0" err="1" smtClean="0"/>
              <a:t>www.clinicaltrials.gov</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Simeprevir,</a:t>
            </a:r>
            <a:r>
              <a:rPr lang="en-US" baseline="0" dirty="0" smtClean="0"/>
              <a:t> formerly TMC-435, was originally created by </a:t>
            </a:r>
            <a:r>
              <a:rPr lang="en-US" baseline="0" dirty="0" err="1" smtClean="0"/>
              <a:t>Medivir</a:t>
            </a:r>
            <a:r>
              <a:rPr lang="en-US" baseline="0" dirty="0" smtClean="0"/>
              <a:t> (a small Swedish company), and is being developed by Janssen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some restrictions on permitted ARV drugs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Compensated cirrhotics allowed</a:t>
            </a:r>
          </a:p>
          <a:p>
            <a:endParaRPr lang="en-US" dirty="0"/>
          </a:p>
        </p:txBody>
      </p:sp>
      <p:sp>
        <p:nvSpPr>
          <p:cNvPr id="4" name="Slide Number Placeholder 3"/>
          <p:cNvSpPr>
            <a:spLocks noGrp="1"/>
          </p:cNvSpPr>
          <p:nvPr>
            <p:ph type="sldNum" sz="quarter" idx="10"/>
          </p:nvPr>
        </p:nvSpPr>
        <p:spPr/>
        <p:txBody>
          <a:bodyPr/>
          <a:lstStyle/>
          <a:p>
            <a:pPr>
              <a:defRPr/>
            </a:pPr>
            <a:fld id="{ABF59951-46B7-D445-9B54-C3151A1B7222}" type="slidenum">
              <a:rPr lang="en-US" smtClean="0">
                <a:solidFill>
                  <a:srgbClr val="000000"/>
                </a:solidFill>
              </a:rPr>
              <a:pPr>
                <a:defRPr/>
              </a:pPr>
              <a:t>128</a:t>
            </a:fld>
            <a:endParaRPr lang="en-US">
              <a:solidFill>
                <a:srgbClr val="000000"/>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of information is:  </a:t>
            </a:r>
            <a:r>
              <a:rPr lang="en-US" dirty="0" err="1" smtClean="0"/>
              <a:t>www.clinicaltrials.gov</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Faldaprevir, formerly BI-201335, was created by </a:t>
            </a:r>
            <a:r>
              <a:rPr lang="en-US" baseline="0" dirty="0" err="1" smtClean="0"/>
              <a:t>Boehringer-Ingelheim</a:t>
            </a:r>
            <a:r>
              <a:rPr lang="en-US" baseline="0" dirty="0" smtClean="0"/>
              <a:t> (in their Laval, QC facility) and is being developed by </a:t>
            </a:r>
            <a:r>
              <a:rPr lang="en-US" baseline="0" dirty="0" err="1" smtClean="0"/>
              <a:t>Boehringer</a:t>
            </a:r>
            <a:r>
              <a:rPr lang="en-US" baseline="0" dirty="0" smtClean="0"/>
              <a:t> </a:t>
            </a:r>
            <a:r>
              <a:rPr lang="en-US" baseline="0" dirty="0" err="1" smtClean="0"/>
              <a:t>Ingelheim</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some restrictions on permitted ARV drugs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Compensated cirrhotics allowed</a:t>
            </a:r>
          </a:p>
          <a:p>
            <a:endParaRPr lang="en-US" dirty="0"/>
          </a:p>
        </p:txBody>
      </p:sp>
      <p:sp>
        <p:nvSpPr>
          <p:cNvPr id="4" name="Slide Number Placeholder 3"/>
          <p:cNvSpPr>
            <a:spLocks noGrp="1"/>
          </p:cNvSpPr>
          <p:nvPr>
            <p:ph type="sldNum" sz="quarter" idx="10"/>
          </p:nvPr>
        </p:nvSpPr>
        <p:spPr/>
        <p:txBody>
          <a:bodyPr/>
          <a:lstStyle/>
          <a:p>
            <a:pPr>
              <a:defRPr/>
            </a:pPr>
            <a:fld id="{ABF59951-46B7-D445-9B54-C3151A1B7222}" type="slidenum">
              <a:rPr lang="en-US" smtClean="0">
                <a:solidFill>
                  <a:srgbClr val="000000"/>
                </a:solidFill>
              </a:rPr>
              <a:pPr>
                <a:defRPr/>
              </a:pPr>
              <a:t>129</a:t>
            </a:fld>
            <a:endParaRPr lang="en-US">
              <a:solidFill>
                <a:srgbClr val="000000"/>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80959" indent="-180959">
              <a:buFont typeface="Arial" pitchFamily="34" charset="0"/>
              <a:buChar char="•"/>
            </a:pPr>
            <a:endParaRPr lang="en-GB" sz="1200" dirty="0" smtClean="0"/>
          </a:p>
        </p:txBody>
      </p:sp>
      <p:sp>
        <p:nvSpPr>
          <p:cNvPr id="4" name="3 Marcador de número de diapositiva"/>
          <p:cNvSpPr>
            <a:spLocks noGrp="1"/>
          </p:cNvSpPr>
          <p:nvPr>
            <p:ph type="sldNum" sz="quarter" idx="10"/>
          </p:nvPr>
        </p:nvSpPr>
        <p:spPr/>
        <p:txBody>
          <a:bodyPr/>
          <a:lstStyle/>
          <a:p>
            <a:pPr>
              <a:defRPr/>
            </a:pPr>
            <a:fld id="{BC6A488A-1B72-4D13-9849-AE405B73098D}" type="slidenum">
              <a:rPr lang="de-DE" smtClean="0">
                <a:solidFill>
                  <a:prstClr val="black"/>
                </a:solidFill>
              </a:rPr>
              <a:pPr>
                <a:defRPr/>
              </a:pPr>
              <a:t>130</a:t>
            </a:fld>
            <a:endParaRPr lang="de-DE">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of information is:  </a:t>
            </a:r>
            <a:r>
              <a:rPr lang="en-US" dirty="0" err="1" smtClean="0"/>
              <a:t>www.clinicaltrials.gov</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Daclatasvir, is the most developed HCV NS5A replication complex inhibitor. It is currently in phase 3 for HCV GT1 mono-infected treatment naïve patients.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 has significantly greater activity </a:t>
            </a:r>
            <a:r>
              <a:rPr lang="en-US" dirty="0" err="1" smtClean="0"/>
              <a:t>vs</a:t>
            </a:r>
            <a:r>
              <a:rPr lang="en-US" dirty="0" smtClean="0"/>
              <a:t> GT 1b than 1a, but is also active </a:t>
            </a:r>
            <a:r>
              <a:rPr lang="en-US" dirty="0" err="1" smtClean="0"/>
              <a:t>vs</a:t>
            </a:r>
            <a:r>
              <a:rPr lang="en-US" dirty="0" smtClean="0"/>
              <a:t> GT 2,3 and 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Daclatasvir was discovered by and is being developed by Bristol-Myers Squibb.</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some restrictions on permitted ARV drugs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Compensated cirrhotics allowed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BF59951-46B7-D445-9B54-C3151A1B7222}" type="slidenum">
              <a:rPr lang="en-US" smtClean="0">
                <a:solidFill>
                  <a:srgbClr val="000000"/>
                </a:solidFill>
              </a:rPr>
              <a:pPr>
                <a:defRPr/>
              </a:pPr>
              <a:t>131</a:t>
            </a:fld>
            <a:endParaRPr lang="en-US">
              <a:solidFill>
                <a:srgbClr val="000000"/>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of information is:  </a:t>
            </a:r>
            <a:r>
              <a:rPr lang="en-US" dirty="0" err="1" smtClean="0"/>
              <a:t>www.clinicaltrials.gov</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Compensated cirrhotics allowed</a:t>
            </a:r>
          </a:p>
          <a:p>
            <a:endParaRPr lang="en-US" dirty="0"/>
          </a:p>
        </p:txBody>
      </p:sp>
      <p:sp>
        <p:nvSpPr>
          <p:cNvPr id="4" name="Slide Number Placeholder 3"/>
          <p:cNvSpPr>
            <a:spLocks noGrp="1"/>
          </p:cNvSpPr>
          <p:nvPr>
            <p:ph type="sldNum" sz="quarter" idx="10"/>
          </p:nvPr>
        </p:nvSpPr>
        <p:spPr/>
        <p:txBody>
          <a:bodyPr/>
          <a:lstStyle/>
          <a:p>
            <a:pPr>
              <a:defRPr/>
            </a:pPr>
            <a:fld id="{ABF59951-46B7-D445-9B54-C3151A1B7222}" type="slidenum">
              <a:rPr lang="en-US" smtClean="0">
                <a:solidFill>
                  <a:srgbClr val="000000"/>
                </a:solidFill>
              </a:rPr>
              <a:pPr>
                <a:defRPr/>
              </a:pPr>
              <a:t>132</a:t>
            </a:fld>
            <a:endParaRPr lang="en-US">
              <a:solidFill>
                <a:srgbClr val="000000"/>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6 regimens listed on this slide have all been shown to result in SVR in phase 2 studies in small numbers of HCV mono-infected patients.</a:t>
            </a:r>
          </a:p>
          <a:p>
            <a:r>
              <a:rPr lang="en-US" dirty="0" smtClean="0"/>
              <a:t>To date, the</a:t>
            </a:r>
            <a:r>
              <a:rPr lang="en-US" baseline="0" dirty="0" smtClean="0"/>
              <a:t> only IFN-free regimen for which SVR results have been reported in patients with cirrhosis is </a:t>
            </a:r>
            <a:r>
              <a:rPr lang="en-US" baseline="0" dirty="0" err="1" smtClean="0"/>
              <a:t>faldaprevir</a:t>
            </a:r>
            <a:r>
              <a:rPr lang="en-US" baseline="0" dirty="0" smtClean="0"/>
              <a:t> + BI-2077127 + RBV (10% of the patients in the SOUND-C2 Study had cirrhosis), but cirrhotic patients have been enrolled in the phase 3 program of </a:t>
            </a:r>
            <a:r>
              <a:rPr lang="en-US" baseline="0" dirty="0" err="1" smtClean="0"/>
              <a:t>sofosbuvir</a:t>
            </a:r>
            <a:r>
              <a:rPr lang="en-US" baseline="0" dirty="0" smtClean="0"/>
              <a:t> + RBV in GT 2 and 3. </a:t>
            </a:r>
          </a:p>
          <a:p>
            <a:endParaRPr lang="en-US" baseline="0" dirty="0" smtClean="0"/>
          </a:p>
          <a:p>
            <a:r>
              <a:rPr lang="en-US" baseline="0" dirty="0" smtClean="0"/>
              <a:t>It is anticipated that promising IFN-free regimens in the HCV mono-infected will be studied in the HIV co-infected once relevant DDI studies have been completed, and clinically significant </a:t>
            </a:r>
            <a:r>
              <a:rPr lang="en-US" baseline="0" dirty="0" err="1" smtClean="0"/>
              <a:t>DDIs</a:t>
            </a:r>
            <a:r>
              <a:rPr lang="en-US" baseline="0" dirty="0" smtClean="0"/>
              <a:t> are either avoided or managed by dose adjustment.</a:t>
            </a:r>
            <a:endParaRPr lang="en-US" dirty="0"/>
          </a:p>
        </p:txBody>
      </p:sp>
      <p:sp>
        <p:nvSpPr>
          <p:cNvPr id="4" name="Slide Number Placeholder 3"/>
          <p:cNvSpPr>
            <a:spLocks noGrp="1"/>
          </p:cNvSpPr>
          <p:nvPr>
            <p:ph type="sldNum" sz="quarter" idx="10"/>
          </p:nvPr>
        </p:nvSpPr>
        <p:spPr/>
        <p:txBody>
          <a:bodyPr/>
          <a:lstStyle/>
          <a:p>
            <a:pPr>
              <a:defRPr/>
            </a:pPr>
            <a:fld id="{ABF59951-46B7-D445-9B54-C3151A1B7222}" type="slidenum">
              <a:rPr lang="en-US" smtClean="0">
                <a:solidFill>
                  <a:srgbClr val="000000"/>
                </a:solidFill>
              </a:rPr>
              <a:pPr>
                <a:defRPr/>
              </a:pPr>
              <a:t>133</a:t>
            </a:fld>
            <a:endParaRPr lang="en-US">
              <a:solidFill>
                <a:srgbClr val="000000"/>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With the advent of newer treatments holding the promise of cure of HCV infection in the vast majority of cases, there is a need to develop approaches that will lead to the engagement in care of as many infected men and women as possible.  This must involve consideration of approaches that will attract those who do not traditionally engage the medical system on an ongoing basis, the so-called marginalized populations.</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HCV, quite specifically, we are dealing with injection drug users, or IDUs. Of 300,000 HCV-infected Canadians, over 60% of prevalent and almost 80% of incident cases come from this population. Traditionally, the approach to evaluating such a large population of individuals in treatment would be to offer diagnostic testing on a widespread basis and expect the targeted individuals or groups to seek out testing, return for results, and then decide on initiation of treatment based on questions of efficacy and toxicity, bearing in mind the prognosis of disease in the untreated state. For IDUs, such a model is unlikely to be successful. Rather, community-based interventions will be required to encourage potential patients to seek testing, then separate strategies to ensure that those requiring specific treatment not only initiate  but complete it with the required degree of adherence will need to be developped.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13740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128032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305045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7832CD94-7E93-428D-B985-BE7F4B5B6D91}" type="datetimeFigureOut">
              <a:rPr lang="en-US" smtClean="0">
                <a:solidFill>
                  <a:prstClr val="white">
                    <a:tint val="75000"/>
                  </a:prstClr>
                </a:solidFill>
              </a:rPr>
              <a:pPr/>
              <a:t>10/1/2013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698F3A6D-AF63-4E91-AABD-45A4700059A4}" type="slidenum">
              <a:rPr lang="en-CA" smtClean="0">
                <a:solidFill>
                  <a:prstClr val="white">
                    <a:tint val="75000"/>
                  </a:prstClr>
                </a:solidFill>
              </a:rPr>
              <a:pPr/>
              <a:t>‹#›</a:t>
            </a:fld>
            <a:endParaRPr lang="en-CA">
              <a:solidFill>
                <a:prstClr val="white">
                  <a:tint val="75000"/>
                </a:prstClr>
              </a:solidFill>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2CD94-7E93-428D-B985-BE7F4B5B6D91}" type="datetimeFigureOut">
              <a:rPr lang="en-US" smtClean="0">
                <a:solidFill>
                  <a:prstClr val="white">
                    <a:tint val="75000"/>
                  </a:prstClr>
                </a:solidFill>
              </a:rPr>
              <a:pPr/>
              <a:t>10/1/2013</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tint val="75000"/>
                </a:prstClr>
              </a:solidFill>
            </a:endParaRPr>
          </a:p>
        </p:txBody>
      </p:sp>
      <p:sp>
        <p:nvSpPr>
          <p:cNvPr id="4" name="Slide Number Placeholder 3"/>
          <p:cNvSpPr>
            <a:spLocks noGrp="1"/>
          </p:cNvSpPr>
          <p:nvPr>
            <p:ph type="sldNum" sz="quarter" idx="12"/>
          </p:nvPr>
        </p:nvSpPr>
        <p:spPr/>
        <p:txBody>
          <a:bodyPr/>
          <a:lstStyle/>
          <a:p>
            <a:fld id="{698F3A6D-AF63-4E91-AABD-45A4700059A4}" type="slidenum">
              <a:rPr lang="en-CA" smtClean="0">
                <a:solidFill>
                  <a:prstClr val="white">
                    <a:tint val="75000"/>
                  </a:prstClr>
                </a:solidFill>
              </a:rPr>
              <a:pPr/>
              <a:t>‹#›</a:t>
            </a:fld>
            <a:endParaRPr lang="en-CA">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832CD94-7E93-428D-B985-BE7F4B5B6D91}" type="datetimeFigureOut">
              <a:rPr lang="en-US" smtClean="0">
                <a:solidFill>
                  <a:prstClr val="white">
                    <a:tint val="75000"/>
                  </a:prstClr>
                </a:solidFill>
              </a:rPr>
              <a:pPr/>
              <a:t>10/1/2013</a:t>
            </a:fld>
            <a:endParaRPr lang="en-CA">
              <a:solidFill>
                <a:prstClr val="white">
                  <a:tint val="75000"/>
                </a:prstClr>
              </a:solidFill>
            </a:endParaRPr>
          </a:p>
        </p:txBody>
      </p:sp>
      <p:sp>
        <p:nvSpPr>
          <p:cNvPr id="4" name="Footer Placeholder 3"/>
          <p:cNvSpPr>
            <a:spLocks noGrp="1"/>
          </p:cNvSpPr>
          <p:nvPr>
            <p:ph type="ftr" sz="quarter" idx="11"/>
          </p:nvPr>
        </p:nvSpPr>
        <p:spPr/>
        <p:txBody>
          <a:bodyPr/>
          <a:lstStyle/>
          <a:p>
            <a:endParaRPr lang="en-CA">
              <a:solidFill>
                <a:prstClr val="white">
                  <a:tint val="75000"/>
                </a:prstClr>
              </a:solidFill>
            </a:endParaRPr>
          </a:p>
        </p:txBody>
      </p:sp>
      <p:sp>
        <p:nvSpPr>
          <p:cNvPr id="5" name="Slide Number Placeholder 4"/>
          <p:cNvSpPr>
            <a:spLocks noGrp="1"/>
          </p:cNvSpPr>
          <p:nvPr>
            <p:ph type="sldNum" sz="quarter" idx="12"/>
          </p:nvPr>
        </p:nvSpPr>
        <p:spPr/>
        <p:txBody>
          <a:bodyPr/>
          <a:lstStyle/>
          <a:p>
            <a:fld id="{698F3A6D-AF63-4E91-AABD-45A4700059A4}" type="slidenum">
              <a:rPr lang="en-CA" smtClean="0">
                <a:solidFill>
                  <a:prstClr val="white">
                    <a:tint val="75000"/>
                  </a:prstClr>
                </a:solidFill>
              </a:rPr>
              <a:pPr/>
              <a:t>‹#›</a:t>
            </a:fld>
            <a:endParaRPr lang="en-CA">
              <a:solidFill>
                <a:prstClr val="white">
                  <a:tint val="75000"/>
                </a:prstClr>
              </a:solidFill>
            </a:endParaRPr>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7832CD94-7E93-428D-B985-BE7F4B5B6D91}" type="datetimeFigureOut">
              <a:rPr lang="en-US" smtClean="0">
                <a:solidFill>
                  <a:prstClr val="white">
                    <a:tint val="75000"/>
                  </a:prstClr>
                </a:solidFill>
              </a:rPr>
              <a:pPr/>
              <a:t>10/1/2013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698F3A6D-AF63-4E91-AABD-45A4700059A4}" type="slidenum">
              <a:rPr lang="en-CA" smtClean="0">
                <a:solidFill>
                  <a:prstClr val="white">
                    <a:tint val="75000"/>
                  </a:prstClr>
                </a:solidFill>
              </a:rPr>
              <a:pPr/>
              <a:t>‹#›</a:t>
            </a:fld>
            <a:endParaRPr lang="en-CA">
              <a:solidFill>
                <a:prstClr val="white">
                  <a:tint val="75000"/>
                </a:prstClr>
              </a:solidFill>
            </a:endParaRPr>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endParaRPr lang="en-CA"/>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CA">
              <a:solidFill>
                <a:prstClr val="white">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EA3B50A2-7B36-4183-BEF2-78004A83912C}" type="slidenum">
              <a:rPr lang="en-CA">
                <a:solidFill>
                  <a:prstClr val="white">
                    <a:tint val="75000"/>
                  </a:prstClr>
                </a:solidFill>
              </a:rPr>
              <a:pPr/>
              <a:t>‹#›</a:t>
            </a:fld>
            <a:endParaRPr lang="en-CA">
              <a:solidFill>
                <a:prstClr val="white">
                  <a:tint val="75000"/>
                </a:prst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14605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a:grpSpLocks/>
          </p:cNvGrpSpPr>
          <p:nvPr/>
        </p:nvGrpSpPr>
        <p:grpSpPr bwMode="auto">
          <a:xfrm>
            <a:off x="0" y="4953000"/>
            <a:ext cx="9144000" cy="46038"/>
            <a:chOff x="0" y="1613647"/>
            <a:chExt cx="9144000" cy="45291"/>
          </a:xfrm>
        </p:grpSpPr>
        <p:cxnSp>
          <p:nvCxnSpPr>
            <p:cNvPr id="8"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baseline="30000">
              <a:solidFill>
                <a:prstClr val="white"/>
              </a:solidFill>
            </a:endParaRPr>
          </a:p>
        </p:txBody>
      </p:sp>
      <p:sp>
        <p:nvSpPr>
          <p:cNvPr id="11" name="Oval 10"/>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baseline="30000">
              <a:solidFill>
                <a:prstClr val="white"/>
              </a:solidFill>
            </a:endParaRPr>
          </a:p>
        </p:txBody>
      </p:sp>
      <p:sp>
        <p:nvSpPr>
          <p:cNvPr id="12" name="Oval 11"/>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baseline="30000">
              <a:solidFill>
                <a:prstClr val="white"/>
              </a:solidFill>
            </a:endParaRPr>
          </a:p>
        </p:txBody>
      </p:sp>
      <p:sp>
        <p:nvSpPr>
          <p:cNvPr id="13" name="Oval 12"/>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baseline="30000">
              <a:solidFill>
                <a:prstClr val="white"/>
              </a:solidFill>
            </a:endParaRPr>
          </a:p>
        </p:txBody>
      </p:sp>
      <p:sp>
        <p:nvSpPr>
          <p:cNvPr id="2" name="Title 1"/>
          <p:cNvSpPr>
            <a:spLocks noGrp="1"/>
          </p:cNvSpPr>
          <p:nvPr>
            <p:ph type="ctrTitle"/>
          </p:nvPr>
        </p:nvSpPr>
        <p:spPr>
          <a:xfrm>
            <a:off x="4114800" y="1572768"/>
            <a:ext cx="4910328" cy="2130552"/>
          </a:xfrm>
        </p:spPr>
        <p:txBody>
          <a:bodyPr anchor="b" anchorCtr="0"/>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16" name="Slide Number Placeholder 5"/>
          <p:cNvSpPr>
            <a:spLocks noGrp="1"/>
          </p:cNvSpPr>
          <p:nvPr>
            <p:ph type="sldNum" sz="quarter" idx="12"/>
          </p:nvPr>
        </p:nvSpPr>
        <p:spPr/>
        <p:txBody>
          <a:bodyPr/>
          <a:lstStyle>
            <a:lvl1pPr>
              <a:defRPr/>
            </a:lvl1pPr>
          </a:lstStyle>
          <a:p>
            <a:pPr>
              <a:defRPr/>
            </a:pPr>
            <a:fld id="{1613E2CD-D0FF-492C-8EE5-53BD5FD2FD8F}"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386632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FF6C437-8F24-44D7-A931-A3E6FB39C3AF}"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1733798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CA">
              <a:solidFill>
                <a:prstClr val="white">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FE06FE4-1081-4E56-A70F-08F11F635FA6}"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41215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1264516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273108A2-38AF-46ED-8A44-B681C1393763}"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402256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pPr lvl="0"/>
            <a:r>
              <a:rPr lang="en-US" noProof="0" smtClean="0"/>
              <a:t>Click icon to add table</a:t>
            </a:r>
            <a:endParaRPr lang="en-CA"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CA">
              <a:solidFill>
                <a:prstClr val="white">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smtClean="0"/>
            </a:lvl1pPr>
          </a:lstStyle>
          <a:p>
            <a:pPr>
              <a:defRPr/>
            </a:pPr>
            <a:fld id="{A263FDDC-2C79-4711-AFA4-825DF1916B0B}"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9001203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5A52C4F-EADC-4846-A193-98EE8913050D}" type="datetimeFigureOut">
              <a:rPr lang="fr-CA" smtClean="0">
                <a:solidFill>
                  <a:prstClr val="white">
                    <a:tint val="75000"/>
                  </a:prstClr>
                </a:solidFill>
              </a:rPr>
              <a:pPr/>
              <a:t>2013-10-01</a:t>
            </a:fld>
            <a:endParaRPr lang="fr-CA">
              <a:solidFill>
                <a:prstClr val="white">
                  <a:tint val="75000"/>
                </a:prstClr>
              </a:solidFill>
            </a:endParaRPr>
          </a:p>
        </p:txBody>
      </p:sp>
      <p:sp>
        <p:nvSpPr>
          <p:cNvPr id="5" name="Footer Placeholder 4"/>
          <p:cNvSpPr>
            <a:spLocks noGrp="1"/>
          </p:cNvSpPr>
          <p:nvPr>
            <p:ph type="ftr" sz="quarter" idx="11"/>
          </p:nvPr>
        </p:nvSpPr>
        <p:spPr/>
        <p:txBody>
          <a:bodyPr/>
          <a:lstStyle/>
          <a:p>
            <a:endParaRPr lang="fr-CA">
              <a:solidFill>
                <a:prstClr val="white">
                  <a:tint val="75000"/>
                </a:prstClr>
              </a:solidFill>
            </a:endParaRPr>
          </a:p>
        </p:txBody>
      </p:sp>
      <p:sp>
        <p:nvSpPr>
          <p:cNvPr id="6" name="Slide Number Placeholder 5"/>
          <p:cNvSpPr>
            <a:spLocks noGrp="1"/>
          </p:cNvSpPr>
          <p:nvPr>
            <p:ph type="sldNum" sz="quarter" idx="12"/>
          </p:nvPr>
        </p:nvSpPr>
        <p:spPr/>
        <p:txBody>
          <a:bodyPr/>
          <a:lstStyle/>
          <a:p>
            <a:fld id="{EF742445-E22A-4009-855F-E017A38CCDE9}" type="slidenum">
              <a:rPr lang="fr-CA" smtClean="0">
                <a:solidFill>
                  <a:prstClr val="white">
                    <a:tint val="75000"/>
                  </a:prstClr>
                </a:solidFill>
              </a:rPr>
              <a:pPr/>
              <a:t>‹#›</a:t>
            </a:fld>
            <a:endParaRPr lang="fr-CA">
              <a:solidFill>
                <a:prstClr val="white">
                  <a:tint val="75000"/>
                </a:prstClr>
              </a:solidFill>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5A52C4F-EADC-4846-A193-98EE8913050D}" type="datetimeFigureOut">
              <a:rPr lang="fr-CA" smtClean="0">
                <a:solidFill>
                  <a:prstClr val="white">
                    <a:tint val="75000"/>
                  </a:prstClr>
                </a:solidFill>
              </a:rPr>
              <a:pPr/>
              <a:t>2013-10-01</a:t>
            </a:fld>
            <a:endParaRPr lang="fr-CA">
              <a:solidFill>
                <a:prstClr val="white">
                  <a:tint val="75000"/>
                </a:prstClr>
              </a:solidFill>
            </a:endParaRPr>
          </a:p>
        </p:txBody>
      </p:sp>
      <p:sp>
        <p:nvSpPr>
          <p:cNvPr id="5" name="Footer Placeholder 4"/>
          <p:cNvSpPr>
            <a:spLocks noGrp="1"/>
          </p:cNvSpPr>
          <p:nvPr>
            <p:ph type="ftr" sz="quarter" idx="11"/>
          </p:nvPr>
        </p:nvSpPr>
        <p:spPr/>
        <p:txBody>
          <a:bodyPr/>
          <a:lstStyle/>
          <a:p>
            <a:endParaRPr lang="fr-CA">
              <a:solidFill>
                <a:prstClr val="white">
                  <a:tint val="75000"/>
                </a:prstClr>
              </a:solidFill>
            </a:endParaRPr>
          </a:p>
        </p:txBody>
      </p:sp>
      <p:sp>
        <p:nvSpPr>
          <p:cNvPr id="6" name="Slide Number Placeholder 5"/>
          <p:cNvSpPr>
            <a:spLocks noGrp="1"/>
          </p:cNvSpPr>
          <p:nvPr>
            <p:ph type="sldNum" sz="quarter" idx="12"/>
          </p:nvPr>
        </p:nvSpPr>
        <p:spPr/>
        <p:txBody>
          <a:bodyPr/>
          <a:lstStyle/>
          <a:p>
            <a:fld id="{EF742445-E22A-4009-855F-E017A38CCDE9}" type="slidenum">
              <a:rPr lang="fr-CA" smtClean="0">
                <a:solidFill>
                  <a:prstClr val="white">
                    <a:tint val="75000"/>
                  </a:prstClr>
                </a:solidFill>
              </a:rPr>
              <a:pPr/>
              <a:t>‹#›</a:t>
            </a:fld>
            <a:endParaRPr lang="fr-CA">
              <a:solidFill>
                <a:prstClr val="white">
                  <a:tint val="75000"/>
                </a:prstClr>
              </a:solidFill>
            </a:endParaRPr>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5A52C4F-EADC-4846-A193-98EE8913050D}" type="datetimeFigureOut">
              <a:rPr lang="fr-CA" smtClean="0">
                <a:solidFill>
                  <a:prstClr val="white">
                    <a:tint val="75000"/>
                  </a:prstClr>
                </a:solidFill>
              </a:rPr>
              <a:pPr/>
              <a:t>2013-10-01</a:t>
            </a:fld>
            <a:endParaRPr lang="fr-CA">
              <a:solidFill>
                <a:prstClr val="white">
                  <a:tint val="75000"/>
                </a:prstClr>
              </a:solidFill>
            </a:endParaRPr>
          </a:p>
        </p:txBody>
      </p:sp>
      <p:sp>
        <p:nvSpPr>
          <p:cNvPr id="6" name="Footer Placeholder 5"/>
          <p:cNvSpPr>
            <a:spLocks noGrp="1"/>
          </p:cNvSpPr>
          <p:nvPr>
            <p:ph type="ftr" sz="quarter" idx="11"/>
          </p:nvPr>
        </p:nvSpPr>
        <p:spPr/>
        <p:txBody>
          <a:bodyPr/>
          <a:lstStyle/>
          <a:p>
            <a:endParaRPr lang="fr-CA">
              <a:solidFill>
                <a:prstClr val="white">
                  <a:tint val="75000"/>
                </a:prstClr>
              </a:solidFill>
            </a:endParaRPr>
          </a:p>
        </p:txBody>
      </p:sp>
      <p:sp>
        <p:nvSpPr>
          <p:cNvPr id="7" name="Slide Number Placeholder 6"/>
          <p:cNvSpPr>
            <a:spLocks noGrp="1"/>
          </p:cNvSpPr>
          <p:nvPr>
            <p:ph type="sldNum" sz="quarter" idx="12"/>
          </p:nvPr>
        </p:nvSpPr>
        <p:spPr/>
        <p:txBody>
          <a:bodyPr/>
          <a:lstStyle/>
          <a:p>
            <a:fld id="{EF742445-E22A-4009-855F-E017A38CCDE9}" type="slidenum">
              <a:rPr lang="fr-CA" smtClean="0">
                <a:solidFill>
                  <a:prstClr val="white">
                    <a:tint val="75000"/>
                  </a:prstClr>
                </a:solidFill>
              </a:rPr>
              <a:pPr/>
              <a:t>‹#›</a:t>
            </a:fld>
            <a:endParaRPr lang="fr-CA">
              <a:solidFill>
                <a:prstClr val="white">
                  <a:tint val="75000"/>
                </a:prstClr>
              </a:solidFill>
            </a:endParaRPr>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5A52C4F-EADC-4846-A193-98EE8913050D}" type="datetimeFigureOut">
              <a:rPr lang="fr-CA" smtClean="0">
                <a:solidFill>
                  <a:prstClr val="white">
                    <a:tint val="75000"/>
                  </a:prstClr>
                </a:solidFill>
              </a:rPr>
              <a:pPr/>
              <a:t>2013-10-01</a:t>
            </a:fld>
            <a:endParaRPr lang="fr-CA">
              <a:solidFill>
                <a:prstClr val="white">
                  <a:tint val="75000"/>
                </a:prstClr>
              </a:solidFill>
            </a:endParaRPr>
          </a:p>
        </p:txBody>
      </p:sp>
      <p:sp>
        <p:nvSpPr>
          <p:cNvPr id="4" name="Footer Placeholder 3"/>
          <p:cNvSpPr>
            <a:spLocks noGrp="1"/>
          </p:cNvSpPr>
          <p:nvPr>
            <p:ph type="ftr" sz="quarter" idx="11"/>
          </p:nvPr>
        </p:nvSpPr>
        <p:spPr/>
        <p:txBody>
          <a:bodyPr/>
          <a:lstStyle/>
          <a:p>
            <a:endParaRPr lang="fr-CA">
              <a:solidFill>
                <a:prstClr val="white">
                  <a:tint val="75000"/>
                </a:prstClr>
              </a:solidFill>
            </a:endParaRPr>
          </a:p>
        </p:txBody>
      </p:sp>
      <p:sp>
        <p:nvSpPr>
          <p:cNvPr id="5" name="Slide Number Placeholder 4"/>
          <p:cNvSpPr>
            <a:spLocks noGrp="1"/>
          </p:cNvSpPr>
          <p:nvPr>
            <p:ph type="sldNum" sz="quarter" idx="12"/>
          </p:nvPr>
        </p:nvSpPr>
        <p:spPr/>
        <p:txBody>
          <a:bodyPr/>
          <a:lstStyle/>
          <a:p>
            <a:fld id="{EF742445-E22A-4009-855F-E017A38CCDE9}" type="slidenum">
              <a:rPr lang="fr-CA" smtClean="0">
                <a:solidFill>
                  <a:prstClr val="white">
                    <a:tint val="75000"/>
                  </a:prstClr>
                </a:solidFill>
              </a:rPr>
              <a:pPr/>
              <a:t>‹#›</a:t>
            </a:fld>
            <a:endParaRPr lang="fr-CA">
              <a:solidFill>
                <a:prstClr val="white">
                  <a:tint val="75000"/>
                </a:prstClr>
              </a:solidFill>
            </a:endParaRPr>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Text Placeholder 3"/>
          <p:cNvSpPr>
            <a:spLocks noGrp="1"/>
          </p:cNvSpPr>
          <p:nvPr>
            <p:ph type="body" sz="quarter" idx="10"/>
          </p:nvPr>
        </p:nvSpPr>
        <p:spPr>
          <a:xfrm>
            <a:off x="361950" y="1529330"/>
            <a:ext cx="8413750" cy="914400"/>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Slide Number Placeholder 2"/>
          <p:cNvSpPr>
            <a:spLocks noGrp="1"/>
          </p:cNvSpPr>
          <p:nvPr>
            <p:ph type="sldNum" sz="quarter" idx="4"/>
          </p:nvPr>
        </p:nvSpPr>
        <p:spPr>
          <a:xfrm>
            <a:off x="6870709" y="6490843"/>
            <a:ext cx="2133600" cy="365125"/>
          </a:xfrm>
          <a:prstGeom prst="rect">
            <a:avLst/>
          </a:prstGeom>
        </p:spPr>
        <p:txBody>
          <a:bodyPr vert="horz" lIns="91440" tIns="45720" rIns="91440" bIns="45720" rtlCol="0" anchor="ctr"/>
          <a:lstStyle>
            <a:lvl1pPr algn="r">
              <a:defRPr sz="1000">
                <a:solidFill>
                  <a:schemeClr val="accent6">
                    <a:lumMod val="60000"/>
                    <a:lumOff val="40000"/>
                  </a:schemeClr>
                </a:solidFill>
              </a:defRPr>
            </a:lvl1pPr>
          </a:lstStyle>
          <a:p>
            <a:fld id="{3303E7FD-33D2-774E-A6D6-4221C2191233}" type="slidenum">
              <a:rPr lang="en-US" smtClean="0">
                <a:solidFill>
                  <a:srgbClr val="C913AD">
                    <a:lumMod val="60000"/>
                    <a:lumOff val="40000"/>
                  </a:srgbClr>
                </a:solidFill>
              </a:rPr>
              <a:pPr/>
              <a:t>‹#›</a:t>
            </a:fld>
            <a:endParaRPr lang="en-US">
              <a:solidFill>
                <a:srgbClr val="C913AD">
                  <a:lumMod val="60000"/>
                  <a:lumOff val="40000"/>
                </a:srgbClr>
              </a:solidFill>
            </a:endParaRPr>
          </a:p>
        </p:txBody>
      </p:sp>
    </p:spTree>
    <p:extLst>
      <p:ext uri="{BB962C8B-B14F-4D97-AF65-F5344CB8AC3E}">
        <p14:creationId xmlns:p14="http://schemas.microsoft.com/office/powerpoint/2010/main" val="249273309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5A52C4F-EADC-4846-A193-98EE8913050D}" type="datetimeFigureOut">
              <a:rPr lang="fr-CA" smtClean="0">
                <a:solidFill>
                  <a:prstClr val="white">
                    <a:tint val="75000"/>
                  </a:prstClr>
                </a:solidFill>
              </a:rPr>
              <a:pPr/>
              <a:t>2013-10-01</a:t>
            </a:fld>
            <a:endParaRPr lang="fr-CA">
              <a:solidFill>
                <a:prstClr val="white">
                  <a:tint val="75000"/>
                </a:prstClr>
              </a:solidFill>
            </a:endParaRPr>
          </a:p>
        </p:txBody>
      </p:sp>
      <p:sp>
        <p:nvSpPr>
          <p:cNvPr id="8" name="Footer Placeholder 7"/>
          <p:cNvSpPr>
            <a:spLocks noGrp="1"/>
          </p:cNvSpPr>
          <p:nvPr>
            <p:ph type="ftr" sz="quarter" idx="11"/>
          </p:nvPr>
        </p:nvSpPr>
        <p:spPr/>
        <p:txBody>
          <a:bodyPr/>
          <a:lstStyle/>
          <a:p>
            <a:endParaRPr lang="fr-CA">
              <a:solidFill>
                <a:prstClr val="white">
                  <a:tint val="75000"/>
                </a:prstClr>
              </a:solidFill>
            </a:endParaRPr>
          </a:p>
        </p:txBody>
      </p:sp>
      <p:sp>
        <p:nvSpPr>
          <p:cNvPr id="9" name="Slide Number Placeholder 8"/>
          <p:cNvSpPr>
            <a:spLocks noGrp="1"/>
          </p:cNvSpPr>
          <p:nvPr>
            <p:ph type="sldNum" sz="quarter" idx="12"/>
          </p:nvPr>
        </p:nvSpPr>
        <p:spPr/>
        <p:txBody>
          <a:bodyPr/>
          <a:lstStyle/>
          <a:p>
            <a:fld id="{EF742445-E22A-4009-855F-E017A38CCDE9}" type="slidenum">
              <a:rPr lang="fr-CA" smtClean="0">
                <a:solidFill>
                  <a:prstClr val="white">
                    <a:tint val="75000"/>
                  </a:prstClr>
                </a:solidFill>
              </a:rPr>
              <a:pPr/>
              <a:t>‹#›</a:t>
            </a:fld>
            <a:endParaRPr lang="fr-CA">
              <a:solidFill>
                <a:prstClr val="white">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14605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a:grpSpLocks/>
          </p:cNvGrpSpPr>
          <p:nvPr/>
        </p:nvGrpSpPr>
        <p:grpSpPr bwMode="auto">
          <a:xfrm>
            <a:off x="0" y="4953000"/>
            <a:ext cx="9144000" cy="46038"/>
            <a:chOff x="0" y="1613647"/>
            <a:chExt cx="9144000" cy="45291"/>
          </a:xfrm>
        </p:grpSpPr>
        <p:cxnSp>
          <p:nvCxnSpPr>
            <p:cNvPr id="8"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sz="1600">
              <a:solidFill>
                <a:prstClr val="white"/>
              </a:solidFill>
            </a:endParaRPr>
          </a:p>
        </p:txBody>
      </p:sp>
      <p:sp>
        <p:nvSpPr>
          <p:cNvPr id="11" name="Oval 10"/>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sz="1600">
              <a:solidFill>
                <a:prstClr val="white"/>
              </a:solidFill>
            </a:endParaRPr>
          </a:p>
        </p:txBody>
      </p:sp>
      <p:sp>
        <p:nvSpPr>
          <p:cNvPr id="12" name="Oval 11"/>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sz="1600">
              <a:solidFill>
                <a:prstClr val="white"/>
              </a:solidFill>
            </a:endParaRPr>
          </a:p>
        </p:txBody>
      </p:sp>
      <p:sp>
        <p:nvSpPr>
          <p:cNvPr id="13" name="Oval 12"/>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sz="1600">
              <a:solidFill>
                <a:prstClr val="white"/>
              </a:solidFill>
            </a:endParaRPr>
          </a:p>
        </p:txBody>
      </p:sp>
      <p:sp>
        <p:nvSpPr>
          <p:cNvPr id="2" name="Title 1"/>
          <p:cNvSpPr>
            <a:spLocks noGrp="1"/>
          </p:cNvSpPr>
          <p:nvPr>
            <p:ph type="ctrTitle"/>
          </p:nvPr>
        </p:nvSpPr>
        <p:spPr>
          <a:xfrm>
            <a:off x="4114800" y="1572768"/>
            <a:ext cx="4910328" cy="2130552"/>
          </a:xfrm>
        </p:spPr>
        <p:txBody>
          <a:bodyPr anchor="b" anchorCtr="0"/>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Date Placeholder 3"/>
          <p:cNvSpPr>
            <a:spLocks noGrp="1"/>
          </p:cNvSpPr>
          <p:nvPr>
            <p:ph type="dt" sz="half" idx="10"/>
          </p:nvPr>
        </p:nvSpPr>
        <p:spPr/>
        <p:txBody>
          <a:bodyPr/>
          <a:lstStyle>
            <a:lvl1pPr>
              <a:defRPr/>
            </a:lvl1pPr>
          </a:lstStyle>
          <a:p>
            <a:endParaRPr lang="en-US">
              <a:solidFill>
                <a:prstClr val="white">
                  <a:tint val="75000"/>
                </a:prstClr>
              </a:solidFill>
            </a:endParaRPr>
          </a:p>
        </p:txBody>
      </p:sp>
      <p:sp>
        <p:nvSpPr>
          <p:cNvPr id="15" name="Footer Placeholder 4"/>
          <p:cNvSpPr>
            <a:spLocks noGrp="1"/>
          </p:cNvSpPr>
          <p:nvPr>
            <p:ph type="ftr" sz="quarter" idx="11"/>
          </p:nvPr>
        </p:nvSpPr>
        <p:spPr/>
        <p:txBody>
          <a:bodyPr/>
          <a:lstStyle>
            <a:lvl1pPr>
              <a:defRPr/>
            </a:lvl1pPr>
          </a:lstStyle>
          <a:p>
            <a:endParaRPr lang="en-US">
              <a:solidFill>
                <a:prstClr val="white">
                  <a:tint val="75000"/>
                </a:prstClr>
              </a:solidFill>
            </a:endParaRPr>
          </a:p>
        </p:txBody>
      </p:sp>
      <p:sp>
        <p:nvSpPr>
          <p:cNvPr id="16" name="Slide Number Placeholder 5"/>
          <p:cNvSpPr>
            <a:spLocks noGrp="1"/>
          </p:cNvSpPr>
          <p:nvPr>
            <p:ph type="sldNum" sz="quarter" idx="12"/>
          </p:nvPr>
        </p:nvSpPr>
        <p:spPr/>
        <p:txBody>
          <a:bodyPr/>
          <a:lstStyle>
            <a:lvl1pPr>
              <a:defRPr/>
            </a:lvl1pPr>
          </a:lstStyle>
          <a:p>
            <a:fld id="{728CBF68-89D2-4557-B028-69358FEA1CC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2030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584325"/>
            <a:ext cx="9144000" cy="44450"/>
            <a:chOff x="0" y="1613647"/>
            <a:chExt cx="9144000" cy="45291"/>
          </a:xfrm>
        </p:grpSpPr>
        <p:cxnSp>
          <p:nvCxnSpPr>
            <p:cNvPr id="4" name="Straight Connector 3"/>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endParaRPr lang="en-US">
              <a:solidFill>
                <a:prstClr val="white">
                  <a:tint val="75000"/>
                </a:prstClr>
              </a:solidFill>
            </a:endParaRPr>
          </a:p>
        </p:txBody>
      </p:sp>
      <p:sp>
        <p:nvSpPr>
          <p:cNvPr id="7" name="Footer Placeholder 3"/>
          <p:cNvSpPr>
            <a:spLocks noGrp="1"/>
          </p:cNvSpPr>
          <p:nvPr>
            <p:ph type="ftr" sz="quarter" idx="11"/>
          </p:nvPr>
        </p:nvSpPr>
        <p:spPr/>
        <p:txBody>
          <a:bodyPr/>
          <a:lstStyle>
            <a:lvl1pPr>
              <a:defRPr/>
            </a:lvl1pPr>
          </a:lstStyle>
          <a:p>
            <a:endParaRPr lang="en-US">
              <a:solidFill>
                <a:prstClr val="white">
                  <a:tint val="75000"/>
                </a:prstClr>
              </a:solidFill>
            </a:endParaRPr>
          </a:p>
        </p:txBody>
      </p:sp>
      <p:sp>
        <p:nvSpPr>
          <p:cNvPr id="8" name="Slide Number Placeholder 4"/>
          <p:cNvSpPr>
            <a:spLocks noGrp="1"/>
          </p:cNvSpPr>
          <p:nvPr>
            <p:ph type="sldNum" sz="quarter" idx="12"/>
          </p:nvPr>
        </p:nvSpPr>
        <p:spPr/>
        <p:txBody>
          <a:bodyPr/>
          <a:lstStyle>
            <a:lvl1pPr>
              <a:defRPr/>
            </a:lvl1pPr>
          </a:lstStyle>
          <a:p>
            <a:fld id="{7250D5B3-176C-4731-9262-A2F8BFE84D5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408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3949806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39CB033-9026-4BE6-9511-06586453381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5838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white">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8FA5B29E-70D1-4DAD-AD91-29B9F054C8F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6432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prstClr val="white">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30B514C-43B5-4DC7-B0A6-47711CBC9B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98222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0" y="1584325"/>
            <a:ext cx="9144000" cy="44450"/>
            <a:chOff x="0" y="1613647"/>
            <a:chExt cx="9144000" cy="45291"/>
          </a:xfrm>
        </p:grpSpPr>
        <p:cxnSp>
          <p:nvCxnSpPr>
            <p:cNvPr id="6" name="Straight Connector 5"/>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endParaRPr lang="en-US">
              <a:solidFill>
                <a:prstClr val="white">
                  <a:tint val="75000"/>
                </a:prstClr>
              </a:solidFill>
            </a:endParaRPr>
          </a:p>
        </p:txBody>
      </p:sp>
      <p:sp>
        <p:nvSpPr>
          <p:cNvPr id="9" name="Footer Placeholder 5"/>
          <p:cNvSpPr>
            <a:spLocks noGrp="1"/>
          </p:cNvSpPr>
          <p:nvPr>
            <p:ph type="ftr" sz="quarter" idx="11"/>
          </p:nvPr>
        </p:nvSpPr>
        <p:spPr/>
        <p:txBody>
          <a:bodyPr/>
          <a:lstStyle>
            <a:lvl1pPr>
              <a:defRPr/>
            </a:lvl1pPr>
          </a:lstStyle>
          <a:p>
            <a:endParaRPr lang="en-US">
              <a:solidFill>
                <a:prstClr val="white">
                  <a:tint val="75000"/>
                </a:prstClr>
              </a:solidFill>
            </a:endParaRPr>
          </a:p>
        </p:txBody>
      </p:sp>
      <p:sp>
        <p:nvSpPr>
          <p:cNvPr id="10" name="Slide Number Placeholder 6"/>
          <p:cNvSpPr>
            <a:spLocks noGrp="1"/>
          </p:cNvSpPr>
          <p:nvPr>
            <p:ph type="sldNum" sz="quarter" idx="12"/>
          </p:nvPr>
        </p:nvSpPr>
        <p:spPr/>
        <p:txBody>
          <a:bodyPr/>
          <a:lstStyle>
            <a:lvl1pPr>
              <a:defRPr/>
            </a:lvl1pPr>
          </a:lstStyle>
          <a:p>
            <a:fld id="{8E9195BD-1C7A-46C9-8426-C00CB3C1925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6077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pPr lvl="0"/>
            <a:r>
              <a:rPr lang="en-US" noProof="0" smtClean="0"/>
              <a:t>Click icon to add table</a:t>
            </a:r>
            <a:endParaRPr lang="en-CA"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prstClr val="white">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smtClean="0"/>
            </a:lvl1pPr>
          </a:lstStyle>
          <a:p>
            <a:pPr>
              <a:defRPr/>
            </a:pPr>
            <a:fld id="{D04BE86A-F233-4B00-8452-B42F2969B944}"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16899205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17ED6F93-3961-4326-B300-553070AEE036}" type="slidenum">
              <a:rPr lang="en-CA" smtClean="0">
                <a:solidFill>
                  <a:prstClr val="white">
                    <a:tint val="75000"/>
                  </a:prstClr>
                </a:solidFill>
              </a:rPr>
              <a:pPr/>
              <a:t>‹#›</a:t>
            </a:fld>
            <a:endParaRPr lang="en-CA">
              <a:solidFill>
                <a:prstClr val="white">
                  <a:tint val="75000"/>
                </a:prstClr>
              </a:solidFill>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100000"/>
              <a:buFont typeface="Times New Roman" pitchFamily="18" charset="0"/>
              <a:buNone/>
            </a:pPr>
            <a:endParaRPr>
              <a:solidFill>
                <a:prstClr val="white"/>
              </a:solidFill>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fontAlgn="base">
              <a:spcBef>
                <a:spcPct val="0"/>
              </a:spcBef>
              <a:spcAft>
                <a:spcPct val="0"/>
              </a:spcAft>
              <a:buClr>
                <a:srgbClr val="000000"/>
              </a:buClr>
              <a:buSzPct val="100000"/>
              <a:buFont typeface="Times New Roman" pitchFamily="18" charset="0"/>
              <a:buNone/>
            </a:pPr>
            <a:endParaRPr sz="2400">
              <a:solidFill>
                <a:prstClr val="white"/>
              </a:solidFill>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9263" fontAlgn="base">
              <a:spcBef>
                <a:spcPct val="0"/>
              </a:spcBef>
              <a:spcAft>
                <a:spcPct val="0"/>
              </a:spcAft>
              <a:buClr>
                <a:srgbClr val="000000"/>
              </a:buClr>
              <a:buSzPct val="100000"/>
              <a:buFont typeface="Times New Roman" pitchFamily="18" charset="0"/>
              <a:buNone/>
            </a:pPr>
            <a:endParaRPr sz="2400">
              <a:solidFill>
                <a:prstClr val="white"/>
              </a:solidFill>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000000"/>
              </a:buClr>
              <a:buSzPct val="100000"/>
              <a:buFont typeface="Times New Roman" pitchFamily="18" charset="0"/>
              <a:buNone/>
            </a:pPr>
            <a:endParaRPr>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tint val="75000"/>
                </a:prstClr>
              </a:solidFill>
            </a:endParaRPr>
          </a:p>
        </p:txBody>
      </p:sp>
      <p:sp>
        <p:nvSpPr>
          <p:cNvPr id="4" name="Slide Number Placeholder 3"/>
          <p:cNvSpPr>
            <a:spLocks noGrp="1"/>
          </p:cNvSpPr>
          <p:nvPr>
            <p:ph type="sldNum" sz="quarter" idx="12"/>
          </p:nvPr>
        </p:nvSpPr>
        <p:spPr/>
        <p:txBody>
          <a:bodyPr/>
          <a:lstStyle/>
          <a:p>
            <a:fld id="{A65EDAE9-1344-417F-8AC2-07D3D07018BC}" type="slidenum">
              <a:rPr lang="en-CA" smtClean="0">
                <a:solidFill>
                  <a:prstClr val="white">
                    <a:tint val="75000"/>
                  </a:prstClr>
                </a:solidFill>
              </a:rPr>
              <a:pPr/>
              <a:t>‹#›</a:t>
            </a:fld>
            <a:endParaRPr lang="en-CA">
              <a:solidFill>
                <a:prstClr val="white">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06045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752600"/>
            <a:ext cx="3808413" cy="4341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646613" y="1752600"/>
            <a:ext cx="3810000" cy="4341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idx="10"/>
          </p:nvPr>
        </p:nvSpPr>
        <p:spPr>
          <a:xfrm>
            <a:off x="685800" y="6248400"/>
            <a:ext cx="1903413" cy="458788"/>
          </a:xfrm>
        </p:spPr>
        <p:txBody>
          <a:bodyPr/>
          <a:lstStyle>
            <a:lvl1pPr>
              <a:defRPr/>
            </a:lvl1pPr>
          </a:lstStyle>
          <a:p>
            <a:endParaRPr lang="en-CA">
              <a:solidFill>
                <a:prstClr val="white">
                  <a:tint val="75000"/>
                </a:prstClr>
              </a:solidFill>
            </a:endParaRPr>
          </a:p>
        </p:txBody>
      </p:sp>
      <p:sp>
        <p:nvSpPr>
          <p:cNvPr id="6" name="Footer Placeholder 5"/>
          <p:cNvSpPr>
            <a:spLocks noGrp="1"/>
          </p:cNvSpPr>
          <p:nvPr>
            <p:ph type="ftr" idx="11"/>
          </p:nvPr>
        </p:nvSpPr>
        <p:spPr>
          <a:xfrm>
            <a:off x="3124200" y="6248400"/>
            <a:ext cx="2894013" cy="458788"/>
          </a:xfrm>
        </p:spPr>
        <p:txBody>
          <a:bodyPr/>
          <a:lstStyle>
            <a:lvl1pPr>
              <a:defRPr/>
            </a:lvl1pPr>
          </a:lstStyle>
          <a:p>
            <a:endParaRPr lang="en-CA">
              <a:solidFill>
                <a:prstClr val="white">
                  <a:tint val="75000"/>
                </a:prstClr>
              </a:solidFill>
            </a:endParaRPr>
          </a:p>
        </p:txBody>
      </p:sp>
      <p:sp>
        <p:nvSpPr>
          <p:cNvPr id="7" name="Slide Number Placeholder 6"/>
          <p:cNvSpPr>
            <a:spLocks noGrp="1"/>
          </p:cNvSpPr>
          <p:nvPr>
            <p:ph type="sldNum" idx="12"/>
          </p:nvPr>
        </p:nvSpPr>
        <p:spPr>
          <a:xfrm>
            <a:off x="6553200" y="6248400"/>
            <a:ext cx="1903413" cy="458788"/>
          </a:xfrm>
        </p:spPr>
        <p:txBody>
          <a:bodyPr/>
          <a:lstStyle>
            <a:lvl1pPr>
              <a:defRPr/>
            </a:lvl1pPr>
          </a:lstStyle>
          <a:p>
            <a:fld id="{CB38ACB6-6174-45A2-B3DB-681E496508C3}" type="slidenum">
              <a:rPr lang="en-CA">
                <a:solidFill>
                  <a:prstClr val="white">
                    <a:tint val="75000"/>
                  </a:prstClr>
                </a:solidFill>
              </a:rPr>
              <a:pPr/>
              <a:t>‹#›</a:t>
            </a:fld>
            <a:endParaRPr lang="en-CA">
              <a:solidFill>
                <a:prstClr val="white">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CA">
              <a:solidFill>
                <a:prstClr val="white">
                  <a:tint val="75000"/>
                </a:prstClr>
              </a:solidFill>
            </a:endParaRPr>
          </a:p>
        </p:txBody>
      </p:sp>
      <p:sp>
        <p:nvSpPr>
          <p:cNvPr id="4" name="Footer Placeholder 3"/>
          <p:cNvSpPr>
            <a:spLocks noGrp="1"/>
          </p:cNvSpPr>
          <p:nvPr>
            <p:ph type="ftr" sz="quarter" idx="11"/>
          </p:nvPr>
        </p:nvSpPr>
        <p:spPr/>
        <p:txBody>
          <a:bodyPr/>
          <a:lstStyle/>
          <a:p>
            <a:endParaRPr lang="en-CA">
              <a:solidFill>
                <a:prstClr val="white">
                  <a:tint val="75000"/>
                </a:prstClr>
              </a:solidFill>
            </a:endParaRPr>
          </a:p>
        </p:txBody>
      </p:sp>
      <p:sp>
        <p:nvSpPr>
          <p:cNvPr id="5" name="Slide Number Placeholder 4"/>
          <p:cNvSpPr>
            <a:spLocks noGrp="1"/>
          </p:cNvSpPr>
          <p:nvPr>
            <p:ph type="sldNum" sz="quarter" idx="12"/>
          </p:nvPr>
        </p:nvSpPr>
        <p:spPr/>
        <p:txBody>
          <a:bodyPr/>
          <a:lstStyle/>
          <a:p>
            <a:fld id="{B1275822-C88C-461F-8CC6-5136C4962D88}" type="slidenum">
              <a:rPr lang="en-CA" smtClean="0">
                <a:solidFill>
                  <a:prstClr val="white">
                    <a:tint val="75000"/>
                  </a:prstClr>
                </a:solidFill>
              </a:rPr>
              <a:pPr/>
              <a:t>‹#›</a:t>
            </a:fld>
            <a:endParaRPr lang="en-CA">
              <a:solidFill>
                <a:prstClr val="white">
                  <a:tint val="75000"/>
                </a:prstClr>
              </a:solidFill>
            </a:endParaRPr>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63550"/>
            <a:ext cx="7770813" cy="106045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752600"/>
            <a:ext cx="3808413" cy="4341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6613" y="1752600"/>
            <a:ext cx="3810000" cy="4341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idx="10"/>
          </p:nvPr>
        </p:nvSpPr>
        <p:spPr>
          <a:xfrm>
            <a:off x="685800" y="6248400"/>
            <a:ext cx="1903413" cy="458788"/>
          </a:xfrm>
        </p:spPr>
        <p:txBody>
          <a:bodyPr/>
          <a:lstStyle>
            <a:lvl1pPr>
              <a:defRPr/>
            </a:lvl1pPr>
          </a:lstStyle>
          <a:p>
            <a:endParaRPr lang="en-CA">
              <a:solidFill>
                <a:prstClr val="white">
                  <a:tint val="75000"/>
                </a:prstClr>
              </a:solidFill>
            </a:endParaRPr>
          </a:p>
        </p:txBody>
      </p:sp>
      <p:sp>
        <p:nvSpPr>
          <p:cNvPr id="6" name="Footer Placeholder 5"/>
          <p:cNvSpPr>
            <a:spLocks noGrp="1"/>
          </p:cNvSpPr>
          <p:nvPr>
            <p:ph type="ftr" idx="11"/>
          </p:nvPr>
        </p:nvSpPr>
        <p:spPr>
          <a:xfrm>
            <a:off x="3124200" y="6248400"/>
            <a:ext cx="2894013" cy="458788"/>
          </a:xfrm>
        </p:spPr>
        <p:txBody>
          <a:bodyPr/>
          <a:lstStyle>
            <a:lvl1pPr>
              <a:defRPr/>
            </a:lvl1pPr>
          </a:lstStyle>
          <a:p>
            <a:endParaRPr lang="en-CA">
              <a:solidFill>
                <a:prstClr val="white">
                  <a:tint val="75000"/>
                </a:prstClr>
              </a:solidFill>
            </a:endParaRPr>
          </a:p>
        </p:txBody>
      </p:sp>
      <p:sp>
        <p:nvSpPr>
          <p:cNvPr id="7" name="Slide Number Placeholder 6"/>
          <p:cNvSpPr>
            <a:spLocks noGrp="1"/>
          </p:cNvSpPr>
          <p:nvPr>
            <p:ph type="sldNum" idx="12"/>
          </p:nvPr>
        </p:nvSpPr>
        <p:spPr>
          <a:xfrm>
            <a:off x="6553200" y="6248400"/>
            <a:ext cx="1903413" cy="458788"/>
          </a:xfrm>
        </p:spPr>
        <p:txBody>
          <a:bodyPr/>
          <a:lstStyle>
            <a:lvl1pPr>
              <a:defRPr/>
            </a:lvl1pPr>
          </a:lstStyle>
          <a:p>
            <a:fld id="{7CC87DA9-4775-424B-AC3A-B9C865713802}" type="slidenum">
              <a:rPr lang="en-CA">
                <a:solidFill>
                  <a:prstClr val="white">
                    <a:tint val="75000"/>
                  </a:prstClr>
                </a:solidFill>
              </a:rPr>
              <a:pPr/>
              <a:t>‹#›</a:t>
            </a:fld>
            <a:endParaRPr lang="en-CA">
              <a:solidFill>
                <a:prstClr val="white">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4127283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95434087-F1EE-4A11-A85C-F9BB0B0FEFC3}" type="slidenum">
              <a:rPr lang="en-CA" smtClean="0">
                <a:solidFill>
                  <a:prstClr val="white">
                    <a:tint val="75000"/>
                  </a:prstClr>
                </a:solidFill>
              </a:rPr>
              <a:pPr/>
              <a:t>‹#›</a:t>
            </a:fld>
            <a:endParaRPr lang="en-CA">
              <a:solidFill>
                <a:prstClr val="white">
                  <a:tint val="75000"/>
                </a:prstClr>
              </a:solidFill>
            </a:endParaRPr>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391071CC-4B69-436D-A2DB-7D5BAD798DE5}" type="slidenum">
              <a:rPr lang="en-CA" smtClean="0">
                <a:solidFill>
                  <a:prstClr val="white">
                    <a:tint val="75000"/>
                  </a:prstClr>
                </a:solidFill>
              </a:rPr>
              <a:pPr/>
              <a:t>‹#›</a:t>
            </a:fld>
            <a:endParaRPr lang="en-CA">
              <a:solidFill>
                <a:prstClr val="white">
                  <a:tint val="75000"/>
                </a:prstClr>
              </a:solidFill>
            </a:endParaRPr>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841B7FA-DF63-49FA-901B-BA9C15E5B4DD}" type="datetimeFigureOut">
              <a:rPr lang="en-US" smtClean="0">
                <a:solidFill>
                  <a:prstClr val="white">
                    <a:tint val="75000"/>
                  </a:prstClr>
                </a:solidFill>
              </a:rPr>
              <a:pPr/>
              <a:t>10/1/2013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E9B0ADB-5586-46F6-AC77-A6F964DA01B7}" type="slidenum">
              <a:rPr lang="en-US" smtClean="0">
                <a:solidFill>
                  <a:prstClr val="white">
                    <a:tint val="75000"/>
                  </a:prstClr>
                </a:solidFill>
              </a:rPr>
              <a:pPr/>
              <a:t>‹#›</a:t>
            </a:fld>
            <a:endParaRPr lang="en-US">
              <a:solidFill>
                <a:prstClr val="white">
                  <a:tint val="75000"/>
                </a:prstClr>
              </a:solidFill>
            </a:endParaRPr>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98669E25-2BAF-2F44-82C3-3F565CCDA1E8}" type="slidenum">
              <a:rPr lang="en-US" smtClean="0">
                <a:solidFill>
                  <a:prstClr val="white">
                    <a:tint val="75000"/>
                  </a:prstClr>
                </a:solidFill>
              </a:rPr>
              <a:pPr>
                <a:defRPr/>
              </a:pPr>
              <a:t>‹#›</a:t>
            </a:fld>
            <a:endParaRPr lang="en-US">
              <a:solidFill>
                <a:prstClr val="white">
                  <a:tint val="75000"/>
                </a:prstClr>
              </a:solidFill>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a:solidFill>
                <a:prstClr val="white"/>
              </a:solidFill>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a:solidFill>
                <a:prstClr val="white"/>
              </a:solidFill>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a:solidFill>
                <a:prstClr val="white"/>
              </a:solidFill>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a:solidFill>
                <a:prstClr val="white"/>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836E91DA-5249-604D-8C04-B236CCA3C728}" type="slidenum">
              <a:rPr lang="en-US" smtClean="0">
                <a:solidFill>
                  <a:prstClr val="white">
                    <a:tint val="75000"/>
                  </a:prstClr>
                </a:solidFill>
              </a:rPr>
              <a:pPr>
                <a:defRPr/>
              </a:pPr>
              <a:t>‹#›</a:t>
            </a:fld>
            <a:endParaRPr lang="en-US">
              <a:solidFill>
                <a:prstClr val="white">
                  <a:tint val="75000"/>
                </a:prstClr>
              </a:solidFill>
            </a:endParaRPr>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52DDC89C-7CF7-8841-9D9B-FAC6E28955BE}" type="slidenum">
              <a:rPr lang="en-US" smtClean="0">
                <a:solidFill>
                  <a:prstClr val="white">
                    <a:tint val="75000"/>
                  </a:prstClr>
                </a:solidFill>
              </a:rPr>
              <a:pPr>
                <a:defRPr/>
              </a:pPr>
              <a:t>‹#›</a:t>
            </a:fld>
            <a:endParaRPr lang="en-US">
              <a:solidFill>
                <a:prstClr val="white">
                  <a:tint val="75000"/>
                </a:prstClr>
              </a:solidFill>
            </a:endParaRPr>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14605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a:grpSpLocks/>
          </p:cNvGrpSpPr>
          <p:nvPr/>
        </p:nvGrpSpPr>
        <p:grpSpPr bwMode="auto">
          <a:xfrm>
            <a:off x="0" y="4953000"/>
            <a:ext cx="9144000" cy="46038"/>
            <a:chOff x="0" y="1613647"/>
            <a:chExt cx="9144000" cy="45291"/>
          </a:xfrm>
        </p:grpSpPr>
        <p:cxnSp>
          <p:nvCxnSpPr>
            <p:cNvPr id="8"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sp>
        <p:nvSpPr>
          <p:cNvPr id="11" name="Oval 10"/>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sp>
        <p:nvSpPr>
          <p:cNvPr id="12" name="Oval 11"/>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sp>
        <p:nvSpPr>
          <p:cNvPr id="13" name="Oval 12"/>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sp>
        <p:nvSpPr>
          <p:cNvPr id="2" name="Title 1"/>
          <p:cNvSpPr>
            <a:spLocks noGrp="1"/>
          </p:cNvSpPr>
          <p:nvPr>
            <p:ph type="ctrTitle"/>
          </p:nvPr>
        </p:nvSpPr>
        <p:spPr>
          <a:xfrm>
            <a:off x="4114800" y="1572768"/>
            <a:ext cx="4910328" cy="2130552"/>
          </a:xfrm>
        </p:spPr>
        <p:txBody>
          <a:bodyPr anchor="b" anchorCtr="0"/>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15"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16" name="Slide Number Placeholder 5"/>
          <p:cNvSpPr>
            <a:spLocks noGrp="1"/>
          </p:cNvSpPr>
          <p:nvPr>
            <p:ph type="sldNum" sz="quarter" idx="12"/>
          </p:nvPr>
        </p:nvSpPr>
        <p:spPr/>
        <p:txBody>
          <a:bodyPr/>
          <a:lstStyle>
            <a:lvl1pPr>
              <a:defRPr/>
            </a:lvl1pPr>
          </a:lstStyle>
          <a:p>
            <a:pPr>
              <a:defRPr/>
            </a:pPr>
            <a:fld id="{B050844B-6FBE-4AE0-BBDA-820DC5A104D5}" type="slidenum">
              <a:rPr lang="en-CA" smtClean="0">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824477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0D102EC-3029-4BAA-8182-7786D6593F7B}" type="slidenum">
              <a:rPr lang="en-CA" smtClean="0">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957740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658F6CA0-CB69-42BF-A771-822304289190}" type="slidenum">
              <a:rPr lang="en-CA" smtClean="0">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3307602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584325"/>
            <a:ext cx="9144000" cy="44450"/>
            <a:chOff x="0" y="1613647"/>
            <a:chExt cx="9144000" cy="45291"/>
          </a:xfrm>
        </p:grpSpPr>
        <p:cxnSp>
          <p:nvCxnSpPr>
            <p:cNvPr id="4" name="Straight Connector 3"/>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CA">
              <a:solidFill>
                <a:prstClr val="white">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CA">
              <a:solidFill>
                <a:prstClr val="white">
                  <a:tint val="75000"/>
                </a:prstClr>
              </a:solidFill>
            </a:endParaRPr>
          </a:p>
        </p:txBody>
      </p:sp>
      <p:sp>
        <p:nvSpPr>
          <p:cNvPr id="8" name="Slide Number Placeholder 4"/>
          <p:cNvSpPr>
            <a:spLocks noGrp="1"/>
          </p:cNvSpPr>
          <p:nvPr>
            <p:ph type="sldNum" sz="quarter" idx="12"/>
          </p:nvPr>
        </p:nvSpPr>
        <p:spPr/>
        <p:txBody>
          <a:bodyPr/>
          <a:lstStyle>
            <a:lvl1pPr>
              <a:defRPr/>
            </a:lvl1pPr>
          </a:lstStyle>
          <a:p>
            <a:pPr>
              <a:defRPr/>
            </a:pPr>
            <a:fld id="{141769EA-0F91-49D9-99EA-9AEDF5C36EC4}" type="slidenum">
              <a:rPr lang="en-CA" smtClean="0">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06581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3990342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30725"/>
          </a:xfrm>
        </p:spPr>
        <p:txBody>
          <a:bodyPr/>
          <a:lstStyle/>
          <a:p>
            <a:pPr lvl="0"/>
            <a:r>
              <a:rPr lang="en-US" noProof="0" smtClean="0"/>
              <a:t>Click icon to add table</a:t>
            </a:r>
            <a:endParaRPr lang="en-CA"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CA">
              <a:solidFill>
                <a:prstClr val="white">
                  <a:tint val="7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CA">
              <a:solidFill>
                <a:prstClr val="white">
                  <a:tint val="75000"/>
                </a:prstClr>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smtClean="0"/>
            </a:lvl1pPr>
          </a:lstStyle>
          <a:p>
            <a:pPr>
              <a:defRPr/>
            </a:pPr>
            <a:fld id="{D8C6D6F4-E3F4-4CA4-8783-9AE86AB9FF1A}" type="slidenum">
              <a:rPr lang="en-CA">
                <a:solidFill>
                  <a:prstClr val="white">
                    <a:tint val="75000"/>
                  </a:prstClr>
                </a:solidFill>
              </a:rPr>
              <a:pPr>
                <a:defRPr/>
              </a:pPr>
              <a:t>‹#›</a:t>
            </a:fld>
            <a:endParaRPr lang="en-CA">
              <a:solidFill>
                <a:prstClr val="white">
                  <a:tint val="75000"/>
                </a:prstClr>
              </a:solidFill>
            </a:endParaRPr>
          </a:p>
        </p:txBody>
      </p:sp>
    </p:spTree>
    <p:extLst>
      <p:ext uri="{BB962C8B-B14F-4D97-AF65-F5344CB8AC3E}">
        <p14:creationId xmlns:p14="http://schemas.microsoft.com/office/powerpoint/2010/main" val="288509233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F27FC485-BDDE-4961-BC87-96EFE009489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56118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549CE88-3381-4FCD-B566-A68C1C4BF0CB}" type="datetimeFigureOut">
              <a:rPr lang="en-CA" smtClean="0">
                <a:solidFill>
                  <a:prstClr val="white">
                    <a:tint val="75000"/>
                  </a:prstClr>
                </a:solidFill>
              </a:rPr>
              <a:pPr/>
              <a:t>01/10/2013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B36691F-2219-4C7D-BF35-E00A97AF7060}" type="slidenum">
              <a:rPr lang="en-CA" smtClean="0">
                <a:solidFill>
                  <a:prstClr val="white">
                    <a:tint val="75000"/>
                  </a:prstClr>
                </a:solidFill>
              </a:rPr>
              <a:pPr/>
              <a:t>‹#›</a:t>
            </a:fld>
            <a:endParaRPr lang="en-CA">
              <a:solidFill>
                <a:prstClr val="white">
                  <a:tint val="75000"/>
                </a:prstClr>
              </a:solidFill>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549CE88-3381-4FCD-B566-A68C1C4BF0CB}" type="datetimeFigureOut">
              <a:rPr lang="en-CA" smtClean="0">
                <a:solidFill>
                  <a:prstClr val="white">
                    <a:tint val="75000"/>
                  </a:prstClr>
                </a:solidFill>
              </a:rPr>
              <a:pPr/>
              <a:t>01/10/2013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B36691F-2219-4C7D-BF35-E00A97AF7060}" type="slidenum">
              <a:rPr lang="en-CA" smtClean="0">
                <a:solidFill>
                  <a:prstClr val="white">
                    <a:tint val="75000"/>
                  </a:prstClr>
                </a:solidFill>
              </a:rPr>
              <a:pPr/>
              <a:t>‹#›</a:t>
            </a:fld>
            <a:endParaRPr lang="en-CA">
              <a:solidFill>
                <a:prstClr val="white">
                  <a:tint val="75000"/>
                </a:prstClr>
              </a:solidFill>
            </a:endParaRPr>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330148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281821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204793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65399-4E79-4F36-B398-0E0135C3CFCA}" type="datetimeFigureOut">
              <a:rPr lang="en-CA" smtClean="0"/>
              <a:pPr/>
              <a:t>01/10/2013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4F6321-DA7A-4BF8-9850-93281F5D7DD2}" type="slidenum">
              <a:rPr lang="en-CA" smtClean="0"/>
              <a:pPr/>
              <a:t>‹#›</a:t>
            </a:fld>
            <a:endParaRPr lang="en-CA"/>
          </a:p>
        </p:txBody>
      </p:sp>
    </p:spTree>
    <p:extLst>
      <p:ext uri="{BB962C8B-B14F-4D97-AF65-F5344CB8AC3E}">
        <p14:creationId xmlns:p14="http://schemas.microsoft.com/office/powerpoint/2010/main" val="150580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9.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5399-4E79-4F36-B398-0E0135C3CFCA}" type="datetimeFigureOut">
              <a:rPr lang="en-CA" smtClean="0"/>
              <a:pPr/>
              <a:t>01/10/2013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F6321-DA7A-4BF8-9850-93281F5D7DD2}" type="slidenum">
              <a:rPr lang="en-CA" smtClean="0"/>
              <a:pPr/>
              <a:t>‹#›</a:t>
            </a:fld>
            <a:endParaRPr lang="en-CA"/>
          </a:p>
        </p:txBody>
      </p:sp>
    </p:spTree>
    <p:extLst>
      <p:ext uri="{BB962C8B-B14F-4D97-AF65-F5344CB8AC3E}">
        <p14:creationId xmlns:p14="http://schemas.microsoft.com/office/powerpoint/2010/main" val="4994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9CE88-3381-4FCD-B566-A68C1C4BF0CB}" type="datetimeFigureOut">
              <a:rPr lang="en-CA" smtClean="0">
                <a:solidFill>
                  <a:prstClr val="white">
                    <a:tint val="75000"/>
                  </a:prstClr>
                </a:solidFill>
              </a:rPr>
              <a:pPr/>
              <a:t>01/10/2013</a:t>
            </a:fld>
            <a:endParaRPr lang="en-CA">
              <a:solidFill>
                <a:prstClr val="white">
                  <a:tint val="75000"/>
                </a:prstClr>
              </a:solidFill>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solidFill>
                <a:prstClr val="white">
                  <a:tint val="75000"/>
                </a:prstClr>
              </a:solidFill>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B36691F-2219-4C7D-BF35-E00A97AF7060}" type="slidenum">
              <a:rPr lang="en-CA" smtClean="0">
                <a:solidFill>
                  <a:prstClr val="white">
                    <a:tint val="75000"/>
                  </a:prstClr>
                </a:solidFill>
              </a:rPr>
              <a:pPr/>
              <a:t>‹#›</a:t>
            </a:fld>
            <a:endParaRPr lang="en-CA">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2CD94-7E93-428D-B985-BE7F4B5B6D91}" type="datetimeFigureOut">
              <a:rPr lang="en-US" smtClean="0">
                <a:solidFill>
                  <a:prstClr val="white">
                    <a:tint val="75000"/>
                  </a:prstClr>
                </a:solidFill>
              </a:rPr>
              <a:pPr/>
              <a:t>10/1/2013</a:t>
            </a:fld>
            <a:endParaRPr lang="en-CA">
              <a:solidFill>
                <a:prstClr val="white">
                  <a:tint val="75000"/>
                </a:prstClr>
              </a:solidFill>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solidFill>
                <a:prstClr val="white">
                  <a:tint val="75000"/>
                </a:prstClr>
              </a:solidFill>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98F3A6D-AF63-4E91-AABD-45A4700059A4}" type="slidenum">
              <a:rPr lang="en-CA" smtClean="0">
                <a:solidFill>
                  <a:prstClr val="white">
                    <a:tint val="75000"/>
                  </a:prstClr>
                </a:solidFill>
              </a:rPr>
              <a:pPr/>
              <a:t>‹#›</a:t>
            </a:fld>
            <a:endParaRPr lang="en-CA">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0"/>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0663"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endParaRPr lang="en-CA" baseline="30000">
              <a:solidFill>
                <a:prstClr val="white">
                  <a:tint val="75000"/>
                </a:prstClr>
              </a:solidFill>
              <a:ea typeface="ＭＳ Ｐゴシック" pitchFamily="34" charset="-128"/>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endParaRPr lang="en-CA" baseline="30000">
              <a:solidFill>
                <a:prstClr val="white">
                  <a:tint val="75000"/>
                </a:prstClr>
              </a:solidFill>
              <a:ea typeface="ＭＳ Ｐゴシック" pitchFamily="34" charset="-128"/>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defRPr>
            </a:lvl1pPr>
          </a:lstStyle>
          <a:p>
            <a:pPr fontAlgn="base">
              <a:spcBef>
                <a:spcPct val="0"/>
              </a:spcBef>
              <a:spcAft>
                <a:spcPct val="0"/>
              </a:spcAft>
              <a:defRPr/>
            </a:pPr>
            <a:fld id="{625ED0AB-0F90-490B-B4BC-26351AB4F396}" type="slidenum">
              <a:rPr lang="en-CA" baseline="30000">
                <a:solidFill>
                  <a:prstClr val="white">
                    <a:tint val="75000"/>
                  </a:prstClr>
                </a:solidFill>
                <a:ea typeface="ＭＳ Ｐゴシック" pitchFamily="34" charset="-128"/>
              </a:rPr>
              <a:pPr fontAlgn="base">
                <a:spcBef>
                  <a:spcPct val="0"/>
                </a:spcBef>
                <a:spcAft>
                  <a:spcPct val="0"/>
                </a:spcAft>
                <a:defRPr/>
              </a:pPr>
              <a:t>‹#›</a:t>
            </a:fld>
            <a:endParaRPr lang="en-CA" baseline="30000">
              <a:solidFill>
                <a:prstClr val="white">
                  <a:tint val="75000"/>
                </a:prstClr>
              </a:solidFill>
              <a:ea typeface="ＭＳ Ｐゴシック" pitchFamily="34" charset="-128"/>
            </a:endParaRP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rtl="0" fontAlgn="base">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vl2pPr algn="ctr" rtl="0" fontAlgn="base">
        <a:spcBef>
          <a:spcPct val="0"/>
        </a:spcBef>
        <a:spcAft>
          <a:spcPct val="0"/>
        </a:spcAft>
        <a:defRPr sz="4800" b="1">
          <a:solidFill>
            <a:schemeClr val="tx1"/>
          </a:solidFill>
          <a:latin typeface="Corbel" pitchFamily="34" charset="0"/>
        </a:defRPr>
      </a:lvl2pPr>
      <a:lvl3pPr algn="ctr" rtl="0" fontAlgn="base">
        <a:spcBef>
          <a:spcPct val="0"/>
        </a:spcBef>
        <a:spcAft>
          <a:spcPct val="0"/>
        </a:spcAft>
        <a:defRPr sz="4800" b="1">
          <a:solidFill>
            <a:schemeClr val="tx1"/>
          </a:solidFill>
          <a:latin typeface="Corbel" pitchFamily="34" charset="0"/>
        </a:defRPr>
      </a:lvl3pPr>
      <a:lvl4pPr algn="ctr" rtl="0" fontAlgn="base">
        <a:spcBef>
          <a:spcPct val="0"/>
        </a:spcBef>
        <a:spcAft>
          <a:spcPct val="0"/>
        </a:spcAft>
        <a:defRPr sz="4800" b="1">
          <a:solidFill>
            <a:schemeClr val="tx1"/>
          </a:solidFill>
          <a:latin typeface="Corbel" pitchFamily="34" charset="0"/>
        </a:defRPr>
      </a:lvl4pPr>
      <a:lvl5pPr algn="ctr" rtl="0" fontAlgn="base">
        <a:spcBef>
          <a:spcPct val="0"/>
        </a:spcBef>
        <a:spcAft>
          <a:spcPct val="0"/>
        </a:spcAft>
        <a:defRPr sz="4800" b="1">
          <a:solidFill>
            <a:schemeClr val="tx1"/>
          </a:solidFill>
          <a:latin typeface="Corbel" pitchFamily="34" charset="0"/>
        </a:defRPr>
      </a:lvl5pPr>
      <a:lvl6pPr marL="457200" algn="ctr" rtl="0" fontAlgn="base">
        <a:spcBef>
          <a:spcPct val="0"/>
        </a:spcBef>
        <a:spcAft>
          <a:spcPct val="0"/>
        </a:spcAft>
        <a:defRPr sz="4800" b="1">
          <a:solidFill>
            <a:schemeClr val="tx1"/>
          </a:solidFill>
          <a:latin typeface="Corbel" pitchFamily="34" charset="0"/>
        </a:defRPr>
      </a:lvl6pPr>
      <a:lvl7pPr marL="914400" algn="ctr" rtl="0" fontAlgn="base">
        <a:spcBef>
          <a:spcPct val="0"/>
        </a:spcBef>
        <a:spcAft>
          <a:spcPct val="0"/>
        </a:spcAft>
        <a:defRPr sz="4800" b="1">
          <a:solidFill>
            <a:schemeClr val="tx1"/>
          </a:solidFill>
          <a:latin typeface="Corbel" pitchFamily="34" charset="0"/>
        </a:defRPr>
      </a:lvl7pPr>
      <a:lvl8pPr marL="1371600" algn="ctr" rtl="0" fontAlgn="base">
        <a:spcBef>
          <a:spcPct val="0"/>
        </a:spcBef>
        <a:spcAft>
          <a:spcPct val="0"/>
        </a:spcAft>
        <a:defRPr sz="4800" b="1">
          <a:solidFill>
            <a:schemeClr val="tx1"/>
          </a:solidFill>
          <a:latin typeface="Corbel" pitchFamily="34" charset="0"/>
        </a:defRPr>
      </a:lvl8pPr>
      <a:lvl9pPr marL="1828800" algn="ctr" rtl="0" fontAlgn="base">
        <a:spcBef>
          <a:spcPct val="0"/>
        </a:spcBef>
        <a:spcAft>
          <a:spcPct val="0"/>
        </a:spcAft>
        <a:defRPr sz="4800" b="1">
          <a:solidFill>
            <a:schemeClr val="tx1"/>
          </a:solidFill>
          <a:latin typeface="Corbel" pitchFamily="34" charset="0"/>
        </a:defRPr>
      </a:lvl9pPr>
    </p:titleStyle>
    <p:bodyStyle>
      <a:lvl1pPr marL="342900" indent="-342900" algn="l" rtl="0" fontAlgn="base">
        <a:spcBef>
          <a:spcPct val="20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rtl="0" fontAlgn="base">
        <a:spcBef>
          <a:spcPct val="200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rtl="0" fontAlgn="base">
        <a:spcBef>
          <a:spcPct val="200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rtl="0" fontAlgn="base">
        <a:spcBef>
          <a:spcPct val="200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rtl="0" fontAlgn="base">
        <a:spcBef>
          <a:spcPct val="200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52C4F-EADC-4846-A193-98EE8913050D}" type="datetimeFigureOut">
              <a:rPr lang="fr-CA" smtClean="0">
                <a:solidFill>
                  <a:prstClr val="white">
                    <a:tint val="75000"/>
                  </a:prstClr>
                </a:solidFill>
              </a:rPr>
              <a:pPr/>
              <a:t>2013-10-01</a:t>
            </a:fld>
            <a:endParaRPr lang="fr-CA">
              <a:solidFill>
                <a:prstClr val="white">
                  <a:tint val="75000"/>
                </a:prstClr>
              </a:solidFill>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A">
              <a:solidFill>
                <a:prstClr val="white">
                  <a:tint val="75000"/>
                </a:prstClr>
              </a:solidFill>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F742445-E22A-4009-855F-E017A38CCDE9}" type="slidenum">
              <a:rPr lang="fr-CA" smtClean="0">
                <a:solidFill>
                  <a:prstClr val="white">
                    <a:tint val="75000"/>
                  </a:prstClr>
                </a:solidFill>
              </a:rPr>
              <a:pPr/>
              <a:t>‹#›</a:t>
            </a:fld>
            <a:endParaRPr lang="fr-CA">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0"/>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0663"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34" charset="-128"/>
              </a:defRPr>
            </a:lvl1pPr>
          </a:lstStyle>
          <a:p>
            <a:pPr eaLnBrk="0" fontAlgn="base" hangingPunct="0">
              <a:spcBef>
                <a:spcPct val="0"/>
              </a:spcBef>
              <a:spcAft>
                <a:spcPct val="0"/>
              </a:spcAft>
            </a:pPr>
            <a:endParaRPr lang="en-US">
              <a:solidFill>
                <a:prstClr val="white">
                  <a:tint val="75000"/>
                </a:prstClr>
              </a:solidFill>
              <a:latin typeface="Times New Roman" pitchFamily="18" charset="0"/>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34" charset="-128"/>
              </a:defRPr>
            </a:lvl1pPr>
          </a:lstStyle>
          <a:p>
            <a:pPr eaLnBrk="0" fontAlgn="base" hangingPunct="0">
              <a:spcBef>
                <a:spcPct val="0"/>
              </a:spcBef>
              <a:spcAft>
                <a:spcPct val="0"/>
              </a:spcAft>
            </a:pPr>
            <a:endParaRPr lang="en-US">
              <a:solidFill>
                <a:prstClr val="white">
                  <a:tint val="75000"/>
                </a:prstClr>
              </a:solidFill>
              <a:latin typeface="Times New Roman" pitchFamily="18" charset="0"/>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smtClean="0">
                <a:solidFill>
                  <a:schemeClr val="tx1">
                    <a:tint val="75000"/>
                  </a:schemeClr>
                </a:solidFill>
                <a:ea typeface="ＭＳ Ｐゴシック" pitchFamily="34" charset="-128"/>
              </a:defRPr>
            </a:lvl1pPr>
          </a:lstStyle>
          <a:p>
            <a:pPr eaLnBrk="0" fontAlgn="base" hangingPunct="0">
              <a:spcBef>
                <a:spcPct val="0"/>
              </a:spcBef>
              <a:spcAft>
                <a:spcPct val="0"/>
              </a:spcAft>
            </a:pPr>
            <a:fld id="{9FE479A9-AFCA-4B83-823C-F6AB96102E00}" type="slidenum">
              <a:rPr lang="en-US">
                <a:solidFill>
                  <a:prstClr val="white">
                    <a:tint val="75000"/>
                  </a:prstClr>
                </a:solidFill>
                <a:latin typeface="Times New Roman" pitchFamily="18" charset="0"/>
              </a:rPr>
              <a:pPr eaLnBrk="0" fontAlgn="base" hangingPunct="0">
                <a:spcBef>
                  <a:spcPct val="0"/>
                </a:spcBef>
                <a:spcAft>
                  <a:spcPct val="0"/>
                </a:spcAft>
              </a:pPr>
              <a:t>‹#›</a:t>
            </a:fld>
            <a:endParaRPr lang="en-US">
              <a:solidFill>
                <a:prstClr val="white">
                  <a:tint val="75000"/>
                </a:prstClr>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xStyles>
    <p:titleStyle>
      <a:lvl1pPr algn="ctr" rtl="0" eaLnBrk="1" fontAlgn="base" hangingPunct="1">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vl2pPr algn="ctr" rtl="0" eaLnBrk="1" fontAlgn="base" hangingPunct="1">
        <a:spcBef>
          <a:spcPct val="0"/>
        </a:spcBef>
        <a:spcAft>
          <a:spcPct val="0"/>
        </a:spcAft>
        <a:defRPr sz="4800" b="1">
          <a:solidFill>
            <a:schemeClr val="tx1"/>
          </a:solidFill>
          <a:latin typeface="Corbel" pitchFamily="34" charset="0"/>
        </a:defRPr>
      </a:lvl2pPr>
      <a:lvl3pPr algn="ctr" rtl="0" eaLnBrk="1" fontAlgn="base" hangingPunct="1">
        <a:spcBef>
          <a:spcPct val="0"/>
        </a:spcBef>
        <a:spcAft>
          <a:spcPct val="0"/>
        </a:spcAft>
        <a:defRPr sz="4800" b="1">
          <a:solidFill>
            <a:schemeClr val="tx1"/>
          </a:solidFill>
          <a:latin typeface="Corbel" pitchFamily="34" charset="0"/>
        </a:defRPr>
      </a:lvl3pPr>
      <a:lvl4pPr algn="ctr" rtl="0" eaLnBrk="1" fontAlgn="base" hangingPunct="1">
        <a:spcBef>
          <a:spcPct val="0"/>
        </a:spcBef>
        <a:spcAft>
          <a:spcPct val="0"/>
        </a:spcAft>
        <a:defRPr sz="4800" b="1">
          <a:solidFill>
            <a:schemeClr val="tx1"/>
          </a:solidFill>
          <a:latin typeface="Corbel" pitchFamily="34" charset="0"/>
        </a:defRPr>
      </a:lvl4pPr>
      <a:lvl5pPr algn="ctr" rtl="0" eaLnBrk="1" fontAlgn="base" hangingPunct="1">
        <a:spcBef>
          <a:spcPct val="0"/>
        </a:spcBef>
        <a:spcAft>
          <a:spcPct val="0"/>
        </a:spcAft>
        <a:defRPr sz="4800" b="1">
          <a:solidFill>
            <a:schemeClr val="tx1"/>
          </a:solidFill>
          <a:latin typeface="Corbel" pitchFamily="34" charset="0"/>
        </a:defRPr>
      </a:lvl5pPr>
      <a:lvl6pPr marL="457200" algn="ctr" rtl="0" eaLnBrk="1" fontAlgn="base" hangingPunct="1">
        <a:spcBef>
          <a:spcPct val="0"/>
        </a:spcBef>
        <a:spcAft>
          <a:spcPct val="0"/>
        </a:spcAft>
        <a:defRPr sz="4800" b="1">
          <a:solidFill>
            <a:schemeClr val="tx1"/>
          </a:solidFill>
          <a:latin typeface="Corbel" pitchFamily="34" charset="0"/>
        </a:defRPr>
      </a:lvl6pPr>
      <a:lvl7pPr marL="914400" algn="ctr" rtl="0" eaLnBrk="1" fontAlgn="base" hangingPunct="1">
        <a:spcBef>
          <a:spcPct val="0"/>
        </a:spcBef>
        <a:spcAft>
          <a:spcPct val="0"/>
        </a:spcAft>
        <a:defRPr sz="4800" b="1">
          <a:solidFill>
            <a:schemeClr val="tx1"/>
          </a:solidFill>
          <a:latin typeface="Corbel" pitchFamily="34" charset="0"/>
        </a:defRPr>
      </a:lvl7pPr>
      <a:lvl8pPr marL="1371600" algn="ctr" rtl="0" eaLnBrk="1" fontAlgn="base" hangingPunct="1">
        <a:spcBef>
          <a:spcPct val="0"/>
        </a:spcBef>
        <a:spcAft>
          <a:spcPct val="0"/>
        </a:spcAft>
        <a:defRPr sz="4800" b="1">
          <a:solidFill>
            <a:schemeClr val="tx1"/>
          </a:solidFill>
          <a:latin typeface="Corbel" pitchFamily="34" charset="0"/>
        </a:defRPr>
      </a:lvl8pPr>
      <a:lvl9pPr marL="1828800" algn="ctr" rtl="0" eaLnBrk="1" fontAlgn="base" hangingPunct="1">
        <a:spcBef>
          <a:spcPct val="0"/>
        </a:spcBef>
        <a:spcAft>
          <a:spcPct val="0"/>
        </a:spcAft>
        <a:defRPr sz="4800" b="1">
          <a:solidFill>
            <a:schemeClr val="tx1"/>
          </a:solidFill>
          <a:latin typeface="Corbel" pitchFamily="34" charset="0"/>
        </a:defRPr>
      </a:lvl9pPr>
    </p:titleStyle>
    <p:bodyStyle>
      <a:lvl1pPr marL="342900" indent="-342900" algn="l" rtl="0" eaLnBrk="1" fontAlgn="base" hangingPunct="1">
        <a:spcBef>
          <a:spcPct val="20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rtl="0" eaLnBrk="1" fontAlgn="base" hangingPunct="1">
        <a:spcBef>
          <a:spcPct val="200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rtl="0" eaLnBrk="1" fontAlgn="base" hangingPunct="1">
        <a:spcBef>
          <a:spcPct val="200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rtl="0" eaLnBrk="1" fontAlgn="base" hangingPunct="1">
        <a:spcBef>
          <a:spcPct val="200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rtl="0" eaLnBrk="1" fontAlgn="base" hangingPunct="1">
        <a:spcBef>
          <a:spcPct val="200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49263" fontAlgn="base">
              <a:spcBef>
                <a:spcPct val="0"/>
              </a:spcBef>
              <a:spcAft>
                <a:spcPct val="0"/>
              </a:spcAft>
              <a:buClr>
                <a:srgbClr val="000000"/>
              </a:buClr>
              <a:buSzPct val="100000"/>
              <a:buFont typeface="Times New Roman" pitchFamily="18" charset="0"/>
              <a:buNone/>
            </a:pPr>
            <a:endParaRPr lang="en-CA">
              <a:solidFill>
                <a:prstClr val="white">
                  <a:tint val="75000"/>
                </a:prstClr>
              </a:solidFill>
              <a:latin typeface="Times New Roman" pitchFamily="18" charset="0"/>
              <a:ea typeface="Arial Unicode MS" pitchFamily="34" charset="-128"/>
              <a:cs typeface="Arial Unicode MS" pitchFamily="34" charset="-128"/>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49263" fontAlgn="base">
              <a:spcBef>
                <a:spcPct val="0"/>
              </a:spcBef>
              <a:spcAft>
                <a:spcPct val="0"/>
              </a:spcAft>
              <a:buClr>
                <a:srgbClr val="000000"/>
              </a:buClr>
              <a:buSzPct val="100000"/>
              <a:buFont typeface="Times New Roman" pitchFamily="18" charset="0"/>
              <a:buNone/>
            </a:pPr>
            <a:endParaRPr lang="en-CA">
              <a:solidFill>
                <a:prstClr val="white">
                  <a:tint val="75000"/>
                </a:prstClr>
              </a:solidFill>
              <a:latin typeface="Times New Roman" pitchFamily="18" charset="0"/>
              <a:ea typeface="Arial Unicode MS" pitchFamily="34" charset="-128"/>
              <a:cs typeface="Arial Unicode MS" pitchFamily="34" charset="-128"/>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49263" fontAlgn="base">
              <a:spcBef>
                <a:spcPct val="0"/>
              </a:spcBef>
              <a:spcAft>
                <a:spcPct val="0"/>
              </a:spcAft>
              <a:buClr>
                <a:srgbClr val="000000"/>
              </a:buClr>
              <a:buSzPct val="100000"/>
              <a:buFont typeface="Times New Roman" pitchFamily="18" charset="0"/>
              <a:buNone/>
            </a:pPr>
            <a:fld id="{8E44AE14-D0E1-475B-9D0D-01C1AE0AD7CF}" type="slidenum">
              <a:rPr lang="en-CA" smtClean="0">
                <a:solidFill>
                  <a:prstClr val="white">
                    <a:tint val="75000"/>
                  </a:prstClr>
                </a:solidFill>
                <a:latin typeface="Times New Roman" pitchFamily="18" charset="0"/>
                <a:ea typeface="Arial Unicode MS" pitchFamily="34" charset="-128"/>
                <a:cs typeface="Arial Unicode MS" pitchFamily="34" charset="-128"/>
              </a:rPr>
              <a:pPr defTabSz="449263" fontAlgn="base">
                <a:spcBef>
                  <a:spcPct val="0"/>
                </a:spcBef>
                <a:spcAft>
                  <a:spcPct val="0"/>
                </a:spcAft>
                <a:buClr>
                  <a:srgbClr val="000000"/>
                </a:buClr>
                <a:buSzPct val="100000"/>
                <a:buFont typeface="Times New Roman" pitchFamily="18" charset="0"/>
                <a:buNone/>
              </a:pPr>
              <a:t>‹#›</a:t>
            </a:fld>
            <a:endParaRPr lang="en-CA">
              <a:solidFill>
                <a:prstClr val="white">
                  <a:tint val="75000"/>
                </a:prstClr>
              </a:solidFill>
              <a:latin typeface="Times New Roman" pitchFamily="18" charset="0"/>
              <a:ea typeface="Arial Unicode MS" pitchFamily="34" charset="-128"/>
              <a:cs typeface="Arial Unicode MS" pitchFamily="34" charset="-128"/>
            </a:endParaRPr>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1B7FA-DF63-49FA-901B-BA9C15E5B4DD}" type="datetimeFigureOut">
              <a:rPr lang="en-US" smtClean="0">
                <a:solidFill>
                  <a:prstClr val="white">
                    <a:tint val="75000"/>
                  </a:prstClr>
                </a:solidFill>
              </a:rPr>
              <a:pPr/>
              <a:t>10/1/2013</a:t>
            </a:fld>
            <a:endParaRPr lang="en-US">
              <a:solidFill>
                <a:prstClr val="white">
                  <a:tint val="75000"/>
                </a:prstClr>
              </a:solidFill>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E9B0ADB-5586-46F6-AC77-A6F964DA01B7}"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696" r:id="rId1"/>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endParaRPr lang="en-US">
              <a:solidFill>
                <a:prstClr val="white">
                  <a:tint val="75000"/>
                </a:prstClr>
              </a:solidFill>
              <a:latin typeface="Arial" pitchFamily="1" charset="0"/>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white">
                  <a:tint val="75000"/>
                </a:prstClr>
              </a:solidFill>
              <a:latin typeface="Arial" pitchFamily="1" charset="0"/>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fld id="{EC545D44-F07C-1C4E-B623-49A2AB2F495D}" type="slidenum">
              <a:rPr lang="en-US" smtClean="0">
                <a:solidFill>
                  <a:prstClr val="white">
                    <a:tint val="75000"/>
                  </a:prstClr>
                </a:solidFill>
                <a:latin typeface="Arial" pitchFamily="1" charset="0"/>
              </a:rPr>
              <a:pPr fontAlgn="base">
                <a:spcBef>
                  <a:spcPct val="0"/>
                </a:spcBef>
                <a:spcAft>
                  <a:spcPct val="0"/>
                </a:spcAft>
                <a:defRPr/>
              </a:pPr>
              <a:t>‹#›</a:t>
            </a:fld>
            <a:endParaRPr lang="en-US">
              <a:solidFill>
                <a:prstClr val="white">
                  <a:tint val="75000"/>
                </a:prstClr>
              </a:solidFill>
              <a:latin typeface="Arial" pitchFamily="1" charset="0"/>
            </a:endParaRPr>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0"/>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0663"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ＭＳ Ｐゴシック" pitchFamily="34" charset="-128"/>
              </a:defRPr>
            </a:lvl1pPr>
          </a:lstStyle>
          <a:p>
            <a:pPr fontAlgn="base">
              <a:spcBef>
                <a:spcPct val="0"/>
              </a:spcBef>
              <a:spcAft>
                <a:spcPct val="0"/>
              </a:spcAft>
              <a:defRPr/>
            </a:pPr>
            <a:endParaRPr lang="en-CA">
              <a:solidFill>
                <a:prstClr val="white">
                  <a:tint val="75000"/>
                </a:prstClr>
              </a:solidFill>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34" charset="-128"/>
              </a:defRPr>
            </a:lvl1pPr>
          </a:lstStyle>
          <a:p>
            <a:pPr fontAlgn="base">
              <a:spcBef>
                <a:spcPct val="0"/>
              </a:spcBef>
              <a:spcAft>
                <a:spcPct val="0"/>
              </a:spcAft>
              <a:defRPr/>
            </a:pPr>
            <a:endParaRPr lang="en-CA">
              <a:solidFill>
                <a:prstClr val="white">
                  <a:tint val="75000"/>
                </a:prstClr>
              </a:solidFill>
            </a:endParaRP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ea typeface="ＭＳ Ｐゴシック" pitchFamily="34" charset="-128"/>
              </a:defRPr>
            </a:lvl1pPr>
          </a:lstStyle>
          <a:p>
            <a:pPr fontAlgn="base">
              <a:spcBef>
                <a:spcPct val="0"/>
              </a:spcBef>
              <a:spcAft>
                <a:spcPct val="0"/>
              </a:spcAft>
              <a:defRPr/>
            </a:pPr>
            <a:fld id="{3B4A215A-4FC3-4275-9816-8F858C881FCF}" type="slidenum">
              <a:rPr lang="en-CA">
                <a:solidFill>
                  <a:prstClr val="white">
                    <a:tint val="75000"/>
                  </a:prstClr>
                </a:solidFill>
              </a:rPr>
              <a:pPr fontAlgn="base">
                <a:spcBef>
                  <a:spcPct val="0"/>
                </a:spcBef>
                <a:spcAft>
                  <a:spcPct val="0"/>
                </a:spcAft>
                <a:defRPr/>
              </a:pPr>
              <a:t>‹#›</a:t>
            </a:fld>
            <a:endParaRPr lang="en-CA">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txStyles>
    <p:titleStyle>
      <a:lvl1pPr algn="ctr" rtl="0" eaLnBrk="1" fontAlgn="base" hangingPunct="1">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vl2pPr algn="ctr" rtl="0" eaLnBrk="1" fontAlgn="base" hangingPunct="1">
        <a:spcBef>
          <a:spcPct val="0"/>
        </a:spcBef>
        <a:spcAft>
          <a:spcPct val="0"/>
        </a:spcAft>
        <a:defRPr sz="4800" b="1">
          <a:solidFill>
            <a:schemeClr val="tx1"/>
          </a:solidFill>
          <a:latin typeface="Corbel" pitchFamily="34" charset="0"/>
        </a:defRPr>
      </a:lvl2pPr>
      <a:lvl3pPr algn="ctr" rtl="0" eaLnBrk="1" fontAlgn="base" hangingPunct="1">
        <a:spcBef>
          <a:spcPct val="0"/>
        </a:spcBef>
        <a:spcAft>
          <a:spcPct val="0"/>
        </a:spcAft>
        <a:defRPr sz="4800" b="1">
          <a:solidFill>
            <a:schemeClr val="tx1"/>
          </a:solidFill>
          <a:latin typeface="Corbel" pitchFamily="34" charset="0"/>
        </a:defRPr>
      </a:lvl3pPr>
      <a:lvl4pPr algn="ctr" rtl="0" eaLnBrk="1" fontAlgn="base" hangingPunct="1">
        <a:spcBef>
          <a:spcPct val="0"/>
        </a:spcBef>
        <a:spcAft>
          <a:spcPct val="0"/>
        </a:spcAft>
        <a:defRPr sz="4800" b="1">
          <a:solidFill>
            <a:schemeClr val="tx1"/>
          </a:solidFill>
          <a:latin typeface="Corbel" pitchFamily="34" charset="0"/>
        </a:defRPr>
      </a:lvl4pPr>
      <a:lvl5pPr algn="ctr" rtl="0" eaLnBrk="1" fontAlgn="base" hangingPunct="1">
        <a:spcBef>
          <a:spcPct val="0"/>
        </a:spcBef>
        <a:spcAft>
          <a:spcPct val="0"/>
        </a:spcAft>
        <a:defRPr sz="4800" b="1">
          <a:solidFill>
            <a:schemeClr val="tx1"/>
          </a:solidFill>
          <a:latin typeface="Corbel" pitchFamily="34" charset="0"/>
        </a:defRPr>
      </a:lvl5pPr>
      <a:lvl6pPr marL="457200" algn="ctr" rtl="0" eaLnBrk="1" fontAlgn="base" hangingPunct="1">
        <a:spcBef>
          <a:spcPct val="0"/>
        </a:spcBef>
        <a:spcAft>
          <a:spcPct val="0"/>
        </a:spcAft>
        <a:defRPr sz="4800" b="1">
          <a:solidFill>
            <a:schemeClr val="tx1"/>
          </a:solidFill>
          <a:latin typeface="Corbel" pitchFamily="34" charset="0"/>
        </a:defRPr>
      </a:lvl6pPr>
      <a:lvl7pPr marL="914400" algn="ctr" rtl="0" eaLnBrk="1" fontAlgn="base" hangingPunct="1">
        <a:spcBef>
          <a:spcPct val="0"/>
        </a:spcBef>
        <a:spcAft>
          <a:spcPct val="0"/>
        </a:spcAft>
        <a:defRPr sz="4800" b="1">
          <a:solidFill>
            <a:schemeClr val="tx1"/>
          </a:solidFill>
          <a:latin typeface="Corbel" pitchFamily="34" charset="0"/>
        </a:defRPr>
      </a:lvl7pPr>
      <a:lvl8pPr marL="1371600" algn="ctr" rtl="0" eaLnBrk="1" fontAlgn="base" hangingPunct="1">
        <a:spcBef>
          <a:spcPct val="0"/>
        </a:spcBef>
        <a:spcAft>
          <a:spcPct val="0"/>
        </a:spcAft>
        <a:defRPr sz="4800" b="1">
          <a:solidFill>
            <a:schemeClr val="tx1"/>
          </a:solidFill>
          <a:latin typeface="Corbel" pitchFamily="34" charset="0"/>
        </a:defRPr>
      </a:lvl8pPr>
      <a:lvl9pPr marL="1828800" algn="ctr" rtl="0" eaLnBrk="1" fontAlgn="base" hangingPunct="1">
        <a:spcBef>
          <a:spcPct val="0"/>
        </a:spcBef>
        <a:spcAft>
          <a:spcPct val="0"/>
        </a:spcAft>
        <a:defRPr sz="4800" b="1">
          <a:solidFill>
            <a:schemeClr val="tx1"/>
          </a:solidFill>
          <a:latin typeface="Corbel" pitchFamily="34" charset="0"/>
        </a:defRPr>
      </a:lvl9pPr>
    </p:titleStyle>
    <p:bodyStyle>
      <a:lvl1pPr marL="342900" indent="-342900" algn="l" rtl="0" eaLnBrk="1" fontAlgn="base" hangingPunct="1">
        <a:spcBef>
          <a:spcPct val="20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rtl="0" eaLnBrk="1" fontAlgn="base" hangingPunct="1">
        <a:spcBef>
          <a:spcPct val="200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rtl="0" eaLnBrk="1" fontAlgn="base" hangingPunct="1">
        <a:spcBef>
          <a:spcPct val="200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rtl="0" eaLnBrk="1" fontAlgn="base" hangingPunct="1">
        <a:spcBef>
          <a:spcPct val="200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rtl="0" eaLnBrk="1" fontAlgn="base" hangingPunct="1">
        <a:spcBef>
          <a:spcPct val="200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3" Type="http://schemas.openxmlformats.org/officeDocument/2006/relationships/hyperlink" Target="http://www.hivclinic.ca/" TargetMode="External"/><Relationship Id="rId2" Type="http://schemas.openxmlformats.org/officeDocument/2006/relationships/notesSlide" Target="../notesSlides/notesSlide74.xml"/><Relationship Id="rId1" Type="http://schemas.openxmlformats.org/officeDocument/2006/relationships/slideLayout" Target="../slideLayouts/slideLayout40.xml"/><Relationship Id="rId5" Type="http://schemas.openxmlformats.org/officeDocument/2006/relationships/hyperlink" Target="http://www.hep-druginteractions.org/" TargetMode="External"/><Relationship Id="rId4" Type="http://schemas.openxmlformats.org/officeDocument/2006/relationships/hyperlink" Target="http://www.hcvdruginfo.ca/"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6.xml"/></Relationships>
</file>

<file path=ppt/slides/_rels/slide1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9.xml"/><Relationship Id="rId1" Type="http://schemas.openxmlformats.org/officeDocument/2006/relationships/slideLayout" Target="../slideLayouts/slideLayout47.xml"/></Relationships>
</file>

<file path=ppt/slides/_rels/slide1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0.xml"/><Relationship Id="rId1" Type="http://schemas.openxmlformats.org/officeDocument/2006/relationships/slideLayout" Target="../slideLayouts/slideLayout4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9.xml"/></Relationships>
</file>

<file path=ppt/slides/_rels/slide1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7.xml"/></Relationships>
</file>

<file path=ppt/slides/_rels/slide1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6.xml"/><Relationship Id="rId1" Type="http://schemas.openxmlformats.org/officeDocument/2006/relationships/slideLayout" Target="../slideLayouts/slideLayout47.xml"/></Relationships>
</file>

<file path=ppt/slides/_rels/slide1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7.xml"/><Relationship Id="rId1" Type="http://schemas.openxmlformats.org/officeDocument/2006/relationships/slideLayout" Target="../slideLayouts/slideLayout47.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47.xml"/><Relationship Id="rId1" Type="http://schemas.openxmlformats.org/officeDocument/2006/relationships/tags" Target="../tags/tag46.xml"/><Relationship Id="rId4" Type="http://schemas.openxmlformats.org/officeDocument/2006/relationships/image" Target="../media/image34.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0.xml"/></Relationships>
</file>

<file path=ppt/slides/_rels/slide14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0.xml"/><Relationship Id="rId1" Type="http://schemas.openxmlformats.org/officeDocument/2006/relationships/slideLayout" Target="../slideLayouts/slideLayout51.xml"/></Relationships>
</file>

<file path=ppt/slides/_rels/slide14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1.xml"/><Relationship Id="rId1" Type="http://schemas.openxmlformats.org/officeDocument/2006/relationships/slideLayout" Target="../slideLayouts/slideLayout5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34.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notesSlide" Target="../notesSlides/notesSlide35.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slideLayout" Target="../slideLayouts/slideLayout26.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chart" Target="../charts/chart1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21.emf"/><Relationship Id="rId2" Type="http://schemas.openxmlformats.org/officeDocument/2006/relationships/slideLayout" Target="../slideLayouts/slideLayout3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emf"/><Relationship Id="rId4" Type="http://schemas.openxmlformats.org/officeDocument/2006/relationships/oleObject" Target="../embeddings/oleObject2.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6.xml"/></Relationships>
</file>

<file path=ppt/slides/_rels/slide8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6.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chart" Target="../charts/chart12.xml"/></Relationships>
</file>

<file path=ppt/slides/_rels/slide9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4.xml"/><Relationship Id="rId1" Type="http://schemas.openxmlformats.org/officeDocument/2006/relationships/slideLayout" Target="../slideLayouts/slideLayout39.xml"/><Relationship Id="rId5" Type="http://schemas.openxmlformats.org/officeDocument/2006/relationships/image" Target="../media/image27.png"/><Relationship Id="rId4" Type="http://schemas.openxmlformats.org/officeDocument/2006/relationships/image" Target="../media/image26.w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41.xml"/><Relationship Id="rId4" Type="http://schemas.openxmlformats.org/officeDocument/2006/relationships/image" Target="../media/image29.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0.xml"/><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84" y="1904952"/>
            <a:ext cx="9144000" cy="1584176"/>
          </a:xfrm>
        </p:spPr>
        <p:txBody>
          <a:bodyPr>
            <a:noAutofit/>
          </a:bodyPr>
          <a:lstStyle/>
          <a:p>
            <a:r>
              <a:rPr lang="en-CA" sz="4400" noProof="0" smtClean="0">
                <a:effectLst/>
              </a:rPr>
              <a:t>HIV-Hepatitis C Virus Co-infection: </a:t>
            </a:r>
            <a:br>
              <a:rPr lang="en-CA" sz="4400" noProof="0" smtClean="0">
                <a:effectLst/>
              </a:rPr>
            </a:br>
            <a:r>
              <a:rPr lang="en-CA" sz="4400" noProof="0" smtClean="0">
                <a:effectLst/>
              </a:rPr>
              <a:t> An Evolving Epidemic</a:t>
            </a:r>
            <a:endParaRPr lang="en-CA" sz="4400" noProof="0">
              <a:effectLst/>
            </a:endParaRPr>
          </a:p>
        </p:txBody>
      </p:sp>
      <p:sp>
        <p:nvSpPr>
          <p:cNvPr id="3" name="Subtitle 2"/>
          <p:cNvSpPr>
            <a:spLocks noGrp="1"/>
          </p:cNvSpPr>
          <p:nvPr>
            <p:ph type="subTitle" idx="1"/>
          </p:nvPr>
        </p:nvSpPr>
        <p:spPr>
          <a:xfrm>
            <a:off x="543424" y="4029948"/>
            <a:ext cx="8458200" cy="1443072"/>
          </a:xfrm>
        </p:spPr>
        <p:txBody>
          <a:bodyPr>
            <a:noAutofit/>
          </a:bodyPr>
          <a:lstStyle/>
          <a:p>
            <a:r>
              <a:rPr lang="en-CA" sz="2000" noProof="0">
                <a:effectLst/>
              </a:rPr>
              <a:t>Marina B. Klein, MD, MSc, FRCP(C)</a:t>
            </a:r>
            <a:br>
              <a:rPr lang="en-CA" sz="2000" noProof="0">
                <a:effectLst/>
              </a:rPr>
            </a:br>
            <a:r>
              <a:rPr lang="en-CA" sz="2000" noProof="0">
                <a:effectLst/>
              </a:rPr>
              <a:t>Division of Infectious Diseases and Chronic Viral Illness Service</a:t>
            </a:r>
            <a:br>
              <a:rPr lang="en-CA" sz="2000" noProof="0">
                <a:effectLst/>
              </a:rPr>
            </a:br>
            <a:r>
              <a:rPr lang="en-CA" sz="2000" noProof="0">
                <a:effectLst/>
              </a:rPr>
              <a:t>McGill University Health Centre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216"/>
            <a:ext cx="8229600" cy="1143000"/>
          </a:xfrm>
        </p:spPr>
        <p:txBody>
          <a:bodyPr>
            <a:noAutofit/>
          </a:bodyPr>
          <a:lstStyle/>
          <a:p>
            <a:r>
              <a:rPr lang="en-CA" sz="3900" noProof="0" smtClean="0">
                <a:effectLst/>
              </a:rPr>
              <a:t>Saskatchewan:</a:t>
            </a:r>
            <a:br>
              <a:rPr lang="en-CA" sz="3900" noProof="0" smtClean="0">
                <a:effectLst/>
              </a:rPr>
            </a:br>
            <a:r>
              <a:rPr lang="en-CA" sz="3900" noProof="0" smtClean="0">
                <a:effectLst/>
              </a:rPr>
              <a:t>An Emerging Epidemic</a:t>
            </a:r>
            <a:endParaRPr lang="en-CA" sz="3900" noProof="0">
              <a:effectLst/>
            </a:endParaRPr>
          </a:p>
        </p:txBody>
      </p:sp>
      <p:pic>
        <p:nvPicPr>
          <p:cNvPr id="4" name="Picture 3"/>
          <p:cNvPicPr>
            <a:picLocks noChangeAspect="1"/>
          </p:cNvPicPr>
          <p:nvPr/>
        </p:nvPicPr>
        <p:blipFill rotWithShape="1">
          <a:blip r:embed="rId3" cstate="print"/>
          <a:srcRect l="8121" r="9631" b="13793"/>
          <a:stretch/>
        </p:blipFill>
        <p:spPr>
          <a:xfrm>
            <a:off x="950026" y="1920345"/>
            <a:ext cx="7113319" cy="3733391"/>
          </a:xfrm>
          <a:prstGeom prst="rect">
            <a:avLst/>
          </a:prstGeom>
        </p:spPr>
      </p:pic>
      <p:sp>
        <p:nvSpPr>
          <p:cNvPr id="5" name="TextBox 4"/>
          <p:cNvSpPr txBox="1"/>
          <p:nvPr/>
        </p:nvSpPr>
        <p:spPr>
          <a:xfrm>
            <a:off x="950026" y="5894248"/>
            <a:ext cx="8658432" cy="584775"/>
          </a:xfrm>
          <a:prstGeom prst="rect">
            <a:avLst/>
          </a:prstGeom>
          <a:noFill/>
        </p:spPr>
        <p:txBody>
          <a:bodyPr wrap="square" rtlCol="0">
            <a:spAutoFit/>
          </a:bodyPr>
          <a:lstStyle/>
          <a:p>
            <a:r>
              <a:rPr lang="en-CA" sz="1600" dirty="0">
                <a:solidFill>
                  <a:prstClr val="white"/>
                </a:solidFill>
              </a:rPr>
              <a:t>HIV Cases by Selected Self-reported Ethnicity in Saskatchewan, 2000 to 2009</a:t>
            </a:r>
          </a:p>
          <a:p>
            <a:r>
              <a:rPr lang="en-CA" sz="1600" i="1" dirty="0" smtClean="0">
                <a:solidFill>
                  <a:prstClr val="white"/>
                </a:solidFill>
              </a:rPr>
              <a:t>Ministry </a:t>
            </a:r>
            <a:r>
              <a:rPr lang="en-CA" sz="1600" i="1" dirty="0">
                <a:solidFill>
                  <a:prstClr val="white"/>
                </a:solidFill>
              </a:rPr>
              <a:t>on Health-PHB</a:t>
            </a:r>
            <a:r>
              <a:rPr lang="en-CA" sz="1600" dirty="0">
                <a:solidFill>
                  <a:prstClr val="white"/>
                </a:solidFill>
              </a:rPr>
              <a:t>, 2010</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a:xfrm>
            <a:off x="0" y="-51240"/>
            <a:ext cx="9144000" cy="1676400"/>
          </a:xfrm>
        </p:spPr>
        <p:txBody>
          <a:bodyPr>
            <a:noAutofit/>
          </a:bodyPr>
          <a:lstStyle/>
          <a:p>
            <a:r>
              <a:rPr lang="en-CA" sz="3600" noProof="0" smtClean="0">
                <a:effectLst/>
              </a:rPr>
              <a:t>Drugs Contraindicated with Boceprevir and Telaprevir (1)</a:t>
            </a:r>
            <a:endParaRPr lang="en-CA" sz="3600" noProof="0">
              <a:effectLst/>
            </a:endParaRPr>
          </a:p>
        </p:txBody>
      </p:sp>
      <p:graphicFrame>
        <p:nvGraphicFramePr>
          <p:cNvPr id="1124403" name="Group 51"/>
          <p:cNvGraphicFramePr>
            <a:graphicFrameLocks noGrp="1"/>
          </p:cNvGraphicFramePr>
          <p:nvPr>
            <p:ph idx="1"/>
            <p:extLst>
              <p:ext uri="{D42A27DB-BD31-4B8C-83A1-F6EECF244321}">
                <p14:modId xmlns:p14="http://schemas.microsoft.com/office/powerpoint/2010/main" val="3629413755"/>
              </p:ext>
            </p:extLst>
          </p:nvPr>
        </p:nvGraphicFramePr>
        <p:xfrm>
          <a:off x="457200" y="1481115"/>
          <a:ext cx="8077201" cy="4995885"/>
        </p:xfrm>
        <a:graphic>
          <a:graphicData uri="http://schemas.openxmlformats.org/drawingml/2006/table">
            <a:tbl>
              <a:tblPr/>
              <a:tblGrid>
                <a:gridCol w="2318456"/>
                <a:gridCol w="2318456"/>
                <a:gridCol w="3440289"/>
              </a:tblGrid>
              <a:tr h="680542">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sym typeface="Symbol" pitchFamily="18" charset="2"/>
                        </a:rPr>
                        <a:t>1-adrenoreceptor antagonist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alfuzosin</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hypotension, cardiac arrhythmia</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6845">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antiarrhythmics</a:t>
                      </a:r>
                      <a:endPar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Quinidine, </a:t>
                      </a:r>
                      <a:r>
                        <a:rPr kumimoji="0" lang="en-CA" sz="18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propafenone</a:t>
                      </a:r>
                      <a:r>
                        <a:rPr kumimoji="0" lang="en-CA" sz="1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a:t>
                      </a:r>
                      <a:r>
                        <a:rPr kumimoji="0" lang="en-CA" sz="18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amiodarone</a:t>
                      </a:r>
                      <a:r>
                        <a:rPr kumimoji="0" lang="en-CA" sz="1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a:t>
                      </a:r>
                    </a:p>
                    <a:p>
                      <a:pPr marL="0" marR="0" lvl="0" indent="0" algn="l" defTabSz="449263" rtl="0" eaLnBrk="1" fontAlgn="base" latinLnBrk="0" hangingPunct="1">
                        <a:lnSpc>
                          <a:spcPct val="100000"/>
                        </a:lnSpc>
                        <a:spcBef>
                          <a:spcPts val="0"/>
                        </a:spcBef>
                        <a:spcAft>
                          <a:spcPct val="0"/>
                        </a:spcAft>
                        <a:buClr>
                          <a:schemeClr val="bg1"/>
                        </a:buClr>
                        <a:buSzPct val="100000"/>
                        <a:buFont typeface="Times New Roman" pitchFamily="18" charset="0"/>
                        <a:buNone/>
                        <a:tabLst/>
                      </a:pPr>
                      <a:r>
                        <a:rPr kumimoji="0" lang="en-CA" sz="18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Flecainide</a:t>
                      </a:r>
                      <a:r>
                        <a:rPr kumimoji="0" lang="en-CA" sz="1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(TVR)</a:t>
                      </a:r>
                      <a:endParaRPr kumimoji="0" lang="en-US" sz="18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serious/life-threatening cardiac arrhythmia</a:t>
                      </a:r>
                      <a:endPar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654">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antimycobacterials</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Rifampin</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Loss of </a:t>
                      </a:r>
                      <a:r>
                        <a:rPr kumimoji="0" lang="en-CA" sz="20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virologic</a:t>
                      </a:r>
                      <a:r>
                        <a:rPr kumimoji="0" lang="en-CA"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response</a:t>
                      </a:r>
                      <a:endPar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654">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Ergot derivatives</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Acute ergot toxicity</a:t>
                      </a:r>
                      <a:endPar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654">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Herbal product</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St. John’s wort</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Loss of </a:t>
                      </a:r>
                      <a:r>
                        <a:rPr kumimoji="0" lang="en-CA" sz="20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virologic</a:t>
                      </a:r>
                      <a:r>
                        <a:rPr kumimoji="0" lang="en-CA"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response</a:t>
                      </a:r>
                      <a:endPar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4373">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Statins</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Lovastatin, simvastatin.</a:t>
                      </a:r>
                    </a:p>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Atorvastatin (TVR)</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Myopathy including </a:t>
                      </a:r>
                      <a:r>
                        <a:rPr kumimoji="0" lang="en-CA" sz="20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rhabdomyolysis</a:t>
                      </a:r>
                      <a:endPar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0542">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neuroleptic</a:t>
                      </a:r>
                      <a:endPar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Pimozide</a:t>
                      </a:r>
                      <a:endParaRPr kumimoji="0" lang="en-US" sz="20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serious/life-threatening cardiac arrhythmia</a:t>
                      </a:r>
                      <a:endParaRPr kumimoji="0" lang="en-US" sz="20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4402" name="Text Box 4"/>
          <p:cNvSpPr txBox="1">
            <a:spLocks noChangeArrowheads="1"/>
          </p:cNvSpPr>
          <p:nvPr/>
        </p:nvSpPr>
        <p:spPr bwMode="auto">
          <a:xfrm>
            <a:off x="5004048" y="6569816"/>
            <a:ext cx="4038600" cy="276999"/>
          </a:xfrm>
          <a:prstGeom prst="rect">
            <a:avLst/>
          </a:prstGeom>
          <a:noFill/>
          <a:ln w="9525">
            <a:noFill/>
            <a:miter lim="800000"/>
            <a:headEnd/>
            <a:tailEnd/>
          </a:ln>
        </p:spPr>
        <p:txBody>
          <a:bodyPr anchor="b">
            <a:spAutoFit/>
          </a:bodyPr>
          <a:lstStyle/>
          <a:p>
            <a:pPr algn="r" fontAlgn="base">
              <a:spcBef>
                <a:spcPct val="0"/>
              </a:spcBef>
              <a:spcAft>
                <a:spcPts val="600"/>
              </a:spcAft>
            </a:pPr>
            <a:r>
              <a:rPr lang="nl-NL" sz="1200" dirty="0" smtClean="0">
                <a:solidFill>
                  <a:prstClr val="white"/>
                </a:solidFill>
                <a:ea typeface="Arial Unicode MS" pitchFamily="34" charset="-128"/>
                <a:cs typeface="Arial" charset="0"/>
              </a:rPr>
              <a:t>Victrelis </a:t>
            </a:r>
            <a:r>
              <a:rPr lang="nl-NL" sz="1200" dirty="0">
                <a:solidFill>
                  <a:prstClr val="white"/>
                </a:solidFill>
                <a:ea typeface="Arial Unicode MS" pitchFamily="34" charset="-128"/>
                <a:cs typeface="Arial" charset="0"/>
              </a:rPr>
              <a:t>&amp; Incivek Product Monographs, </a:t>
            </a:r>
            <a:r>
              <a:rPr lang="nl-NL" sz="1200" dirty="0" smtClean="0">
                <a:solidFill>
                  <a:prstClr val="white"/>
                </a:solidFill>
                <a:ea typeface="Arial Unicode MS" pitchFamily="34" charset="-128"/>
                <a:cs typeface="Arial" charset="0"/>
              </a:rPr>
              <a:t>2011</a:t>
            </a:r>
            <a:endParaRPr lang="da-DK" sz="1200" dirty="0">
              <a:solidFill>
                <a:prstClr val="white"/>
              </a:solidFill>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a:xfrm>
            <a:off x="0" y="57104"/>
            <a:ext cx="9144000" cy="1447800"/>
          </a:xfrm>
        </p:spPr>
        <p:txBody>
          <a:bodyPr>
            <a:normAutofit/>
          </a:bodyPr>
          <a:lstStyle/>
          <a:p>
            <a:r>
              <a:rPr lang="en-CA" sz="3600" noProof="0" smtClean="0">
                <a:effectLst/>
              </a:rPr>
              <a:t>Drugs Contraindicated with Boceprevir and Telaprevir (2)</a:t>
            </a:r>
            <a:endParaRPr lang="en-CA" sz="3600" noProof="0">
              <a:effectLst/>
            </a:endParaRPr>
          </a:p>
        </p:txBody>
      </p:sp>
      <p:graphicFrame>
        <p:nvGraphicFramePr>
          <p:cNvPr id="1125498" name="Group 122"/>
          <p:cNvGraphicFramePr>
            <a:graphicFrameLocks noGrp="1"/>
          </p:cNvGraphicFramePr>
          <p:nvPr>
            <p:ph idx="1"/>
            <p:extLst>
              <p:ext uri="{D42A27DB-BD31-4B8C-83A1-F6EECF244321}">
                <p14:modId xmlns:p14="http://schemas.microsoft.com/office/powerpoint/2010/main" val="2120717941"/>
              </p:ext>
            </p:extLst>
          </p:nvPr>
        </p:nvGraphicFramePr>
        <p:xfrm>
          <a:off x="304800" y="1371600"/>
          <a:ext cx="8610600" cy="5128260"/>
        </p:xfrm>
        <a:graphic>
          <a:graphicData uri="http://schemas.openxmlformats.org/drawingml/2006/table">
            <a:tbl>
              <a:tblPr/>
              <a:tblGrid>
                <a:gridCol w="2209800"/>
                <a:gridCol w="2733675"/>
                <a:gridCol w="3667125"/>
              </a:tblGrid>
              <a:tr h="1085850">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PDE-5 inhibitor</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sildenafil.</a:t>
                      </a:r>
                    </a:p>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tadalafil</a:t>
                      </a: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(BOC); </a:t>
                      </a:r>
                      <a:r>
                        <a:rPr kumimoji="0" lang="en-CA" sz="19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vardenafil</a:t>
                      </a: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(TVR)</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Visual abnormalities, hypotension, prolonged erection, syncope</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Sedatives/ hypnotics</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oral midazolam, </a:t>
                      </a:r>
                      <a:r>
                        <a:rPr kumimoji="0" lang="en-CA" sz="19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triazolam</a:t>
                      </a: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Increased sedation or respiratory depression</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Other</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cisapride</a:t>
                      </a: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a:t>
                      </a:r>
                      <a:r>
                        <a:rPr kumimoji="0" lang="en-CA" sz="19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astemizole</a:t>
                      </a: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a:t>
                      </a:r>
                      <a:r>
                        <a:rPr kumimoji="0" lang="en-CA" sz="19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terfenadine</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serious/life-threatening cardiac arrhythmia</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279">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Anticonvulsants</a:t>
                      </a:r>
                    </a:p>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(BOC)</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carbamazepine, phenytoin, phenobarbital</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Loss of </a:t>
                      </a:r>
                      <a:r>
                        <a:rPr kumimoji="0" lang="en-CA" sz="19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virologic</a:t>
                      </a: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response</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OC (BOC)</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drospirenone</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hyperkalemia</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Aldosterone antagonist (TVR)</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eplerenone</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hyperkalemia</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Triptans</a:t>
                      </a: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 (TVR)</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eletriptan</a:t>
                      </a:r>
                      <a:endParaRPr kumimoji="0" lang="en-US" sz="19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Coronary artery vasospasm, MI, vent. tachycardia, VF</a:t>
                      </a:r>
                      <a:endParaRPr kumimoji="0" lang="en-US" sz="19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5497" name="Text Box 4"/>
          <p:cNvSpPr txBox="1">
            <a:spLocks noChangeArrowheads="1"/>
          </p:cNvSpPr>
          <p:nvPr/>
        </p:nvSpPr>
        <p:spPr bwMode="auto">
          <a:xfrm>
            <a:off x="4953000" y="6581001"/>
            <a:ext cx="4038600" cy="276999"/>
          </a:xfrm>
          <a:prstGeom prst="rect">
            <a:avLst/>
          </a:prstGeom>
          <a:noFill/>
          <a:ln w="9525">
            <a:noFill/>
            <a:miter lim="800000"/>
            <a:headEnd/>
            <a:tailEnd/>
          </a:ln>
        </p:spPr>
        <p:txBody>
          <a:bodyPr anchor="b">
            <a:spAutoFit/>
          </a:bodyPr>
          <a:lstStyle/>
          <a:p>
            <a:pPr algn="r" fontAlgn="base">
              <a:spcBef>
                <a:spcPct val="0"/>
              </a:spcBef>
              <a:spcAft>
                <a:spcPts val="600"/>
              </a:spcAft>
            </a:pPr>
            <a:r>
              <a:rPr lang="nl-NL" sz="1200" dirty="0" smtClean="0">
                <a:solidFill>
                  <a:prstClr val="white"/>
                </a:solidFill>
                <a:ea typeface="Arial Unicode MS" pitchFamily="34" charset="-128"/>
                <a:cs typeface="Arial" charset="0"/>
              </a:rPr>
              <a:t>Victrelis </a:t>
            </a:r>
            <a:r>
              <a:rPr lang="nl-NL" sz="1200" dirty="0">
                <a:solidFill>
                  <a:prstClr val="white"/>
                </a:solidFill>
                <a:ea typeface="Arial Unicode MS" pitchFamily="34" charset="-128"/>
                <a:cs typeface="Arial" charset="0"/>
              </a:rPr>
              <a:t>&amp; Incivek Product Monographs, </a:t>
            </a:r>
            <a:r>
              <a:rPr lang="nl-NL" sz="1200" dirty="0" smtClean="0">
                <a:solidFill>
                  <a:prstClr val="white"/>
                </a:solidFill>
                <a:ea typeface="Arial Unicode MS" pitchFamily="34" charset="-128"/>
                <a:cs typeface="Arial" charset="0"/>
              </a:rPr>
              <a:t>2011.</a:t>
            </a:r>
            <a:endParaRPr lang="da-DK" sz="1200" dirty="0">
              <a:solidFill>
                <a:prstClr val="white"/>
              </a:solidFill>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a:xfrm>
            <a:off x="0" y="24960"/>
            <a:ext cx="9144000" cy="1600200"/>
          </a:xfrm>
        </p:spPr>
        <p:txBody>
          <a:bodyPr>
            <a:normAutofit/>
          </a:bodyPr>
          <a:lstStyle/>
          <a:p>
            <a:r>
              <a:rPr lang="en-CA" sz="4300" noProof="0" smtClean="0">
                <a:effectLst/>
              </a:rPr>
              <a:t>Summary</a:t>
            </a:r>
            <a:endParaRPr lang="en-CA" sz="4300" noProof="0">
              <a:effectLst/>
            </a:endParaRPr>
          </a:p>
        </p:txBody>
      </p:sp>
      <p:sp>
        <p:nvSpPr>
          <p:cNvPr id="1170435" name="Rectangle 3"/>
          <p:cNvSpPr>
            <a:spLocks noGrp="1" noChangeArrowheads="1"/>
          </p:cNvSpPr>
          <p:nvPr>
            <p:ph idx="1"/>
          </p:nvPr>
        </p:nvSpPr>
        <p:spPr>
          <a:xfrm>
            <a:off x="456505" y="1600200"/>
            <a:ext cx="8435975" cy="4668838"/>
          </a:xfrm>
        </p:spPr>
        <p:txBody>
          <a:bodyPr>
            <a:normAutofit/>
          </a:bodyPr>
          <a:lstStyle/>
          <a:p>
            <a:r>
              <a:rPr lang="en-CA" noProof="0" dirty="0" smtClean="0">
                <a:effectLst/>
              </a:rPr>
              <a:t>Potential for numerous interactions between DAAs and ARVs,  as well as agents prescribed by other providers</a:t>
            </a:r>
          </a:p>
          <a:p>
            <a:pPr lvl="1">
              <a:buSzPct val="70000"/>
            </a:pPr>
            <a:r>
              <a:rPr lang="en-CA" noProof="0" dirty="0" smtClean="0">
                <a:effectLst/>
              </a:rPr>
              <a:t>challenge in treating HIV/HCV </a:t>
            </a:r>
            <a:r>
              <a:rPr lang="en-CA" noProof="0" dirty="0" err="1" smtClean="0">
                <a:effectLst/>
              </a:rPr>
              <a:t>coinfected</a:t>
            </a:r>
            <a:r>
              <a:rPr lang="en-CA" noProof="0" dirty="0" smtClean="0">
                <a:effectLst/>
              </a:rPr>
              <a:t> patients, particularly in context of earlier </a:t>
            </a:r>
            <a:r>
              <a:rPr lang="en-CA" noProof="0" dirty="0" err="1" smtClean="0">
                <a:effectLst/>
              </a:rPr>
              <a:t>cART</a:t>
            </a:r>
            <a:r>
              <a:rPr lang="en-CA" noProof="0" dirty="0" smtClean="0">
                <a:effectLst/>
              </a:rPr>
              <a:t> initiation, aging population and management of comorbidities</a:t>
            </a:r>
          </a:p>
          <a:p>
            <a:r>
              <a:rPr lang="en-CA" noProof="0" dirty="0" smtClean="0">
                <a:effectLst/>
              </a:rPr>
              <a:t>Steps to minimizing/managing interactions:</a:t>
            </a:r>
          </a:p>
          <a:p>
            <a:pPr lvl="1">
              <a:buSzPct val="70000"/>
            </a:pPr>
            <a:r>
              <a:rPr lang="en-CA" sz="2000" noProof="0" dirty="0" smtClean="0">
                <a:effectLst/>
              </a:rPr>
              <a:t>ensure medication records are up to date at each visit </a:t>
            </a:r>
          </a:p>
          <a:p>
            <a:pPr lvl="1">
              <a:buSzPct val="70000"/>
            </a:pPr>
            <a:r>
              <a:rPr lang="en-CA" sz="2000" noProof="0" dirty="0" smtClean="0">
                <a:effectLst/>
              </a:rPr>
              <a:t>utilize pertinent drug interaction resources to identify combinations of potential concern</a:t>
            </a:r>
          </a:p>
          <a:p>
            <a:pPr lvl="1">
              <a:buSzPct val="70000"/>
            </a:pPr>
            <a:r>
              <a:rPr lang="en-CA" sz="2000" noProof="0" dirty="0" smtClean="0">
                <a:effectLst/>
              </a:rPr>
              <a:t>consult with physicians &amp; pharmacists with expertise in HIV and HCV</a:t>
            </a:r>
          </a:p>
          <a:p>
            <a:pPr lvl="1">
              <a:buSzPct val="70000"/>
            </a:pPr>
            <a:r>
              <a:rPr lang="en-CA" sz="2000" noProof="0" dirty="0" smtClean="0">
                <a:effectLst/>
              </a:rPr>
              <a:t>institute therapeutic plan with close monitoring</a:t>
            </a:r>
          </a:p>
          <a:p>
            <a:pPr lvl="1"/>
            <a:endParaRPr lang="en-CA" sz="2400" noProof="0" dirty="0">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prstClr val="white"/>
              </a:solidFill>
              <a:latin typeface="Times New Roman" charset="0"/>
              <a:ea typeface="ＭＳ Ｐゴシック" charset="0"/>
              <a:cs typeface="Arial Unicode MS" pitchFamily="34" charset="-128"/>
            </a:endParaRPr>
          </a:p>
        </p:txBody>
      </p:sp>
      <p:sp>
        <p:nvSpPr>
          <p:cNvPr id="155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prstClr val="white"/>
              </a:solidFill>
              <a:latin typeface="Times New Roman" charset="0"/>
              <a:ea typeface="ＭＳ Ｐゴシック" charset="0"/>
              <a:cs typeface="Arial Unicode MS" pitchFamily="34" charset="-128"/>
            </a:endParaRPr>
          </a:p>
        </p:txBody>
      </p:sp>
      <p:sp>
        <p:nvSpPr>
          <p:cNvPr id="1244167" name="Rectangle 7"/>
          <p:cNvSpPr>
            <a:spLocks noGrp="1" noChangeArrowheads="1"/>
          </p:cNvSpPr>
          <p:nvPr>
            <p:ph type="title"/>
          </p:nvPr>
        </p:nvSpPr>
        <p:spPr>
          <a:xfrm>
            <a:off x="457200" y="242216"/>
            <a:ext cx="8229600" cy="1143000"/>
          </a:xfrm>
        </p:spPr>
        <p:txBody>
          <a:bodyPr>
            <a:normAutofit fontScale="90000"/>
          </a:bodyPr>
          <a:lstStyle/>
          <a:p>
            <a:r>
              <a:rPr lang="en-CA" noProof="0" smtClean="0">
                <a:effectLst/>
              </a:rPr>
              <a:t>HIV &amp; HCV </a:t>
            </a:r>
            <a:br>
              <a:rPr lang="en-CA" noProof="0" smtClean="0">
                <a:effectLst/>
              </a:rPr>
            </a:br>
            <a:r>
              <a:rPr lang="en-CA" noProof="0" smtClean="0">
                <a:effectLst/>
              </a:rPr>
              <a:t>Drug Interaction Resources</a:t>
            </a:r>
            <a:endParaRPr lang="en-CA" noProof="0">
              <a:effectLst/>
            </a:endParaRPr>
          </a:p>
        </p:txBody>
      </p:sp>
      <p:sp>
        <p:nvSpPr>
          <p:cNvPr id="155657" name="Rectangle 9"/>
          <p:cNvSpPr>
            <a:spLocks noGrp="1" noChangeArrowheads="1"/>
          </p:cNvSpPr>
          <p:nvPr>
            <p:ph idx="1"/>
          </p:nvPr>
        </p:nvSpPr>
        <p:spPr>
          <a:xfrm>
            <a:off x="467544" y="2057400"/>
            <a:ext cx="7770813" cy="4037013"/>
          </a:xfrm>
        </p:spPr>
        <p:txBody>
          <a:bodyPr lIns="90488" tIns="44450" rIns="90488" bIns="44450"/>
          <a:lstStyle/>
          <a:p>
            <a:pPr>
              <a:lnSpc>
                <a:spcPct val="90000"/>
              </a:lnSpc>
            </a:pPr>
            <a:r>
              <a:rPr lang="en-CA" b="1" noProof="0" smtClean="0">
                <a:effectLst/>
              </a:rPr>
              <a:t>Interactions in HCV and HIV:</a:t>
            </a:r>
          </a:p>
          <a:p>
            <a:pPr lvl="1">
              <a:lnSpc>
                <a:spcPct val="90000"/>
              </a:lnSpc>
              <a:buSzPct val="70000"/>
            </a:pPr>
            <a:r>
              <a:rPr lang="en-CA" noProof="0" smtClean="0">
                <a:effectLst/>
              </a:rPr>
              <a:t>Kiser J et al.  Hepatology 2012;55:1620-8.</a:t>
            </a:r>
          </a:p>
          <a:p>
            <a:pPr lvl="1">
              <a:lnSpc>
                <a:spcPct val="90000"/>
              </a:lnSpc>
              <a:buSzPct val="70000"/>
            </a:pPr>
            <a:r>
              <a:rPr lang="en-CA" noProof="0" smtClean="0">
                <a:effectLst/>
              </a:rPr>
              <a:t>Tseng &amp; Foisy.  Curr Infect Dis Rep 2012;14:67-82.</a:t>
            </a:r>
          </a:p>
          <a:p>
            <a:pPr lvl="1">
              <a:lnSpc>
                <a:spcPct val="90000"/>
              </a:lnSpc>
            </a:pPr>
            <a:endParaRPr lang="en-CA" sz="2400" noProof="0" smtClean="0">
              <a:effectLst/>
            </a:endParaRPr>
          </a:p>
          <a:p>
            <a:pPr>
              <a:lnSpc>
                <a:spcPct val="90000"/>
              </a:lnSpc>
            </a:pPr>
            <a:r>
              <a:rPr lang="en-CA" b="1" noProof="0" smtClean="0">
                <a:effectLst/>
              </a:rPr>
              <a:t>Internet</a:t>
            </a:r>
          </a:p>
          <a:p>
            <a:pPr lvl="1">
              <a:lnSpc>
                <a:spcPct val="90000"/>
              </a:lnSpc>
              <a:buSzPct val="70000"/>
            </a:pPr>
            <a:r>
              <a:rPr lang="en-CA" noProof="0" smtClean="0">
                <a:effectLst/>
              </a:rPr>
              <a:t>Toronto General Hospital Immunodeficiency Clinic; </a:t>
            </a:r>
            <a:r>
              <a:rPr lang="en-CA" noProof="0" smtClean="0">
                <a:effectLst/>
                <a:hlinkClick r:id="rId3"/>
              </a:rPr>
              <a:t>www.hivclinic.ca</a:t>
            </a:r>
            <a:r>
              <a:rPr lang="en-CA" noProof="0" smtClean="0">
                <a:effectLst/>
              </a:rPr>
              <a:t>, </a:t>
            </a:r>
            <a:r>
              <a:rPr lang="en-CA" noProof="0" smtClean="0">
                <a:effectLst/>
                <a:hlinkClick r:id="rId4"/>
              </a:rPr>
              <a:t>www.hcvdruginfo.ca</a:t>
            </a:r>
            <a:r>
              <a:rPr lang="en-CA" noProof="0" smtClean="0">
                <a:effectLst/>
              </a:rPr>
              <a:t> </a:t>
            </a:r>
          </a:p>
          <a:p>
            <a:pPr lvl="1">
              <a:lnSpc>
                <a:spcPct val="90000"/>
              </a:lnSpc>
              <a:buSzPct val="70000"/>
            </a:pPr>
            <a:r>
              <a:rPr lang="en-CA" noProof="0" smtClean="0">
                <a:effectLst/>
              </a:rPr>
              <a:t>Liverpool Pharmacology Group; </a:t>
            </a:r>
            <a:r>
              <a:rPr lang="en-CA" noProof="0" smtClean="0">
                <a:effectLst/>
                <a:hlinkClick r:id="rId5"/>
              </a:rPr>
              <a:t>www.hep-druginteractions.org</a:t>
            </a:r>
            <a:r>
              <a:rPr lang="en-CA" noProof="0" smtClean="0">
                <a:effectLst/>
              </a:rPr>
              <a:t> </a:t>
            </a:r>
            <a:endParaRPr lang="en-CA" noProof="0">
              <a:effectLst/>
            </a:endParaRPr>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389344" y="4030280"/>
            <a:ext cx="4572000" cy="1015663"/>
          </a:xfrm>
          <a:prstGeom prst="rect">
            <a:avLst/>
          </a:prstGeom>
        </p:spPr>
        <p:txBody>
          <a:bodyPr>
            <a:spAutoFit/>
          </a:bodyPr>
          <a:lstStyle/>
          <a:p>
            <a:pPr algn="r"/>
            <a:r>
              <a:rPr lang="en-CA" sz="2000" b="1" dirty="0">
                <a:solidFill>
                  <a:prstClr val="white"/>
                </a:solidFill>
                <a:effectLst>
                  <a:outerShdw blurRad="38100" dist="38100" dir="2700000" algn="tl">
                    <a:srgbClr val="000000">
                      <a:alpha val="43137"/>
                    </a:srgbClr>
                  </a:outerShdw>
                </a:effectLst>
              </a:rPr>
              <a:t>David Fletcher, MD</a:t>
            </a:r>
            <a:br>
              <a:rPr lang="en-CA" sz="2000" b="1" dirty="0">
                <a:solidFill>
                  <a:prstClr val="white"/>
                </a:solidFill>
                <a:effectLst>
                  <a:outerShdw blurRad="38100" dist="38100" dir="2700000" algn="tl">
                    <a:srgbClr val="000000">
                      <a:alpha val="43137"/>
                    </a:srgbClr>
                  </a:outerShdw>
                </a:effectLst>
              </a:rPr>
            </a:br>
            <a:r>
              <a:rPr lang="en-CA" sz="2000" b="1" dirty="0">
                <a:solidFill>
                  <a:prstClr val="white"/>
                </a:solidFill>
                <a:effectLst>
                  <a:outerShdw blurRad="38100" dist="38100" dir="2700000" algn="tl">
                    <a:srgbClr val="000000">
                      <a:alpha val="43137"/>
                    </a:srgbClr>
                  </a:outerShdw>
                </a:effectLst>
              </a:rPr>
              <a:t>Department of Medicine</a:t>
            </a:r>
            <a:br>
              <a:rPr lang="en-CA" sz="2000" b="1" dirty="0">
                <a:solidFill>
                  <a:prstClr val="white"/>
                </a:solidFill>
                <a:effectLst>
                  <a:outerShdw blurRad="38100" dist="38100" dir="2700000" algn="tl">
                    <a:srgbClr val="000000">
                      <a:alpha val="43137"/>
                    </a:srgbClr>
                  </a:outerShdw>
                </a:effectLst>
              </a:rPr>
            </a:br>
            <a:r>
              <a:rPr lang="en-CA" sz="2000" b="1" dirty="0">
                <a:solidFill>
                  <a:prstClr val="white"/>
                </a:solidFill>
                <a:effectLst>
                  <a:outerShdw blurRad="38100" dist="38100" dir="2700000" algn="tl">
                    <a:srgbClr val="000000">
                      <a:alpha val="43137"/>
                    </a:srgbClr>
                  </a:outerShdw>
                </a:effectLst>
              </a:rPr>
              <a:t>University of Toronto</a:t>
            </a:r>
          </a:p>
        </p:txBody>
      </p:sp>
      <p:sp>
        <p:nvSpPr>
          <p:cNvPr id="2" name="TextBox 1"/>
          <p:cNvSpPr txBox="1"/>
          <p:nvPr/>
        </p:nvSpPr>
        <p:spPr>
          <a:xfrm>
            <a:off x="2948544" y="2225675"/>
            <a:ext cx="6012800" cy="830997"/>
          </a:xfrm>
          <a:prstGeom prst="rect">
            <a:avLst/>
          </a:prstGeom>
          <a:noFill/>
        </p:spPr>
        <p:txBody>
          <a:bodyPr wrap="square" rtlCol="0">
            <a:spAutoFit/>
          </a:bodyPr>
          <a:lstStyle/>
          <a:p>
            <a:pPr algn="r"/>
            <a:r>
              <a:rPr lang="en-CA" sz="4800" b="1" dirty="0">
                <a:solidFill>
                  <a:prstClr val="white"/>
                </a:solidFill>
                <a:effectLst>
                  <a:outerShdw blurRad="38100" dist="38100" dir="2700000" algn="tl">
                    <a:srgbClr val="000000">
                      <a:alpha val="43137"/>
                    </a:srgbClr>
                  </a:outerShdw>
                </a:effectLst>
              </a:rPr>
              <a:t>Complicated cases</a:t>
            </a:r>
          </a:p>
        </p:txBody>
      </p:sp>
    </p:spTree>
    <p:extLst>
      <p:ext uri="{BB962C8B-B14F-4D97-AF65-F5344CB8AC3E}">
        <p14:creationId xmlns:p14="http://schemas.microsoft.com/office/powerpoint/2010/main" val="31641279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67544" y="1772816"/>
            <a:ext cx="8002588" cy="4587850"/>
          </a:xfrm>
        </p:spPr>
        <p:txBody>
          <a:bodyPr rtlCol="0">
            <a:normAutofit/>
          </a:bodyPr>
          <a:lstStyle/>
          <a:p>
            <a:pPr eaLnBrk="1" fontAlgn="auto" hangingPunct="1">
              <a:spcAft>
                <a:spcPts val="0"/>
              </a:spcAft>
              <a:defRPr/>
            </a:pPr>
            <a:r>
              <a:rPr lang="en-CA" b="1" noProof="0" dirty="0" smtClean="0">
                <a:effectLst/>
              </a:rPr>
              <a:t>54 </a:t>
            </a:r>
            <a:r>
              <a:rPr lang="en-CA" b="1" noProof="0" dirty="0" err="1" smtClean="0">
                <a:effectLst/>
              </a:rPr>
              <a:t>yr</a:t>
            </a:r>
            <a:r>
              <a:rPr lang="en-CA" dirty="0" smtClean="0">
                <a:effectLst/>
              </a:rPr>
              <a:t>/o</a:t>
            </a:r>
            <a:r>
              <a:rPr lang="en-CA" b="1" noProof="0" dirty="0" smtClean="0">
                <a:effectLst/>
              </a:rPr>
              <a:t> man  </a:t>
            </a:r>
          </a:p>
          <a:p>
            <a:pPr eaLnBrk="1" fontAlgn="auto" hangingPunct="1">
              <a:spcAft>
                <a:spcPts val="0"/>
              </a:spcAft>
              <a:defRPr/>
            </a:pPr>
            <a:r>
              <a:rPr lang="en-CA" b="1" noProof="0" dirty="0" smtClean="0">
                <a:effectLst/>
              </a:rPr>
              <a:t>HIV positive 8 </a:t>
            </a:r>
            <a:r>
              <a:rPr lang="en-CA" b="1" noProof="0" dirty="0" err="1" smtClean="0">
                <a:effectLst/>
              </a:rPr>
              <a:t>yrs</a:t>
            </a:r>
            <a:r>
              <a:rPr lang="en-CA" b="1" noProof="0" dirty="0" smtClean="0">
                <a:effectLst/>
              </a:rPr>
              <a:t> ago</a:t>
            </a:r>
          </a:p>
          <a:p>
            <a:pPr lvl="1">
              <a:defRPr/>
            </a:pPr>
            <a:r>
              <a:rPr lang="en-CA" b="1" noProof="0" dirty="0" err="1" smtClean="0">
                <a:solidFill>
                  <a:srgbClr val="FFFF00"/>
                </a:solidFill>
                <a:effectLst/>
                <a:ea typeface="+mn-ea"/>
              </a:rPr>
              <a:t>Tenofovir</a:t>
            </a:r>
            <a:r>
              <a:rPr lang="en-CA" b="1" noProof="0" dirty="0" smtClean="0">
                <a:solidFill>
                  <a:srgbClr val="FFFF00"/>
                </a:solidFill>
                <a:effectLst/>
                <a:ea typeface="+mn-ea"/>
              </a:rPr>
              <a:t>/FTC/RTV/</a:t>
            </a:r>
            <a:r>
              <a:rPr lang="en-CA" b="1" noProof="0" dirty="0" err="1" smtClean="0">
                <a:solidFill>
                  <a:srgbClr val="FFFF00"/>
                </a:solidFill>
                <a:effectLst/>
                <a:ea typeface="+mn-ea"/>
              </a:rPr>
              <a:t>Atazanavir</a:t>
            </a:r>
            <a:r>
              <a:rPr lang="en-CA" b="1" noProof="0" dirty="0" smtClean="0">
                <a:solidFill>
                  <a:srgbClr val="FFFF00"/>
                </a:solidFill>
                <a:effectLst/>
                <a:ea typeface="+mn-ea"/>
              </a:rPr>
              <a:t> </a:t>
            </a:r>
            <a:r>
              <a:rPr lang="en-CA" b="1" noProof="0" dirty="0" smtClean="0">
                <a:solidFill>
                  <a:srgbClr val="FFFFFF"/>
                </a:solidFill>
                <a:effectLst/>
                <a:ea typeface="+mn-ea"/>
              </a:rPr>
              <a:t>x 4 </a:t>
            </a:r>
            <a:r>
              <a:rPr lang="en-CA" b="1" noProof="0" dirty="0" err="1" smtClean="0">
                <a:solidFill>
                  <a:srgbClr val="FFFFFF"/>
                </a:solidFill>
                <a:effectLst/>
                <a:ea typeface="+mn-ea"/>
              </a:rPr>
              <a:t>yrs</a:t>
            </a:r>
            <a:endParaRPr lang="en-CA" b="1" noProof="0" dirty="0" smtClean="0">
              <a:solidFill>
                <a:srgbClr val="FFFFFF"/>
              </a:solidFill>
              <a:effectLst/>
              <a:ea typeface="+mn-ea"/>
            </a:endParaRPr>
          </a:p>
          <a:p>
            <a:pPr lvl="1">
              <a:defRPr/>
            </a:pPr>
            <a:r>
              <a:rPr lang="en-CA" b="1" noProof="0" dirty="0" smtClean="0">
                <a:solidFill>
                  <a:srgbClr val="FFFFFF"/>
                </a:solidFill>
                <a:effectLst/>
              </a:rPr>
              <a:t>Previously documented NNRTI resistance with Y181C, G190A,and mixed m184v/</a:t>
            </a:r>
            <a:r>
              <a:rPr lang="en-CA" b="1" noProof="0" dirty="0" err="1" smtClean="0">
                <a:solidFill>
                  <a:srgbClr val="FFFFFF"/>
                </a:solidFill>
                <a:effectLst/>
              </a:rPr>
              <a:t>wt</a:t>
            </a:r>
            <a:endParaRPr lang="en-CA" b="1" noProof="0" dirty="0" smtClean="0">
              <a:solidFill>
                <a:srgbClr val="FFFFFF"/>
              </a:solidFill>
              <a:effectLst/>
              <a:ea typeface="+mn-ea"/>
            </a:endParaRPr>
          </a:p>
          <a:p>
            <a:pPr lvl="1">
              <a:defRPr/>
            </a:pPr>
            <a:r>
              <a:rPr lang="en-CA" b="1" noProof="0" dirty="0" smtClean="0">
                <a:solidFill>
                  <a:srgbClr val="FFFFFF"/>
                </a:solidFill>
                <a:effectLst/>
                <a:ea typeface="+mn-ea"/>
              </a:rPr>
              <a:t>CD4 320   </a:t>
            </a:r>
            <a:r>
              <a:rPr lang="en-CA" sz="2400" b="1" noProof="0" dirty="0" smtClean="0">
                <a:solidFill>
                  <a:srgbClr val="FFFFFF"/>
                </a:solidFill>
                <a:effectLst/>
                <a:ea typeface="+mn-ea"/>
              </a:rPr>
              <a:t>HIV Viral Load&lt;40</a:t>
            </a:r>
          </a:p>
          <a:p>
            <a:pPr eaLnBrk="1" fontAlgn="auto" hangingPunct="1">
              <a:spcAft>
                <a:spcPts val="0"/>
              </a:spcAft>
              <a:defRPr/>
            </a:pPr>
            <a:endParaRPr lang="en-CA" sz="2800" b="1" noProof="0" dirty="0" smtClean="0">
              <a:effectLst/>
              <a:ea typeface="+mn-ea"/>
            </a:endParaRPr>
          </a:p>
          <a:p>
            <a:pPr marL="0" indent="0" eaLnBrk="1" fontAlgn="auto" hangingPunct="1">
              <a:spcAft>
                <a:spcPts val="0"/>
              </a:spcAft>
              <a:buFont typeface="Arial" pitchFamily="34" charset="0"/>
              <a:buNone/>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73285418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533400" y="1628800"/>
            <a:ext cx="8002588" cy="4587850"/>
          </a:xfrm>
        </p:spPr>
        <p:txBody>
          <a:bodyPr rtlCol="0">
            <a:normAutofit/>
          </a:bodyPr>
          <a:lstStyle/>
          <a:p>
            <a:pPr algn="just">
              <a:lnSpc>
                <a:spcPct val="160000"/>
              </a:lnSpc>
              <a:spcBef>
                <a:spcPts val="2400"/>
              </a:spcBef>
              <a:defRPr/>
            </a:pPr>
            <a:r>
              <a:rPr lang="en-CA" b="1" noProof="0" dirty="0" smtClean="0">
                <a:effectLst/>
              </a:rPr>
              <a:t>Genotype 1a Hepatitis C  biopsy proven cirrhosis</a:t>
            </a:r>
          </a:p>
          <a:p>
            <a:pPr algn="just">
              <a:spcBef>
                <a:spcPts val="2400"/>
              </a:spcBef>
              <a:defRPr/>
            </a:pPr>
            <a:r>
              <a:rPr lang="en-CA" b="1" noProof="0" dirty="0" smtClean="0">
                <a:effectLst/>
              </a:rPr>
              <a:t>Compensated and clinically stable</a:t>
            </a:r>
          </a:p>
          <a:p>
            <a:pPr lvl="1" algn="just">
              <a:spcBef>
                <a:spcPts val="2400"/>
              </a:spcBef>
              <a:defRPr/>
            </a:pPr>
            <a:r>
              <a:rPr lang="en-CA" b="1" noProof="0" dirty="0" smtClean="0">
                <a:solidFill>
                  <a:schemeClr val="tx1"/>
                </a:solidFill>
                <a:effectLst/>
              </a:rPr>
              <a:t>Previous therapy in 2009 with Peg IFN/1200mg RBV daily resulted in a null response by history from the patient</a:t>
            </a:r>
          </a:p>
          <a:p>
            <a:pPr>
              <a:defRPr/>
            </a:pPr>
            <a:endParaRPr lang="en-CA" b="1" noProof="0" dirty="0" smtClean="0">
              <a:solidFill>
                <a:srgbClr val="FFFFFF"/>
              </a:solidFill>
              <a:effectLst/>
              <a:ea typeface="+mn-ea"/>
            </a:endParaRPr>
          </a:p>
          <a:p>
            <a:pPr eaLnBrk="1" fontAlgn="auto" hangingPunct="1">
              <a:spcAft>
                <a:spcPts val="0"/>
              </a:spcAft>
              <a:defRPr/>
            </a:pPr>
            <a:endParaRPr lang="en-CA" sz="2800" b="1" noProof="0" dirty="0" smtClean="0">
              <a:effectLst/>
              <a:ea typeface="+mn-ea"/>
            </a:endParaRPr>
          </a:p>
          <a:p>
            <a:pPr marL="0" indent="0" eaLnBrk="1" fontAlgn="auto" hangingPunct="1">
              <a:spcAft>
                <a:spcPts val="0"/>
              </a:spcAft>
              <a:buFont typeface="Arial" pitchFamily="34" charset="0"/>
              <a:buNone/>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40077722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502096" y="1628800"/>
            <a:ext cx="8534400" cy="4968552"/>
          </a:xfrm>
        </p:spPr>
        <p:txBody>
          <a:bodyPr rtlCol="0">
            <a:normAutofit/>
          </a:bodyPr>
          <a:lstStyle/>
          <a:p>
            <a:pPr marL="0" indent="0" eaLnBrk="1" fontAlgn="auto" hangingPunct="1">
              <a:spcAft>
                <a:spcPts val="0"/>
              </a:spcAft>
              <a:buNone/>
              <a:defRPr/>
            </a:pPr>
            <a:r>
              <a:rPr lang="en-CA" sz="2800" b="1" noProof="0" smtClean="0">
                <a:solidFill>
                  <a:srgbClr val="FFFF00"/>
                </a:solidFill>
                <a:effectLst/>
              </a:rPr>
              <a:t>Patient is interested in a retrial of therapy for Hepatitis C with the new direct acting antiviral agents</a:t>
            </a:r>
          </a:p>
          <a:p>
            <a:pPr eaLnBrk="1" fontAlgn="auto" hangingPunct="1">
              <a:spcBef>
                <a:spcPts val="1800"/>
              </a:spcBef>
              <a:spcAft>
                <a:spcPts val="0"/>
              </a:spcAft>
              <a:defRPr/>
            </a:pPr>
            <a:r>
              <a:rPr lang="en-CA" b="1" noProof="0" smtClean="0">
                <a:effectLst/>
              </a:rPr>
              <a:t>Would you offer treatment?</a:t>
            </a:r>
          </a:p>
          <a:p>
            <a:pPr eaLnBrk="1" fontAlgn="auto" hangingPunct="1">
              <a:spcAft>
                <a:spcPts val="0"/>
              </a:spcAft>
              <a:defRPr/>
            </a:pPr>
            <a:r>
              <a:rPr lang="en-CA" b="1" noProof="0" smtClean="0">
                <a:effectLst/>
              </a:rPr>
              <a:t>Chance of cure?</a:t>
            </a:r>
          </a:p>
          <a:p>
            <a:pPr>
              <a:defRPr/>
            </a:pPr>
            <a:r>
              <a:rPr lang="en-CA" b="1" noProof="0" smtClean="0">
                <a:effectLst/>
              </a:rPr>
              <a:t>Which 3</a:t>
            </a:r>
            <a:r>
              <a:rPr lang="en-CA" b="1" baseline="30000" noProof="0" smtClean="0">
                <a:effectLst/>
              </a:rPr>
              <a:t>rd</a:t>
            </a:r>
            <a:r>
              <a:rPr lang="en-CA" b="1" noProof="0" smtClean="0">
                <a:effectLst/>
              </a:rPr>
              <a:t> agent would you choose and why?</a:t>
            </a:r>
          </a:p>
          <a:p>
            <a:pPr>
              <a:defRPr/>
            </a:pPr>
            <a:r>
              <a:rPr lang="en-CA" b="1" noProof="0" smtClean="0">
                <a:effectLst/>
              </a:rPr>
              <a:t>Does patient’s antiretroviral history play a role in 3</a:t>
            </a:r>
            <a:r>
              <a:rPr lang="en-CA" b="1" baseline="30000" noProof="0" smtClean="0">
                <a:effectLst/>
              </a:rPr>
              <a:t>rd</a:t>
            </a:r>
            <a:r>
              <a:rPr lang="en-CA" b="1" noProof="0" smtClean="0">
                <a:effectLst/>
              </a:rPr>
              <a:t> agent choice?</a:t>
            </a:r>
          </a:p>
          <a:p>
            <a:pPr eaLnBrk="1" fontAlgn="auto" hangingPunct="1">
              <a:spcAft>
                <a:spcPts val="0"/>
              </a:spcAft>
              <a:defRPr/>
            </a:pPr>
            <a:r>
              <a:rPr lang="en-CA" b="1" noProof="0" smtClean="0">
                <a:effectLst/>
              </a:rPr>
              <a:t>Is there a role for a 4 week lead in here regardless of agent chosen and if so…why?</a:t>
            </a:r>
          </a:p>
          <a:p>
            <a:pPr marL="0" indent="0" eaLnBrk="1" fontAlgn="auto" hangingPunct="1">
              <a:spcAft>
                <a:spcPts val="0"/>
              </a:spcAft>
              <a:buNone/>
              <a:defRPr/>
            </a:pPr>
            <a:endParaRPr lang="en-CA" sz="2800" b="1" noProof="0" smtClean="0">
              <a:solidFill>
                <a:srgbClr val="FF0000"/>
              </a:solidFill>
              <a:effectLst/>
              <a:ea typeface="+mn-ea"/>
            </a:endParaRPr>
          </a:p>
          <a:p>
            <a:pPr eaLnBrk="1" fontAlgn="auto" hangingPunct="1">
              <a:spcAft>
                <a:spcPts val="0"/>
              </a:spcAft>
              <a:defRPr/>
            </a:pPr>
            <a:endParaRPr lang="en-CA" sz="2800" b="1" baseline="30000" noProof="0" smtClean="0">
              <a:effectLst/>
              <a:ea typeface="+mn-ea"/>
            </a:endParaRPr>
          </a:p>
        </p:txBody>
      </p:sp>
    </p:spTree>
    <p:extLst>
      <p:ext uri="{BB962C8B-B14F-4D97-AF65-F5344CB8AC3E}">
        <p14:creationId xmlns:p14="http://schemas.microsoft.com/office/powerpoint/2010/main" val="33680685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57200" y="1628800"/>
            <a:ext cx="8382000" cy="4968850"/>
          </a:xfrm>
        </p:spPr>
        <p:txBody>
          <a:bodyPr rtlCol="0">
            <a:normAutofit/>
          </a:bodyPr>
          <a:lstStyle/>
          <a:p>
            <a:pPr marL="0" indent="0">
              <a:buNone/>
              <a:defRPr/>
            </a:pPr>
            <a:r>
              <a:rPr lang="en-CA" sz="2800" b="1" noProof="0" dirty="0" smtClean="0">
                <a:solidFill>
                  <a:srgbClr val="FFFF00"/>
                </a:solidFill>
                <a:effectLst/>
                <a:ea typeface="+mn-ea"/>
              </a:rPr>
              <a:t>It was decided to move forwards with Peg IFN/ 1200mg RBV/</a:t>
            </a:r>
            <a:r>
              <a:rPr lang="en-CA" sz="2800" b="1" noProof="0" dirty="0" err="1" smtClean="0">
                <a:solidFill>
                  <a:srgbClr val="FFFF00"/>
                </a:solidFill>
                <a:effectLst/>
                <a:ea typeface="+mn-ea"/>
              </a:rPr>
              <a:t>Telaprevir</a:t>
            </a:r>
            <a:endParaRPr lang="en-CA" sz="2800" b="1" noProof="0" dirty="0" smtClean="0">
              <a:effectLst/>
            </a:endParaRPr>
          </a:p>
          <a:p>
            <a:pPr>
              <a:defRPr/>
            </a:pPr>
            <a:r>
              <a:rPr lang="en-CA" b="1" noProof="0" dirty="0" smtClean="0">
                <a:effectLst/>
                <a:ea typeface="+mn-ea"/>
              </a:rPr>
              <a:t>Is it necessary to change current ARVs?</a:t>
            </a:r>
          </a:p>
          <a:p>
            <a:pPr>
              <a:defRPr/>
            </a:pPr>
            <a:r>
              <a:rPr lang="en-CA" b="1" noProof="0" dirty="0" smtClean="0">
                <a:effectLst/>
                <a:ea typeface="+mn-ea"/>
              </a:rPr>
              <a:t>Would it be necessary to change ARVs if Boceprevir was chosen?...to what?</a:t>
            </a:r>
          </a:p>
          <a:p>
            <a:pPr marL="0" indent="0" eaLnBrk="1" fontAlgn="auto" hangingPunct="1">
              <a:spcAft>
                <a:spcPts val="0"/>
              </a:spcAft>
              <a:buNone/>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30794459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57200" y="1628800"/>
            <a:ext cx="8002588" cy="4968850"/>
          </a:xfrm>
        </p:spPr>
        <p:txBody>
          <a:bodyPr rtlCol="0">
            <a:normAutofit/>
          </a:bodyPr>
          <a:lstStyle/>
          <a:p>
            <a:pPr marL="0" indent="0">
              <a:buNone/>
              <a:defRPr/>
            </a:pPr>
            <a:r>
              <a:rPr lang="en-CA" sz="2800" b="1" noProof="0" dirty="0" smtClean="0">
                <a:solidFill>
                  <a:srgbClr val="FFFF00"/>
                </a:solidFill>
                <a:effectLst/>
                <a:ea typeface="+mn-ea"/>
              </a:rPr>
              <a:t>Peg IFN/1200mg RBV/</a:t>
            </a:r>
            <a:r>
              <a:rPr lang="en-CA" sz="2800" b="1" noProof="0" dirty="0" err="1" smtClean="0">
                <a:solidFill>
                  <a:srgbClr val="FFFF00"/>
                </a:solidFill>
                <a:effectLst/>
                <a:ea typeface="+mn-ea"/>
              </a:rPr>
              <a:t>Telaprevir</a:t>
            </a:r>
            <a:r>
              <a:rPr lang="en-CA" sz="2800" b="1" noProof="0" dirty="0" smtClean="0">
                <a:solidFill>
                  <a:srgbClr val="FFFF00"/>
                </a:solidFill>
                <a:effectLst/>
                <a:ea typeface="+mn-ea"/>
              </a:rPr>
              <a:t>…no lead in performed</a:t>
            </a:r>
          </a:p>
          <a:p>
            <a:pPr>
              <a:defRPr/>
            </a:pPr>
            <a:r>
              <a:rPr lang="en-CA" b="1" noProof="0" dirty="0" smtClean="0">
                <a:effectLst/>
              </a:rPr>
              <a:t>Week 0 HCVRNA   </a:t>
            </a:r>
            <a:r>
              <a:rPr lang="en-CA" b="1" noProof="0" dirty="0" smtClean="0">
                <a:solidFill>
                  <a:srgbClr val="C00000"/>
                </a:solidFill>
                <a:effectLst/>
              </a:rPr>
              <a:t>3.7 x 10e7</a:t>
            </a:r>
          </a:p>
          <a:p>
            <a:pPr>
              <a:defRPr/>
            </a:pPr>
            <a:r>
              <a:rPr lang="en-CA" b="1" noProof="0" dirty="0" smtClean="0">
                <a:effectLst/>
              </a:rPr>
              <a:t>Week 4 HCVRNA  </a:t>
            </a:r>
            <a:r>
              <a:rPr lang="en-CA" b="1" noProof="0" dirty="0" smtClean="0">
                <a:solidFill>
                  <a:srgbClr val="C00000"/>
                </a:solidFill>
                <a:effectLst/>
              </a:rPr>
              <a:t>detectable but&lt;12</a:t>
            </a:r>
          </a:p>
          <a:p>
            <a:pPr>
              <a:defRPr/>
            </a:pPr>
            <a:r>
              <a:rPr lang="en-CA" b="1" noProof="0" dirty="0" smtClean="0">
                <a:effectLst/>
              </a:rPr>
              <a:t>Would you continue?</a:t>
            </a:r>
          </a:p>
          <a:p>
            <a:pPr>
              <a:defRPr/>
            </a:pPr>
            <a:r>
              <a:rPr lang="en-CA" b="1" noProof="0" dirty="0" smtClean="0">
                <a:effectLst/>
              </a:rPr>
              <a:t>Are you concerned about the result?</a:t>
            </a:r>
          </a:p>
          <a:p>
            <a:pPr>
              <a:defRPr/>
            </a:pPr>
            <a:r>
              <a:rPr lang="en-CA" b="1" noProof="0" dirty="0" smtClean="0">
                <a:effectLst/>
              </a:rPr>
              <a:t>When would you do the next HCVRNA?</a:t>
            </a:r>
          </a:p>
          <a:p>
            <a:pPr>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1169071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9512" y="267828"/>
            <a:ext cx="8784976" cy="1417460"/>
          </a:xfrm>
          <a:prstGeom prst="rect">
            <a:avLst/>
          </a:prstGeom>
          <a:noFill/>
          <a:ln w="9525">
            <a:noFill/>
            <a:round/>
            <a:headEnd/>
            <a:tailEnd/>
          </a:ln>
          <a:effectLst/>
        </p:spPr>
        <p:txBody>
          <a:bodyPr lIns="0" tIns="0" rIns="0" bIns="0"/>
          <a:lstStyle/>
          <a:p>
            <a:pPr algn="ct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 pos="3940175" algn="l"/>
                <a:tab pos="4595813" algn="l"/>
                <a:tab pos="5253038" algn="l"/>
                <a:tab pos="5910263" algn="l"/>
                <a:tab pos="6564313" algn="l"/>
                <a:tab pos="7221538" algn="l"/>
                <a:tab pos="7880350" algn="l"/>
              </a:tabLst>
            </a:pPr>
            <a:r>
              <a:rPr lang="en-GB" sz="3000" b="1" dirty="0">
                <a:solidFill>
                  <a:prstClr val="white"/>
                </a:solidFill>
                <a:effectLst>
                  <a:outerShdw blurRad="38100" dist="38100" dir="2700000" algn="tl">
                    <a:srgbClr val="000000">
                      <a:alpha val="43137"/>
                    </a:srgbClr>
                  </a:outerShdw>
                </a:effectLst>
              </a:rPr>
              <a:t>Reported cases of acute HCV infections among HIV-positive men who have sex with men and prevalence of chronic HCV/HIV infection.</a:t>
            </a:r>
          </a:p>
        </p:txBody>
      </p:sp>
      <p:pic>
        <p:nvPicPr>
          <p:cNvPr id="48132" name="Picture 4"/>
          <p:cNvPicPr>
            <a:picLocks noChangeAspect="1" noChangeArrowheads="1"/>
          </p:cNvPicPr>
          <p:nvPr/>
        </p:nvPicPr>
        <p:blipFill>
          <a:blip r:embed="rId3" cstate="print"/>
          <a:srcRect/>
          <a:stretch>
            <a:fillRect/>
          </a:stretch>
        </p:blipFill>
        <p:spPr bwMode="auto">
          <a:xfrm>
            <a:off x="671513" y="1812578"/>
            <a:ext cx="7804150" cy="3776662"/>
          </a:xfrm>
          <a:prstGeom prst="rect">
            <a:avLst/>
          </a:prstGeom>
          <a:noFill/>
          <a:ln w="9525">
            <a:noFill/>
            <a:round/>
            <a:headEnd/>
            <a:tailEnd/>
          </a:ln>
          <a:effectLst/>
        </p:spPr>
      </p:pic>
      <p:sp>
        <p:nvSpPr>
          <p:cNvPr id="48133" name="Text Box 5"/>
          <p:cNvSpPr txBox="1">
            <a:spLocks noChangeArrowheads="1"/>
          </p:cNvSpPr>
          <p:nvPr/>
        </p:nvSpPr>
        <p:spPr bwMode="auto">
          <a:xfrm>
            <a:off x="3707904" y="6285441"/>
            <a:ext cx="5124624" cy="309563"/>
          </a:xfrm>
          <a:prstGeom prst="rect">
            <a:avLst/>
          </a:prstGeom>
          <a:noFill/>
          <a:ln w="9525">
            <a:noFill/>
            <a:round/>
            <a:headEnd/>
            <a:tailEnd/>
          </a:ln>
          <a:effectLst/>
        </p:spPr>
        <p:txBody>
          <a:bodyPr lIns="0" tIns="0" rIns="0" bIns="0"/>
          <a:lstStyle/>
          <a:p>
            <a:pPr algn="r" defTabSz="414338" hangingPunct="0">
              <a:lnSpc>
                <a:spcPct val="93000"/>
              </a:lnSpc>
              <a:buClr>
                <a:srgbClr val="000000"/>
              </a:buClr>
              <a:buSzPct val="45000"/>
              <a:buFont typeface="Wingdings" pitchFamily="2" charset="2"/>
              <a:buNone/>
              <a:tabLst>
                <a:tab pos="657225" algn="l"/>
                <a:tab pos="1312863" algn="l"/>
                <a:tab pos="1970088" algn="l"/>
                <a:tab pos="2627313" algn="l"/>
                <a:tab pos="3282950" algn="l"/>
              </a:tabLst>
            </a:pPr>
            <a:r>
              <a:rPr lang="en-GB" sz="1200" dirty="0" smtClean="0">
                <a:solidFill>
                  <a:prstClr val="white"/>
                </a:solidFill>
              </a:rPr>
              <a:t>Vogel, </a:t>
            </a:r>
            <a:r>
              <a:rPr lang="en-GB" sz="1200" dirty="0" err="1" smtClean="0">
                <a:solidFill>
                  <a:prstClr val="white"/>
                </a:solidFill>
              </a:rPr>
              <a:t>Rockstroh</a:t>
            </a:r>
            <a:r>
              <a:rPr lang="en-GB" sz="1200" dirty="0" smtClean="0">
                <a:solidFill>
                  <a:prstClr val="white"/>
                </a:solidFill>
              </a:rPr>
              <a:t>. </a:t>
            </a:r>
            <a:r>
              <a:rPr lang="en-GB" sz="1200" i="1" dirty="0" smtClean="0">
                <a:solidFill>
                  <a:prstClr val="white"/>
                </a:solidFill>
              </a:rPr>
              <a:t>J </a:t>
            </a:r>
            <a:r>
              <a:rPr lang="en-GB" sz="1200" i="1" dirty="0" err="1" smtClean="0">
                <a:solidFill>
                  <a:prstClr val="white"/>
                </a:solidFill>
              </a:rPr>
              <a:t>Antimicrob</a:t>
            </a:r>
            <a:r>
              <a:rPr lang="en-GB" sz="1200" i="1" dirty="0" smtClean="0">
                <a:solidFill>
                  <a:prstClr val="white"/>
                </a:solidFill>
              </a:rPr>
              <a:t> </a:t>
            </a:r>
            <a:r>
              <a:rPr lang="en-GB" sz="1200" i="1" dirty="0" err="1" smtClean="0">
                <a:solidFill>
                  <a:prstClr val="white"/>
                </a:solidFill>
              </a:rPr>
              <a:t>Chemother</a:t>
            </a:r>
            <a:r>
              <a:rPr lang="en-GB" sz="1200" dirty="0" smtClean="0">
                <a:solidFill>
                  <a:prstClr val="white"/>
                </a:solidFill>
              </a:rPr>
              <a:t>, 2010</a:t>
            </a:r>
            <a:endParaRPr lang="en-GB" sz="1200" dirty="0">
              <a:solidFill>
                <a:prstClr val="white"/>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rmAutofit/>
          </a:bodyPr>
          <a:lstStyle/>
          <a:p>
            <a:pPr eaLnBrk="1" fontAlgn="auto" hangingPunct="1">
              <a:spcAft>
                <a:spcPts val="0"/>
              </a:spcAft>
              <a:defRPr/>
            </a:pPr>
            <a:r>
              <a:rPr lang="en-CA" sz="4300" b="1" noProof="0" smtClean="0">
                <a:effectLst/>
                <a:ea typeface="+mj-ea"/>
              </a:rPr>
              <a:t>CASE</a:t>
            </a:r>
            <a:r>
              <a:rPr lang="en-CA" sz="3900" b="1" noProof="0" smtClean="0">
                <a:effectLst/>
                <a:ea typeface="+mj-ea"/>
              </a:rPr>
              <a:t> </a:t>
            </a:r>
            <a:r>
              <a:rPr lang="en-CA" sz="4300" b="1" noProof="0" smtClean="0">
                <a:effectLst/>
                <a:ea typeface="+mj-ea"/>
              </a:rPr>
              <a:t>1	</a:t>
            </a:r>
            <a:endParaRPr lang="en-CA" sz="4300" b="1" noProof="0">
              <a:effectLst/>
              <a:ea typeface="+mj-ea"/>
            </a:endParaRPr>
          </a:p>
        </p:txBody>
      </p:sp>
      <p:sp>
        <p:nvSpPr>
          <p:cNvPr id="3" name="Content Placeholder 2"/>
          <p:cNvSpPr>
            <a:spLocks noGrp="1"/>
          </p:cNvSpPr>
          <p:nvPr>
            <p:ph idx="1"/>
          </p:nvPr>
        </p:nvSpPr>
        <p:spPr>
          <a:xfrm>
            <a:off x="457200" y="1700808"/>
            <a:ext cx="8002588" cy="4896842"/>
          </a:xfrm>
        </p:spPr>
        <p:txBody>
          <a:bodyPr rtlCol="0">
            <a:normAutofit/>
          </a:bodyPr>
          <a:lstStyle/>
          <a:p>
            <a:pPr marL="0" indent="0">
              <a:buNone/>
              <a:defRPr/>
            </a:pPr>
            <a:r>
              <a:rPr lang="en-CA" sz="2800" b="1" noProof="0" dirty="0" smtClean="0">
                <a:solidFill>
                  <a:schemeClr val="tx1"/>
                </a:solidFill>
                <a:effectLst/>
                <a:ea typeface="+mn-ea"/>
              </a:rPr>
              <a:t>It was decided to continue with Peg IFN/1200mg RBV/</a:t>
            </a:r>
            <a:r>
              <a:rPr lang="en-CA" sz="2800" b="1" noProof="0" dirty="0" err="1" smtClean="0">
                <a:solidFill>
                  <a:schemeClr val="tx1"/>
                </a:solidFill>
                <a:effectLst/>
                <a:ea typeface="+mn-ea"/>
              </a:rPr>
              <a:t>Telaprevir</a:t>
            </a:r>
            <a:r>
              <a:rPr lang="en-CA" sz="2800" b="1" noProof="0" dirty="0" smtClean="0">
                <a:solidFill>
                  <a:schemeClr val="tx1"/>
                </a:solidFill>
                <a:effectLst/>
                <a:ea typeface="+mn-ea"/>
              </a:rPr>
              <a:t> and HCVRNA rechecked</a:t>
            </a:r>
          </a:p>
          <a:p>
            <a:pPr>
              <a:defRPr/>
            </a:pPr>
            <a:r>
              <a:rPr lang="en-CA" b="1" noProof="0" dirty="0" smtClean="0">
                <a:effectLst/>
              </a:rPr>
              <a:t>Week 0 HCVRNA  </a:t>
            </a:r>
            <a:r>
              <a:rPr lang="en-CA" b="1" noProof="0" dirty="0" smtClean="0">
                <a:solidFill>
                  <a:srgbClr val="C00000"/>
                </a:solidFill>
                <a:effectLst/>
              </a:rPr>
              <a:t>3.7 x 10e7</a:t>
            </a:r>
          </a:p>
          <a:p>
            <a:pPr>
              <a:defRPr/>
            </a:pPr>
            <a:r>
              <a:rPr lang="en-CA" b="1" noProof="0" dirty="0" smtClean="0">
                <a:effectLst/>
              </a:rPr>
              <a:t>Week 4 HCVRNA  </a:t>
            </a:r>
            <a:r>
              <a:rPr lang="en-CA" b="1" noProof="0" dirty="0" smtClean="0">
                <a:solidFill>
                  <a:srgbClr val="C00000"/>
                </a:solidFill>
                <a:effectLst/>
              </a:rPr>
              <a:t>detectable but&lt;12</a:t>
            </a:r>
          </a:p>
          <a:p>
            <a:pPr>
              <a:defRPr/>
            </a:pPr>
            <a:r>
              <a:rPr lang="en-CA" b="1" noProof="0" dirty="0" smtClean="0">
                <a:effectLst/>
              </a:rPr>
              <a:t>Week 6 HCVRNA  </a:t>
            </a:r>
            <a:r>
              <a:rPr lang="en-CA" b="1" noProof="0" dirty="0" smtClean="0">
                <a:solidFill>
                  <a:srgbClr val="C00000"/>
                </a:solidFill>
                <a:effectLst/>
              </a:rPr>
              <a:t>&lt;12</a:t>
            </a:r>
          </a:p>
          <a:p>
            <a:pPr>
              <a:defRPr/>
            </a:pPr>
            <a:r>
              <a:rPr lang="en-CA" b="1" noProof="0" dirty="0" smtClean="0">
                <a:effectLst/>
              </a:rPr>
              <a:t>Would you continue?</a:t>
            </a:r>
          </a:p>
          <a:p>
            <a:pPr marL="0" indent="0">
              <a:buNone/>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27606427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57200" y="1700808"/>
            <a:ext cx="8002588" cy="4896842"/>
          </a:xfrm>
        </p:spPr>
        <p:txBody>
          <a:bodyPr rtlCol="0">
            <a:normAutofit/>
          </a:bodyPr>
          <a:lstStyle/>
          <a:p>
            <a:pPr marL="0" indent="0">
              <a:spcAft>
                <a:spcPts val="1200"/>
              </a:spcAft>
              <a:buNone/>
              <a:defRPr/>
            </a:pPr>
            <a:r>
              <a:rPr lang="en-CA" sz="2800" b="1" noProof="0" dirty="0" smtClean="0">
                <a:solidFill>
                  <a:schemeClr val="tx1"/>
                </a:solidFill>
                <a:effectLst/>
                <a:ea typeface="+mn-ea"/>
              </a:rPr>
              <a:t>Peg IFN/1200mg RBV/</a:t>
            </a:r>
            <a:r>
              <a:rPr lang="en-CA" sz="2800" b="1" noProof="0" dirty="0" err="1" smtClean="0">
                <a:solidFill>
                  <a:schemeClr val="tx1"/>
                </a:solidFill>
                <a:effectLst/>
                <a:ea typeface="+mn-ea"/>
              </a:rPr>
              <a:t>Telaprevir</a:t>
            </a:r>
            <a:endParaRPr lang="en-CA" sz="2800" b="1" noProof="0" dirty="0" smtClean="0">
              <a:solidFill>
                <a:schemeClr val="tx1"/>
              </a:solidFill>
              <a:effectLst/>
              <a:ea typeface="+mn-ea"/>
            </a:endParaRPr>
          </a:p>
          <a:p>
            <a:pPr>
              <a:defRPr/>
            </a:pPr>
            <a:r>
              <a:rPr lang="en-CA" b="1" noProof="0" dirty="0" smtClean="0">
                <a:effectLst/>
              </a:rPr>
              <a:t>Week 0     </a:t>
            </a:r>
            <a:r>
              <a:rPr lang="en-CA" b="1" noProof="0" dirty="0" smtClean="0">
                <a:solidFill>
                  <a:srgbClr val="C00000"/>
                </a:solidFill>
                <a:effectLst/>
              </a:rPr>
              <a:t>HB 140</a:t>
            </a:r>
          </a:p>
          <a:p>
            <a:pPr>
              <a:defRPr/>
            </a:pPr>
            <a:r>
              <a:rPr lang="en-CA" b="1" noProof="0" dirty="0" smtClean="0">
                <a:effectLst/>
              </a:rPr>
              <a:t>Week 2     </a:t>
            </a:r>
            <a:r>
              <a:rPr lang="en-CA" b="1" noProof="0" dirty="0" smtClean="0">
                <a:solidFill>
                  <a:srgbClr val="C00000"/>
                </a:solidFill>
                <a:effectLst/>
              </a:rPr>
              <a:t>HB 125 </a:t>
            </a:r>
          </a:p>
          <a:p>
            <a:pPr>
              <a:defRPr/>
            </a:pPr>
            <a:r>
              <a:rPr lang="en-CA" b="1" noProof="0" dirty="0" smtClean="0">
                <a:effectLst/>
              </a:rPr>
              <a:t>Week 4     </a:t>
            </a:r>
            <a:r>
              <a:rPr lang="en-CA" b="1" noProof="0" dirty="0" smtClean="0">
                <a:solidFill>
                  <a:srgbClr val="C00000"/>
                </a:solidFill>
                <a:effectLst/>
              </a:rPr>
              <a:t>HB 109</a:t>
            </a:r>
          </a:p>
          <a:p>
            <a:pPr>
              <a:defRPr/>
            </a:pPr>
            <a:r>
              <a:rPr lang="en-CA" b="1" noProof="0" dirty="0" smtClean="0">
                <a:effectLst/>
              </a:rPr>
              <a:t>Week 6     </a:t>
            </a:r>
            <a:r>
              <a:rPr lang="en-CA" b="1" noProof="0" dirty="0" smtClean="0">
                <a:solidFill>
                  <a:srgbClr val="C00000"/>
                </a:solidFill>
                <a:effectLst/>
              </a:rPr>
              <a:t>HB 99…symptomatic</a:t>
            </a:r>
          </a:p>
          <a:p>
            <a:pPr>
              <a:lnSpc>
                <a:spcPct val="150000"/>
              </a:lnSpc>
              <a:spcBef>
                <a:spcPts val="1200"/>
              </a:spcBef>
              <a:defRPr/>
            </a:pPr>
            <a:r>
              <a:rPr lang="en-CA" b="1" noProof="0" dirty="0" smtClean="0">
                <a:effectLst/>
              </a:rPr>
              <a:t>How would you manage </a:t>
            </a:r>
            <a:r>
              <a:rPr lang="en-CA" b="1" noProof="0" dirty="0" err="1" smtClean="0">
                <a:effectLst/>
              </a:rPr>
              <a:t>anemia</a:t>
            </a:r>
            <a:r>
              <a:rPr lang="en-CA" b="1" noProof="0" dirty="0" smtClean="0">
                <a:effectLst/>
              </a:rPr>
              <a:t>?</a:t>
            </a:r>
          </a:p>
          <a:p>
            <a:pPr>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21782303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57200" y="1628800"/>
            <a:ext cx="8002588" cy="4968850"/>
          </a:xfrm>
        </p:spPr>
        <p:txBody>
          <a:bodyPr rtlCol="0">
            <a:normAutofit/>
          </a:bodyPr>
          <a:lstStyle/>
          <a:p>
            <a:pPr marL="0" indent="0">
              <a:buNone/>
              <a:defRPr/>
            </a:pPr>
            <a:r>
              <a:rPr lang="en-CA" b="1" noProof="0" dirty="0" smtClean="0">
                <a:solidFill>
                  <a:schemeClr val="tx1"/>
                </a:solidFill>
                <a:effectLst/>
                <a:ea typeface="+mn-ea"/>
              </a:rPr>
              <a:t>Peg IFN/</a:t>
            </a:r>
            <a:r>
              <a:rPr lang="en-CA" b="1" noProof="0" dirty="0" smtClean="0">
                <a:solidFill>
                  <a:srgbClr val="3399FF"/>
                </a:solidFill>
                <a:effectLst/>
              </a:rPr>
              <a:t>6</a:t>
            </a:r>
            <a:r>
              <a:rPr lang="en-CA" b="1" noProof="0" dirty="0" smtClean="0">
                <a:solidFill>
                  <a:srgbClr val="3399FF"/>
                </a:solidFill>
                <a:effectLst/>
                <a:ea typeface="+mn-ea"/>
              </a:rPr>
              <a:t>00mg</a:t>
            </a:r>
            <a:r>
              <a:rPr lang="en-CA" b="1" noProof="0" dirty="0" smtClean="0">
                <a:solidFill>
                  <a:schemeClr val="tx1"/>
                </a:solidFill>
                <a:effectLst/>
                <a:ea typeface="+mn-ea"/>
              </a:rPr>
              <a:t> </a:t>
            </a:r>
            <a:r>
              <a:rPr lang="en-CA" b="1" noProof="0" dirty="0" smtClean="0">
                <a:solidFill>
                  <a:srgbClr val="3399FF"/>
                </a:solidFill>
                <a:effectLst/>
                <a:ea typeface="+mn-ea"/>
              </a:rPr>
              <a:t>RBV</a:t>
            </a:r>
            <a:r>
              <a:rPr lang="en-CA" b="1" noProof="0" dirty="0" smtClean="0">
                <a:solidFill>
                  <a:schemeClr val="tx1"/>
                </a:solidFill>
                <a:effectLst/>
                <a:ea typeface="+mn-ea"/>
              </a:rPr>
              <a:t>/</a:t>
            </a:r>
            <a:r>
              <a:rPr lang="en-CA" b="1" noProof="0" dirty="0" err="1" smtClean="0">
                <a:solidFill>
                  <a:schemeClr val="tx1"/>
                </a:solidFill>
                <a:effectLst/>
                <a:ea typeface="+mn-ea"/>
              </a:rPr>
              <a:t>Telaprevir</a:t>
            </a:r>
            <a:endParaRPr lang="en-CA" b="1" noProof="0" dirty="0" smtClean="0">
              <a:solidFill>
                <a:schemeClr val="tx1"/>
              </a:solidFill>
              <a:effectLst/>
              <a:ea typeface="+mn-ea"/>
            </a:endParaRPr>
          </a:p>
          <a:p>
            <a:pPr>
              <a:defRPr/>
            </a:pPr>
            <a:r>
              <a:rPr lang="en-CA" b="1" noProof="0" dirty="0" smtClean="0">
                <a:effectLst/>
                <a:ea typeface="+mn-ea"/>
              </a:rPr>
              <a:t>Week 0 HCVRNA  </a:t>
            </a:r>
            <a:r>
              <a:rPr lang="en-CA" b="1" noProof="0" dirty="0" smtClean="0">
                <a:solidFill>
                  <a:srgbClr val="C00000"/>
                </a:solidFill>
                <a:effectLst/>
                <a:ea typeface="+mn-ea"/>
              </a:rPr>
              <a:t>3.7 x 10e7</a:t>
            </a:r>
          </a:p>
          <a:p>
            <a:pPr>
              <a:defRPr/>
            </a:pPr>
            <a:r>
              <a:rPr lang="en-CA" b="1" noProof="0" dirty="0" smtClean="0">
                <a:effectLst/>
              </a:rPr>
              <a:t>Week 4 HCVRNA  </a:t>
            </a:r>
            <a:r>
              <a:rPr lang="en-CA" b="1" noProof="0" dirty="0" smtClean="0">
                <a:solidFill>
                  <a:srgbClr val="C00000"/>
                </a:solidFill>
                <a:effectLst/>
              </a:rPr>
              <a:t>detectable but&lt;12</a:t>
            </a:r>
          </a:p>
          <a:p>
            <a:pPr>
              <a:defRPr/>
            </a:pPr>
            <a:r>
              <a:rPr lang="en-CA" b="1" noProof="0" dirty="0" smtClean="0">
                <a:effectLst/>
              </a:rPr>
              <a:t>Week 6 HCVRNA  </a:t>
            </a:r>
            <a:r>
              <a:rPr lang="en-CA" b="1" noProof="0" dirty="0" smtClean="0">
                <a:solidFill>
                  <a:srgbClr val="C00000"/>
                </a:solidFill>
                <a:effectLst/>
              </a:rPr>
              <a:t>&lt;12     HB 99 (symptoms)</a:t>
            </a:r>
          </a:p>
          <a:p>
            <a:pPr>
              <a:defRPr/>
            </a:pPr>
            <a:r>
              <a:rPr lang="en-CA" b="1" noProof="0" dirty="0" smtClean="0">
                <a:effectLst/>
              </a:rPr>
              <a:t>Week 8 HCVRNA  </a:t>
            </a:r>
            <a:r>
              <a:rPr lang="en-CA" b="1" noProof="0" dirty="0" smtClean="0">
                <a:solidFill>
                  <a:srgbClr val="C00000"/>
                </a:solidFill>
                <a:effectLst/>
              </a:rPr>
              <a:t>&lt;12     HB 98 (less symptomatic)</a:t>
            </a:r>
          </a:p>
          <a:p>
            <a:pPr>
              <a:defRPr/>
            </a:pPr>
            <a:r>
              <a:rPr lang="en-CA" b="1" noProof="0" dirty="0" smtClean="0">
                <a:effectLst/>
                <a:ea typeface="+mn-ea"/>
              </a:rPr>
              <a:t>What would you do?</a:t>
            </a:r>
          </a:p>
          <a:p>
            <a:pPr>
              <a:defRPr/>
            </a:pPr>
            <a:r>
              <a:rPr lang="en-CA" b="1" noProof="0" dirty="0" smtClean="0">
                <a:effectLst/>
              </a:rPr>
              <a:t>How would you further manage </a:t>
            </a:r>
            <a:r>
              <a:rPr lang="en-CA" b="1" noProof="0" dirty="0" err="1" smtClean="0">
                <a:effectLst/>
              </a:rPr>
              <a:t>anemia</a:t>
            </a:r>
            <a:endParaRPr lang="en-CA" b="1" noProof="0" dirty="0" smtClean="0">
              <a:effectLst/>
              <a:ea typeface="+mn-ea"/>
            </a:endParaRPr>
          </a:p>
          <a:p>
            <a:pPr marL="0" indent="0">
              <a:buNone/>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24341561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57844" y="1600200"/>
            <a:ext cx="8002588" cy="4997450"/>
          </a:xfrm>
        </p:spPr>
        <p:txBody>
          <a:bodyPr rtlCol="0">
            <a:normAutofit/>
          </a:bodyPr>
          <a:lstStyle/>
          <a:p>
            <a:pPr marL="0" indent="0">
              <a:buNone/>
              <a:defRPr/>
            </a:pPr>
            <a:r>
              <a:rPr lang="en-CA" sz="2800" b="1" noProof="0" dirty="0" smtClean="0">
                <a:solidFill>
                  <a:schemeClr val="tx1"/>
                </a:solidFill>
                <a:effectLst/>
              </a:rPr>
              <a:t>Peg IFN/</a:t>
            </a:r>
            <a:r>
              <a:rPr lang="en-CA" sz="2800" b="1" noProof="0" dirty="0" smtClean="0">
                <a:solidFill>
                  <a:srgbClr val="3399FF"/>
                </a:solidFill>
                <a:effectLst/>
              </a:rPr>
              <a:t>600mg RBV</a:t>
            </a:r>
            <a:r>
              <a:rPr lang="en-CA" sz="2800" b="1" noProof="0" dirty="0" smtClean="0">
                <a:solidFill>
                  <a:schemeClr val="tx1"/>
                </a:solidFill>
                <a:effectLst/>
              </a:rPr>
              <a:t>/</a:t>
            </a:r>
            <a:r>
              <a:rPr lang="en-CA" sz="2800" b="1" noProof="0" dirty="0" err="1" smtClean="0">
                <a:solidFill>
                  <a:schemeClr val="tx1"/>
                </a:solidFill>
                <a:effectLst/>
              </a:rPr>
              <a:t>Telaprevir</a:t>
            </a:r>
            <a:endParaRPr lang="en-CA" sz="2800" b="1" noProof="0" dirty="0" smtClean="0">
              <a:effectLst/>
            </a:endParaRPr>
          </a:p>
          <a:p>
            <a:pPr>
              <a:defRPr/>
            </a:pPr>
            <a:r>
              <a:rPr lang="en-CA" b="1" noProof="0" dirty="0" smtClean="0">
                <a:effectLst/>
                <a:ea typeface="+mn-ea"/>
              </a:rPr>
              <a:t>Week 0 HCVRNA  </a:t>
            </a:r>
            <a:r>
              <a:rPr lang="en-CA" b="1" noProof="0" dirty="0" smtClean="0">
                <a:solidFill>
                  <a:srgbClr val="C00000"/>
                </a:solidFill>
                <a:effectLst/>
                <a:ea typeface="+mn-ea"/>
              </a:rPr>
              <a:t>3.7 x 10e7</a:t>
            </a:r>
          </a:p>
          <a:p>
            <a:pPr>
              <a:defRPr/>
            </a:pPr>
            <a:r>
              <a:rPr lang="en-CA" b="1" noProof="0" dirty="0" smtClean="0">
                <a:effectLst/>
              </a:rPr>
              <a:t>Week 4 HCVRNA  </a:t>
            </a:r>
            <a:r>
              <a:rPr lang="en-CA" b="1" noProof="0" dirty="0" smtClean="0">
                <a:solidFill>
                  <a:srgbClr val="C00000"/>
                </a:solidFill>
                <a:effectLst/>
              </a:rPr>
              <a:t>detectable but&lt;12</a:t>
            </a:r>
          </a:p>
          <a:p>
            <a:pPr>
              <a:defRPr/>
            </a:pPr>
            <a:r>
              <a:rPr lang="en-CA" b="1" noProof="0" dirty="0" smtClean="0">
                <a:effectLst/>
              </a:rPr>
              <a:t>Week 6 HCVRNA  </a:t>
            </a:r>
            <a:r>
              <a:rPr lang="en-CA" b="1" noProof="0" dirty="0" smtClean="0">
                <a:solidFill>
                  <a:srgbClr val="C00000"/>
                </a:solidFill>
                <a:effectLst/>
              </a:rPr>
              <a:t>&lt;12</a:t>
            </a:r>
          </a:p>
          <a:p>
            <a:pPr>
              <a:defRPr/>
            </a:pPr>
            <a:r>
              <a:rPr lang="en-CA" b="1" noProof="0" dirty="0" smtClean="0">
                <a:effectLst/>
              </a:rPr>
              <a:t>Week 8 HCVRNA  </a:t>
            </a:r>
            <a:r>
              <a:rPr lang="en-CA" b="1" noProof="0" dirty="0" smtClean="0">
                <a:solidFill>
                  <a:srgbClr val="C00000"/>
                </a:solidFill>
                <a:effectLst/>
              </a:rPr>
              <a:t>&lt;12</a:t>
            </a:r>
          </a:p>
          <a:p>
            <a:pPr>
              <a:defRPr/>
            </a:pPr>
            <a:r>
              <a:rPr lang="en-CA" b="1" noProof="0" dirty="0" smtClean="0">
                <a:effectLst/>
              </a:rPr>
              <a:t>Week 12 HCVRNA </a:t>
            </a:r>
            <a:r>
              <a:rPr lang="en-CA" b="1" noProof="0" dirty="0" smtClean="0">
                <a:solidFill>
                  <a:srgbClr val="C00000"/>
                </a:solidFill>
                <a:effectLst/>
              </a:rPr>
              <a:t>detectable but &lt;12    HB 103</a:t>
            </a:r>
          </a:p>
          <a:p>
            <a:pPr>
              <a:defRPr/>
            </a:pPr>
            <a:r>
              <a:rPr lang="en-CA" b="1" noProof="0" dirty="0" smtClean="0">
                <a:effectLst/>
                <a:ea typeface="+mn-ea"/>
              </a:rPr>
              <a:t>What would you do?</a:t>
            </a:r>
          </a:p>
          <a:p>
            <a:pPr>
              <a:defRPr/>
            </a:pPr>
            <a:r>
              <a:rPr lang="en-CA" b="1" noProof="0" dirty="0" smtClean="0">
                <a:effectLst/>
              </a:rPr>
              <a:t>When would you do your next HCVRNA?</a:t>
            </a:r>
            <a:endParaRPr lang="en-CA" b="1" noProof="0" dirty="0" smtClean="0">
              <a:effectLst/>
              <a:ea typeface="+mn-ea"/>
            </a:endParaRPr>
          </a:p>
          <a:p>
            <a:pPr marL="0" indent="0">
              <a:buNone/>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148864957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57200" y="1600200"/>
            <a:ext cx="8002588" cy="4997450"/>
          </a:xfrm>
        </p:spPr>
        <p:txBody>
          <a:bodyPr rtlCol="0">
            <a:normAutofit/>
          </a:bodyPr>
          <a:lstStyle/>
          <a:p>
            <a:pPr marL="0" indent="0">
              <a:buNone/>
              <a:defRPr/>
            </a:pPr>
            <a:r>
              <a:rPr lang="en-CA" sz="2800" b="1" noProof="0" dirty="0" smtClean="0">
                <a:solidFill>
                  <a:schemeClr val="tx1"/>
                </a:solidFill>
                <a:effectLst/>
                <a:ea typeface="+mn-ea"/>
              </a:rPr>
              <a:t>Peg IFN/</a:t>
            </a:r>
            <a:r>
              <a:rPr lang="en-CA" sz="2800" b="1" noProof="0" dirty="0" smtClean="0">
                <a:solidFill>
                  <a:srgbClr val="3399FF"/>
                </a:solidFill>
                <a:effectLst/>
                <a:ea typeface="+mn-ea"/>
              </a:rPr>
              <a:t>RBV re-increased to 1200mg</a:t>
            </a:r>
          </a:p>
          <a:p>
            <a:pPr>
              <a:defRPr/>
            </a:pPr>
            <a:r>
              <a:rPr lang="en-CA" b="1" noProof="0" dirty="0" smtClean="0">
                <a:effectLst/>
              </a:rPr>
              <a:t>Week 0 HCVRNA   </a:t>
            </a:r>
            <a:r>
              <a:rPr lang="en-CA" b="1" noProof="0" dirty="0" smtClean="0">
                <a:solidFill>
                  <a:srgbClr val="C00000"/>
                </a:solidFill>
                <a:effectLst/>
              </a:rPr>
              <a:t>3.7 x 10e7</a:t>
            </a:r>
          </a:p>
          <a:p>
            <a:pPr>
              <a:defRPr/>
            </a:pPr>
            <a:r>
              <a:rPr lang="en-CA" b="1" noProof="0" dirty="0" smtClean="0">
                <a:effectLst/>
              </a:rPr>
              <a:t>Week 4 HCVRNA   </a:t>
            </a:r>
            <a:r>
              <a:rPr lang="en-CA" b="1" noProof="0" dirty="0" smtClean="0">
                <a:solidFill>
                  <a:srgbClr val="C00000"/>
                </a:solidFill>
                <a:effectLst/>
              </a:rPr>
              <a:t>detectable but &lt;12</a:t>
            </a:r>
          </a:p>
          <a:p>
            <a:pPr>
              <a:defRPr/>
            </a:pPr>
            <a:r>
              <a:rPr lang="en-CA" b="1" noProof="0" dirty="0" smtClean="0">
                <a:effectLst/>
              </a:rPr>
              <a:t>Week 8 HCVRNA   </a:t>
            </a:r>
            <a:r>
              <a:rPr lang="en-CA" b="1" noProof="0" dirty="0" smtClean="0">
                <a:solidFill>
                  <a:srgbClr val="C00000"/>
                </a:solidFill>
                <a:effectLst/>
              </a:rPr>
              <a:t>&lt;12</a:t>
            </a:r>
          </a:p>
          <a:p>
            <a:pPr>
              <a:defRPr/>
            </a:pPr>
            <a:r>
              <a:rPr lang="en-CA" b="1" noProof="0" dirty="0" smtClean="0">
                <a:effectLst/>
              </a:rPr>
              <a:t>Week 12 HCVRNA  </a:t>
            </a:r>
            <a:r>
              <a:rPr lang="en-CA" b="1" noProof="0" dirty="0" smtClean="0">
                <a:solidFill>
                  <a:srgbClr val="C00000"/>
                </a:solidFill>
                <a:effectLst/>
              </a:rPr>
              <a:t>detectable but  &lt;12</a:t>
            </a:r>
          </a:p>
          <a:p>
            <a:pPr>
              <a:defRPr/>
            </a:pPr>
            <a:r>
              <a:rPr lang="en-CA" b="1" noProof="0" dirty="0" smtClean="0">
                <a:effectLst/>
              </a:rPr>
              <a:t>Week 14 HCVRNA  </a:t>
            </a:r>
            <a:r>
              <a:rPr lang="en-CA" b="1" noProof="0" dirty="0" smtClean="0">
                <a:solidFill>
                  <a:srgbClr val="C00000"/>
                </a:solidFill>
                <a:effectLst/>
              </a:rPr>
              <a:t>&lt;12      HB 101</a:t>
            </a:r>
          </a:p>
          <a:p>
            <a:pPr>
              <a:defRPr/>
            </a:pPr>
            <a:r>
              <a:rPr lang="en-CA" b="1" noProof="0" dirty="0" smtClean="0">
                <a:effectLst/>
              </a:rPr>
              <a:t>What would you do?</a:t>
            </a:r>
          </a:p>
          <a:p>
            <a:pPr marL="0" indent="0">
              <a:buNone/>
              <a:defRPr/>
            </a:pPr>
            <a:endParaRPr lang="en-CA" sz="2800" b="1" noProof="0" dirty="0" smtClean="0">
              <a:solidFill>
                <a:srgbClr val="FF0000"/>
              </a:solidFill>
              <a:effectLst/>
              <a:ea typeface="+mn-ea"/>
            </a:endParaRPr>
          </a:p>
          <a:p>
            <a:pPr eaLnBrk="1" fontAlgn="auto" hangingPunct="1">
              <a:spcAft>
                <a:spcPts val="0"/>
              </a:spcAft>
              <a:defRPr/>
            </a:pPr>
            <a:endParaRPr lang="en-CA" sz="2800" b="1" baseline="30000" noProof="0" dirty="0" smtClean="0">
              <a:effectLst/>
              <a:ea typeface="+mn-ea"/>
            </a:endParaRPr>
          </a:p>
        </p:txBody>
      </p:sp>
    </p:spTree>
    <p:extLst>
      <p:ext uri="{BB962C8B-B14F-4D97-AF65-F5344CB8AC3E}">
        <p14:creationId xmlns:p14="http://schemas.microsoft.com/office/powerpoint/2010/main" val="38075085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57844" y="1700808"/>
            <a:ext cx="8002588" cy="4592042"/>
          </a:xfrm>
        </p:spPr>
        <p:txBody>
          <a:bodyPr rtlCol="0">
            <a:normAutofit fontScale="92500" lnSpcReduction="10000"/>
          </a:bodyPr>
          <a:lstStyle/>
          <a:p>
            <a:pPr marL="0" indent="0">
              <a:buNone/>
              <a:defRPr/>
            </a:pPr>
            <a:r>
              <a:rPr lang="en-CA" sz="3000" b="1" noProof="0" dirty="0" smtClean="0">
                <a:solidFill>
                  <a:schemeClr val="tx1"/>
                </a:solidFill>
                <a:effectLst/>
                <a:ea typeface="+mn-ea"/>
              </a:rPr>
              <a:t>Peg IFN/</a:t>
            </a:r>
            <a:r>
              <a:rPr lang="en-CA" sz="3000" b="1" noProof="0" dirty="0" smtClean="0">
                <a:solidFill>
                  <a:srgbClr val="3399FF"/>
                </a:solidFill>
                <a:effectLst/>
                <a:ea typeface="+mn-ea"/>
              </a:rPr>
              <a:t>1200mg RBV</a:t>
            </a:r>
          </a:p>
          <a:p>
            <a:pPr>
              <a:defRPr/>
            </a:pPr>
            <a:r>
              <a:rPr lang="en-CA" sz="2600" b="1" noProof="0" dirty="0" smtClean="0">
                <a:effectLst/>
              </a:rPr>
              <a:t>Week 0 HCVRNA    </a:t>
            </a:r>
            <a:r>
              <a:rPr lang="en-CA" sz="2600" b="1" noProof="0" dirty="0" smtClean="0">
                <a:solidFill>
                  <a:srgbClr val="C00000"/>
                </a:solidFill>
                <a:effectLst/>
              </a:rPr>
              <a:t>3.7 x 10e7</a:t>
            </a:r>
          </a:p>
          <a:p>
            <a:pPr>
              <a:defRPr/>
            </a:pPr>
            <a:r>
              <a:rPr lang="en-CA" sz="2600" b="1" noProof="0" dirty="0" smtClean="0">
                <a:effectLst/>
              </a:rPr>
              <a:t>Week 4 HCVRNA    </a:t>
            </a:r>
            <a:r>
              <a:rPr lang="en-CA" sz="2600" b="1" noProof="0" dirty="0" smtClean="0">
                <a:solidFill>
                  <a:srgbClr val="C00000"/>
                </a:solidFill>
                <a:effectLst/>
              </a:rPr>
              <a:t>detectable but&lt;12</a:t>
            </a:r>
          </a:p>
          <a:p>
            <a:pPr>
              <a:defRPr/>
            </a:pPr>
            <a:r>
              <a:rPr lang="en-CA" sz="2600" b="1" noProof="0" dirty="0" smtClean="0">
                <a:effectLst/>
              </a:rPr>
              <a:t>Week 12 HCVRNA  </a:t>
            </a:r>
            <a:r>
              <a:rPr lang="en-CA" sz="2600" b="1" noProof="0" dirty="0" smtClean="0">
                <a:solidFill>
                  <a:srgbClr val="C00000"/>
                </a:solidFill>
                <a:effectLst/>
              </a:rPr>
              <a:t>detectable but &lt;12</a:t>
            </a:r>
          </a:p>
          <a:p>
            <a:pPr>
              <a:defRPr/>
            </a:pPr>
            <a:r>
              <a:rPr lang="en-CA" sz="2600" b="1" noProof="0" dirty="0" smtClean="0">
                <a:effectLst/>
              </a:rPr>
              <a:t>Week 14 HCVRNA </a:t>
            </a:r>
            <a:r>
              <a:rPr lang="en-CA" sz="2600" b="1" noProof="0" dirty="0" smtClean="0">
                <a:solidFill>
                  <a:srgbClr val="C00000"/>
                </a:solidFill>
                <a:effectLst/>
              </a:rPr>
              <a:t>&lt;12      HB 101</a:t>
            </a:r>
          </a:p>
          <a:p>
            <a:pPr>
              <a:defRPr/>
            </a:pPr>
            <a:r>
              <a:rPr lang="en-CA" sz="2600" b="1" noProof="0" dirty="0" smtClean="0">
                <a:effectLst/>
              </a:rPr>
              <a:t>Week 24 HCVRNA </a:t>
            </a:r>
            <a:r>
              <a:rPr lang="en-CA" sz="2600" b="1" noProof="0" dirty="0" smtClean="0">
                <a:solidFill>
                  <a:srgbClr val="C00000"/>
                </a:solidFill>
                <a:effectLst/>
              </a:rPr>
              <a:t>&lt;12      HB 105</a:t>
            </a:r>
          </a:p>
          <a:p>
            <a:pPr>
              <a:defRPr/>
            </a:pPr>
            <a:r>
              <a:rPr lang="en-CA" sz="2600" b="1" noProof="0" dirty="0" smtClean="0">
                <a:effectLst/>
              </a:rPr>
              <a:t>How much longer would you treat?</a:t>
            </a:r>
          </a:p>
          <a:p>
            <a:pPr>
              <a:defRPr/>
            </a:pPr>
            <a:r>
              <a:rPr lang="en-CA" sz="2600" b="1" noProof="0" dirty="0" smtClean="0">
                <a:effectLst/>
              </a:rPr>
              <a:t>When would you do your next HCVRNA?</a:t>
            </a:r>
          </a:p>
          <a:p>
            <a:pPr marL="0" indent="0">
              <a:buNone/>
              <a:defRPr/>
            </a:pPr>
            <a:endParaRPr lang="en-CA" sz="35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47084040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6488"/>
            <a:ext cx="9144000" cy="1628800"/>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457844" y="1628800"/>
            <a:ext cx="8002588" cy="4664050"/>
          </a:xfrm>
        </p:spPr>
        <p:txBody>
          <a:bodyPr rtlCol="0">
            <a:normAutofit fontScale="92500" lnSpcReduction="10000"/>
          </a:bodyPr>
          <a:lstStyle/>
          <a:p>
            <a:pPr marL="0" indent="0">
              <a:buNone/>
              <a:defRPr/>
            </a:pPr>
            <a:r>
              <a:rPr lang="en-CA" sz="3000" b="1" noProof="0" dirty="0" smtClean="0">
                <a:solidFill>
                  <a:srgbClr val="FFFF00"/>
                </a:solidFill>
                <a:effectLst/>
                <a:ea typeface="+mn-ea"/>
              </a:rPr>
              <a:t>Peg IFN/1200mg RBV</a:t>
            </a:r>
          </a:p>
          <a:p>
            <a:pPr>
              <a:defRPr/>
            </a:pPr>
            <a:r>
              <a:rPr lang="en-CA" sz="2600" b="1" noProof="0" dirty="0" smtClean="0">
                <a:effectLst/>
              </a:rPr>
              <a:t>Week 0 HCVRNA    </a:t>
            </a:r>
            <a:r>
              <a:rPr lang="en-CA" sz="2600" b="1" noProof="0" dirty="0" smtClean="0">
                <a:solidFill>
                  <a:srgbClr val="C00000"/>
                </a:solidFill>
                <a:effectLst/>
              </a:rPr>
              <a:t>3.7 x 10e7</a:t>
            </a:r>
          </a:p>
          <a:p>
            <a:pPr>
              <a:defRPr/>
            </a:pPr>
            <a:r>
              <a:rPr lang="en-CA" sz="2600" b="1" noProof="0" dirty="0" smtClean="0">
                <a:effectLst/>
              </a:rPr>
              <a:t>Week 4 HCVRNA    </a:t>
            </a:r>
            <a:r>
              <a:rPr lang="en-CA" sz="2600" b="1" noProof="0" dirty="0" smtClean="0">
                <a:solidFill>
                  <a:srgbClr val="C00000"/>
                </a:solidFill>
                <a:effectLst/>
              </a:rPr>
              <a:t>detectable but &lt;12</a:t>
            </a:r>
          </a:p>
          <a:p>
            <a:pPr>
              <a:defRPr/>
            </a:pPr>
            <a:r>
              <a:rPr lang="en-CA" sz="2600" b="1" noProof="0" dirty="0" smtClean="0">
                <a:effectLst/>
              </a:rPr>
              <a:t>Week 12 HCVRNA  </a:t>
            </a:r>
            <a:r>
              <a:rPr lang="en-CA" sz="2600" b="1" noProof="0" dirty="0" smtClean="0">
                <a:solidFill>
                  <a:srgbClr val="C00000"/>
                </a:solidFill>
                <a:effectLst/>
              </a:rPr>
              <a:t>detectable but  &lt;12</a:t>
            </a:r>
          </a:p>
          <a:p>
            <a:pPr>
              <a:defRPr/>
            </a:pPr>
            <a:r>
              <a:rPr lang="en-CA" sz="2600" b="1" noProof="0" dirty="0" smtClean="0">
                <a:effectLst/>
              </a:rPr>
              <a:t>Week 24 HCVRNA  </a:t>
            </a:r>
            <a:r>
              <a:rPr lang="en-CA" sz="2600" b="1" noProof="0" dirty="0" smtClean="0">
                <a:solidFill>
                  <a:srgbClr val="C00000"/>
                </a:solidFill>
                <a:effectLst/>
              </a:rPr>
              <a:t>&lt;12</a:t>
            </a:r>
          </a:p>
          <a:p>
            <a:pPr>
              <a:defRPr/>
            </a:pPr>
            <a:r>
              <a:rPr lang="en-CA" sz="2600" b="1" noProof="0" dirty="0" smtClean="0">
                <a:effectLst/>
              </a:rPr>
              <a:t>Week 36 HCVRNA  </a:t>
            </a:r>
            <a:r>
              <a:rPr lang="en-CA" sz="2600" b="1" noProof="0" dirty="0" smtClean="0">
                <a:solidFill>
                  <a:srgbClr val="C00000"/>
                </a:solidFill>
                <a:effectLst/>
              </a:rPr>
              <a:t>&lt;12</a:t>
            </a:r>
          </a:p>
          <a:p>
            <a:pPr>
              <a:defRPr/>
            </a:pPr>
            <a:r>
              <a:rPr lang="en-CA" sz="2600" b="1" noProof="0" dirty="0" smtClean="0">
                <a:effectLst/>
              </a:rPr>
              <a:t>Week 48 HCVRNA  </a:t>
            </a:r>
            <a:r>
              <a:rPr lang="en-CA" sz="2600" b="1" noProof="0" dirty="0" smtClean="0">
                <a:solidFill>
                  <a:srgbClr val="C00000"/>
                </a:solidFill>
                <a:effectLst/>
              </a:rPr>
              <a:t>&lt;12</a:t>
            </a:r>
          </a:p>
          <a:p>
            <a:pPr>
              <a:defRPr/>
            </a:pPr>
            <a:r>
              <a:rPr lang="en-CA" sz="2600" b="1" noProof="0" dirty="0" smtClean="0">
                <a:effectLst/>
              </a:rPr>
              <a:t>Are we finished therapy?</a:t>
            </a:r>
          </a:p>
          <a:p>
            <a:pPr marL="0" indent="0">
              <a:buNone/>
              <a:defRPr/>
            </a:pPr>
            <a:endParaRPr lang="en-CA" sz="2800" b="1" noProof="0" dirty="0" smtClean="0">
              <a:effectLst/>
            </a:endParaRPr>
          </a:p>
          <a:p>
            <a:pPr marL="0" indent="0">
              <a:buNone/>
              <a:defRPr/>
            </a:pPr>
            <a:endParaRPr lang="en-CA" sz="2800" b="1" noProof="0" dirty="0" smtClean="0">
              <a:solidFill>
                <a:srgbClr val="FF0000"/>
              </a:solidFill>
              <a:effectLst/>
              <a:ea typeface="+mn-ea"/>
            </a:endParaRPr>
          </a:p>
          <a:p>
            <a:pPr eaLnBrk="1" fontAlgn="auto" hangingPunct="1">
              <a:spcAft>
                <a:spcPts val="0"/>
              </a:spcAft>
              <a:defRPr/>
            </a:pPr>
            <a:endParaRPr lang="en-CA" sz="2800" b="1" baseline="30000" noProof="0" dirty="0" smtClean="0">
              <a:effectLst/>
              <a:ea typeface="+mn-ea"/>
            </a:endParaRPr>
          </a:p>
        </p:txBody>
      </p:sp>
    </p:spTree>
    <p:extLst>
      <p:ext uri="{BB962C8B-B14F-4D97-AF65-F5344CB8AC3E}">
        <p14:creationId xmlns:p14="http://schemas.microsoft.com/office/powerpoint/2010/main" val="30524373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eaLnBrk="1" fontAlgn="auto" hangingPunct="1">
              <a:spcAft>
                <a:spcPts val="0"/>
              </a:spcAft>
              <a:defRPr/>
            </a:pPr>
            <a:r>
              <a:rPr lang="en-CA" sz="4300" b="1" noProof="0" smtClean="0">
                <a:effectLst/>
                <a:ea typeface="+mj-ea"/>
              </a:rPr>
              <a:t>CASE 1	</a:t>
            </a:r>
            <a:endParaRPr lang="en-CA" sz="4300" b="1" noProof="0">
              <a:effectLst/>
              <a:ea typeface="+mj-ea"/>
            </a:endParaRPr>
          </a:p>
        </p:txBody>
      </p:sp>
      <p:sp>
        <p:nvSpPr>
          <p:cNvPr id="3" name="Content Placeholder 2"/>
          <p:cNvSpPr>
            <a:spLocks noGrp="1"/>
          </p:cNvSpPr>
          <p:nvPr>
            <p:ph idx="1"/>
          </p:nvPr>
        </p:nvSpPr>
        <p:spPr>
          <a:xfrm>
            <a:off x="533400" y="1628800"/>
            <a:ext cx="8002588" cy="4816450"/>
          </a:xfrm>
        </p:spPr>
        <p:txBody>
          <a:bodyPr rtlCol="0">
            <a:normAutofit/>
          </a:bodyPr>
          <a:lstStyle/>
          <a:p>
            <a:pPr marL="0" indent="0">
              <a:buNone/>
              <a:defRPr/>
            </a:pPr>
            <a:r>
              <a:rPr lang="en-CA" sz="2600" b="1" noProof="0" dirty="0" smtClean="0">
                <a:effectLst/>
              </a:rPr>
              <a:t>An additional 24 weeks of PEG IFN/RBV (</a:t>
            </a:r>
            <a:r>
              <a:rPr lang="en-CA" sz="2600" b="1" noProof="0" dirty="0" smtClean="0">
                <a:solidFill>
                  <a:schemeClr val="tx1"/>
                </a:solidFill>
                <a:effectLst/>
              </a:rPr>
              <a:t>for a total of 72 weeks of therapy</a:t>
            </a:r>
            <a:r>
              <a:rPr lang="en-CA" sz="2600" b="1" noProof="0" dirty="0" smtClean="0">
                <a:effectLst/>
              </a:rPr>
              <a:t>) was offered to the patient given the existence of cirrhosis and ?slow HCVRNA clearance as evidenced by a detectable HCVRNA at week 4 and 12</a:t>
            </a:r>
          </a:p>
          <a:p>
            <a:pPr marL="0" indent="0">
              <a:buNone/>
              <a:defRPr/>
            </a:pPr>
            <a:endParaRPr lang="en-CA" sz="2600" b="1" noProof="0" dirty="0" smtClean="0">
              <a:effectLst/>
            </a:endParaRPr>
          </a:p>
          <a:p>
            <a:pPr marL="0" indent="0">
              <a:buNone/>
              <a:defRPr/>
            </a:pPr>
            <a:r>
              <a:rPr lang="en-CA" sz="2600" b="1" noProof="0" dirty="0" smtClean="0">
                <a:solidFill>
                  <a:srgbClr val="FF0000"/>
                </a:solidFill>
                <a:effectLst/>
              </a:rPr>
              <a:t> </a:t>
            </a:r>
            <a:r>
              <a:rPr lang="en-CA" sz="2600" b="1" noProof="0" dirty="0" smtClean="0">
                <a:solidFill>
                  <a:schemeClr val="accent4">
                    <a:lumMod val="75000"/>
                  </a:schemeClr>
                </a:solidFill>
                <a:effectLst/>
              </a:rPr>
              <a:t>Week 12 and 24 HCVRNA post 72 weeks of therapy were undetectable!</a:t>
            </a:r>
          </a:p>
          <a:p>
            <a:pPr marL="0" indent="0">
              <a:buNone/>
              <a:defRPr/>
            </a:pPr>
            <a:endParaRPr lang="en-CA" b="1" noProof="0" dirty="0" smtClean="0">
              <a:effectLst/>
            </a:endParaRPr>
          </a:p>
          <a:p>
            <a:pPr marL="0" indent="0">
              <a:buNone/>
              <a:defRPr/>
            </a:pPr>
            <a:endParaRPr lang="en-CA" b="1" noProof="0" dirty="0" smtClean="0">
              <a:effectLst/>
              <a:ea typeface="+mn-ea"/>
            </a:endParaRPr>
          </a:p>
          <a:p>
            <a:pPr marL="0" indent="0">
              <a:buNone/>
              <a:defRPr/>
            </a:pPr>
            <a:endParaRPr lang="en-CA" b="1" noProof="0" dirty="0" smtClean="0">
              <a:effectLst/>
            </a:endParaRPr>
          </a:p>
          <a:p>
            <a:pPr marL="0" indent="0">
              <a:buNone/>
              <a:defRPr/>
            </a:pPr>
            <a:endParaRPr lang="en-CA" b="1" noProof="0" dirty="0" smtClean="0">
              <a:effectLst/>
            </a:endParaRPr>
          </a:p>
          <a:p>
            <a:pPr>
              <a:defRPr/>
            </a:pPr>
            <a:endParaRPr lang="en-CA" b="1" noProof="0" dirty="0" smtClean="0">
              <a:effectLst/>
            </a:endParaRPr>
          </a:p>
          <a:p>
            <a:pPr marL="0" indent="0">
              <a:buNone/>
              <a:defRPr/>
            </a:pPr>
            <a:endParaRPr lang="en-CA" b="1" noProof="0" dirty="0" smtClean="0">
              <a:effectLst/>
            </a:endParaRPr>
          </a:p>
          <a:p>
            <a:pPr marL="0" indent="0">
              <a:buNone/>
              <a:defRPr/>
            </a:pPr>
            <a:endParaRPr lang="en-CA" sz="3600" b="1" noProof="0" dirty="0" smtClean="0">
              <a:solidFill>
                <a:srgbClr val="FF0000"/>
              </a:solidFill>
              <a:effectLst/>
              <a:ea typeface="+mn-ea"/>
            </a:endParaRPr>
          </a:p>
          <a:p>
            <a:pPr eaLnBrk="1" fontAlgn="auto" hangingPunct="1">
              <a:spcAft>
                <a:spcPts val="0"/>
              </a:spcAft>
              <a:defRPr/>
            </a:pPr>
            <a:endParaRPr lang="en-CA" b="1" baseline="30000" noProof="0" dirty="0" smtClean="0">
              <a:effectLst/>
              <a:ea typeface="+mn-ea"/>
            </a:endParaRPr>
          </a:p>
        </p:txBody>
      </p:sp>
    </p:spTree>
    <p:extLst>
      <p:ext uri="{BB962C8B-B14F-4D97-AF65-F5344CB8AC3E}">
        <p14:creationId xmlns:p14="http://schemas.microsoft.com/office/powerpoint/2010/main" val="16610202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rmAutofit/>
          </a:bodyPr>
          <a:lstStyle/>
          <a:p>
            <a:pPr eaLnBrk="1" fontAlgn="auto" hangingPunct="1">
              <a:spcAft>
                <a:spcPts val="0"/>
              </a:spcAft>
              <a:defRPr/>
            </a:pPr>
            <a:r>
              <a:rPr lang="en-CA" sz="4300" b="1" noProof="0" smtClean="0">
                <a:effectLst/>
                <a:ea typeface="+mj-ea"/>
              </a:rPr>
              <a:t>CASE 2	</a:t>
            </a:r>
            <a:endParaRPr lang="en-CA" sz="4300" b="1" noProof="0">
              <a:effectLst/>
              <a:ea typeface="+mj-ea"/>
            </a:endParaRPr>
          </a:p>
        </p:txBody>
      </p:sp>
      <p:sp>
        <p:nvSpPr>
          <p:cNvPr id="3" name="Content Placeholder 2"/>
          <p:cNvSpPr>
            <a:spLocks noGrp="1"/>
          </p:cNvSpPr>
          <p:nvPr>
            <p:ph idx="1"/>
          </p:nvPr>
        </p:nvSpPr>
        <p:spPr>
          <a:xfrm>
            <a:off x="510480" y="1628800"/>
            <a:ext cx="8382000" cy="4695800"/>
          </a:xfrm>
        </p:spPr>
        <p:txBody>
          <a:bodyPr rtlCol="0">
            <a:normAutofit/>
          </a:bodyPr>
          <a:lstStyle/>
          <a:p>
            <a:pPr eaLnBrk="1" fontAlgn="auto" hangingPunct="1">
              <a:spcAft>
                <a:spcPts val="0"/>
              </a:spcAft>
              <a:defRPr/>
            </a:pPr>
            <a:r>
              <a:rPr lang="en-CA" b="1" noProof="0" smtClean="0">
                <a:effectLst/>
                <a:ea typeface="+mn-ea"/>
              </a:rPr>
              <a:t>52 yo man </a:t>
            </a:r>
          </a:p>
          <a:p>
            <a:pPr eaLnBrk="1" fontAlgn="auto" hangingPunct="1">
              <a:spcAft>
                <a:spcPts val="0"/>
              </a:spcAft>
              <a:defRPr/>
            </a:pPr>
            <a:r>
              <a:rPr lang="en-CA" b="1" noProof="0" smtClean="0">
                <a:effectLst/>
                <a:ea typeface="+mn-ea"/>
              </a:rPr>
              <a:t> HIV positive 5 yrs ago</a:t>
            </a:r>
          </a:p>
          <a:p>
            <a:pPr lvl="1">
              <a:defRPr/>
            </a:pPr>
            <a:r>
              <a:rPr lang="en-CA" b="1" noProof="0" smtClean="0">
                <a:solidFill>
                  <a:srgbClr val="FFFFFF"/>
                </a:solidFill>
                <a:effectLst/>
                <a:ea typeface="+mn-ea"/>
              </a:rPr>
              <a:t>CAD with previous MI 3 yrs ago/Hypertensive/Hypothyroidism</a:t>
            </a:r>
            <a:endParaRPr lang="en-CA" b="1" noProof="0" smtClean="0">
              <a:solidFill>
                <a:srgbClr val="FFFF00"/>
              </a:solidFill>
              <a:effectLst/>
              <a:ea typeface="+mn-ea"/>
            </a:endParaRPr>
          </a:p>
          <a:p>
            <a:pPr eaLnBrk="1" fontAlgn="auto" hangingPunct="1">
              <a:lnSpc>
                <a:spcPct val="150000"/>
              </a:lnSpc>
              <a:spcBef>
                <a:spcPts val="1200"/>
              </a:spcBef>
              <a:spcAft>
                <a:spcPts val="0"/>
              </a:spcAft>
              <a:defRPr/>
            </a:pPr>
            <a:r>
              <a:rPr lang="en-CA" b="1" noProof="0" smtClean="0">
                <a:solidFill>
                  <a:srgbClr val="FFFF00"/>
                </a:solidFill>
                <a:effectLst/>
              </a:rPr>
              <a:t>Tenofovir/FTC/Raltegravir</a:t>
            </a:r>
            <a:r>
              <a:rPr lang="en-CA" b="1" noProof="0" smtClean="0">
                <a:effectLst/>
              </a:rPr>
              <a:t> x 4 yrs</a:t>
            </a:r>
          </a:p>
          <a:p>
            <a:pPr lvl="1">
              <a:defRPr/>
            </a:pPr>
            <a:r>
              <a:rPr lang="en-CA" b="1" noProof="0" smtClean="0">
                <a:solidFill>
                  <a:srgbClr val="FFFFFF"/>
                </a:solidFill>
                <a:effectLst/>
                <a:ea typeface="+mn-ea"/>
              </a:rPr>
              <a:t>CD4 700  HIV Viral Load&lt;40</a:t>
            </a:r>
          </a:p>
          <a:p>
            <a:pPr>
              <a:defRPr/>
            </a:pPr>
            <a:endParaRPr lang="en-CA" b="1" noProof="0" smtClean="0">
              <a:solidFill>
                <a:srgbClr val="FFFFFF"/>
              </a:solidFill>
              <a:effectLst/>
              <a:ea typeface="+mn-ea"/>
            </a:endParaRPr>
          </a:p>
          <a:p>
            <a:pPr marL="0" indent="0" eaLnBrk="1" fontAlgn="auto" hangingPunct="1">
              <a:spcAft>
                <a:spcPts val="0"/>
              </a:spcAft>
              <a:buFont typeface="Arial" pitchFamily="34" charset="0"/>
              <a:buNone/>
              <a:defRPr/>
            </a:pPr>
            <a:endParaRPr lang="en-CA" sz="3600" b="1" noProof="0" smtClean="0">
              <a:solidFill>
                <a:srgbClr val="FF0000"/>
              </a:solidFill>
              <a:effectLst/>
              <a:ea typeface="+mn-ea"/>
            </a:endParaRPr>
          </a:p>
          <a:p>
            <a:pPr eaLnBrk="1" fontAlgn="auto" hangingPunct="1">
              <a:spcAft>
                <a:spcPts val="0"/>
              </a:spcAft>
              <a:defRPr/>
            </a:pPr>
            <a:endParaRPr lang="en-CA" b="1" baseline="30000" noProof="0" smtClean="0">
              <a:effectLst/>
              <a:ea typeface="+mn-ea"/>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rmAutofit/>
          </a:bodyPr>
          <a:lstStyle/>
          <a:p>
            <a:pPr eaLnBrk="1" fontAlgn="auto" hangingPunct="1">
              <a:spcAft>
                <a:spcPts val="0"/>
              </a:spcAft>
              <a:defRPr/>
            </a:pPr>
            <a:r>
              <a:rPr lang="en-CA" sz="4300" b="1" noProof="0" smtClean="0">
                <a:effectLst/>
                <a:ea typeface="+mj-ea"/>
              </a:rPr>
              <a:t>CASE 2	</a:t>
            </a:r>
            <a:endParaRPr lang="en-CA" sz="4300" b="1" noProof="0">
              <a:effectLst/>
              <a:ea typeface="+mj-ea"/>
            </a:endParaRPr>
          </a:p>
        </p:txBody>
      </p:sp>
      <p:sp>
        <p:nvSpPr>
          <p:cNvPr id="3" name="Content Placeholder 2"/>
          <p:cNvSpPr>
            <a:spLocks noGrp="1"/>
          </p:cNvSpPr>
          <p:nvPr>
            <p:ph idx="1"/>
          </p:nvPr>
        </p:nvSpPr>
        <p:spPr>
          <a:xfrm>
            <a:off x="510480" y="1772816"/>
            <a:ext cx="8382000" cy="4928592"/>
          </a:xfrm>
        </p:spPr>
        <p:txBody>
          <a:bodyPr rtlCol="0">
            <a:normAutofit/>
          </a:bodyPr>
          <a:lstStyle/>
          <a:p>
            <a:pPr>
              <a:lnSpc>
                <a:spcPct val="120000"/>
              </a:lnSpc>
              <a:spcBef>
                <a:spcPts val="1800"/>
              </a:spcBef>
              <a:defRPr/>
            </a:pPr>
            <a:r>
              <a:rPr lang="en-CA" b="1" noProof="0" smtClean="0">
                <a:effectLst/>
              </a:rPr>
              <a:t>Hypercholesterolemia and Hypertriglyceridemia on combination therapy with </a:t>
            </a:r>
            <a:r>
              <a:rPr lang="en-CA" b="1" noProof="0" smtClean="0">
                <a:solidFill>
                  <a:srgbClr val="FFFF00"/>
                </a:solidFill>
                <a:effectLst/>
              </a:rPr>
              <a:t>Atorvastatin 80mg/day </a:t>
            </a:r>
            <a:r>
              <a:rPr lang="en-CA" b="1" noProof="0" smtClean="0">
                <a:effectLst/>
              </a:rPr>
              <a:t>and </a:t>
            </a:r>
            <a:r>
              <a:rPr lang="en-CA" b="1" noProof="0" smtClean="0">
                <a:solidFill>
                  <a:srgbClr val="FFFF00"/>
                </a:solidFill>
                <a:effectLst/>
              </a:rPr>
              <a:t>Fenofibrate 145mg/day</a:t>
            </a:r>
          </a:p>
          <a:p>
            <a:pPr>
              <a:lnSpc>
                <a:spcPct val="160000"/>
              </a:lnSpc>
              <a:defRPr/>
            </a:pPr>
            <a:r>
              <a:rPr lang="en-CA" b="1" noProof="0" smtClean="0">
                <a:effectLst/>
              </a:rPr>
              <a:t>Hypertension controlled on </a:t>
            </a:r>
            <a:r>
              <a:rPr lang="en-CA" b="1" noProof="0" smtClean="0">
                <a:solidFill>
                  <a:srgbClr val="FFFF00"/>
                </a:solidFill>
                <a:effectLst/>
              </a:rPr>
              <a:t>Amlodipine 10mg/day</a:t>
            </a:r>
          </a:p>
          <a:p>
            <a:pPr>
              <a:lnSpc>
                <a:spcPct val="160000"/>
              </a:lnSpc>
              <a:defRPr/>
            </a:pPr>
            <a:r>
              <a:rPr lang="en-CA" b="1" noProof="0" smtClean="0">
                <a:effectLst/>
              </a:rPr>
              <a:t>Hypothyroidism controlled on </a:t>
            </a:r>
            <a:r>
              <a:rPr lang="en-CA" b="1" noProof="0" smtClean="0">
                <a:solidFill>
                  <a:srgbClr val="FFFF00"/>
                </a:solidFill>
                <a:effectLst/>
              </a:rPr>
              <a:t>0.125 mg L-Thyroxine</a:t>
            </a:r>
            <a:endParaRPr lang="en-CA" sz="2000" b="1" noProof="0" smtClean="0">
              <a:solidFill>
                <a:srgbClr val="FFFFFF"/>
              </a:solidFill>
              <a:effectLst/>
              <a:ea typeface="+mn-ea"/>
            </a:endParaRPr>
          </a:p>
          <a:p>
            <a:pPr marL="0" indent="0" eaLnBrk="1" fontAlgn="auto" hangingPunct="1">
              <a:spcAft>
                <a:spcPts val="0"/>
              </a:spcAft>
              <a:buFont typeface="Arial" pitchFamily="34" charset="0"/>
              <a:buNone/>
              <a:defRPr/>
            </a:pPr>
            <a:endParaRPr lang="en-CA" sz="3200" b="1" noProof="0" smtClean="0">
              <a:solidFill>
                <a:srgbClr val="FF0000"/>
              </a:solidFill>
              <a:effectLst/>
              <a:ea typeface="+mn-ea"/>
            </a:endParaRPr>
          </a:p>
          <a:p>
            <a:pPr eaLnBrk="1" fontAlgn="auto" hangingPunct="1">
              <a:spcAft>
                <a:spcPts val="0"/>
              </a:spcAft>
              <a:defRPr/>
            </a:pPr>
            <a:endParaRPr lang="en-CA" sz="2000" b="1" baseline="30000" noProof="0" smtClean="0">
              <a:effectLst/>
              <a:ea typeface="+mn-ea"/>
            </a:endParaRPr>
          </a:p>
        </p:txBody>
      </p:sp>
    </p:spTree>
    <p:extLst>
      <p:ext uri="{BB962C8B-B14F-4D97-AF65-F5344CB8AC3E}">
        <p14:creationId xmlns:p14="http://schemas.microsoft.com/office/powerpoint/2010/main" val="1695499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180" t="47107" r="-127"/>
          <a:stretch>
            <a:fillRect/>
          </a:stretch>
        </p:blipFill>
        <p:spPr bwMode="auto">
          <a:xfrm>
            <a:off x="3962400" y="1371600"/>
            <a:ext cx="4953000" cy="4876800"/>
          </a:xfrm>
          <a:prstGeom prst="rect">
            <a:avLst/>
          </a:prstGeom>
          <a:noFill/>
          <a:ln w="9525">
            <a:noFill/>
            <a:miter lim="800000"/>
            <a:headEnd/>
            <a:tailEnd/>
          </a:ln>
          <a:effectLst/>
        </p:spPr>
      </p:pic>
      <p:sp>
        <p:nvSpPr>
          <p:cNvPr id="3" name="TextBox 2"/>
          <p:cNvSpPr txBox="1"/>
          <p:nvPr/>
        </p:nvSpPr>
        <p:spPr>
          <a:xfrm>
            <a:off x="467544" y="2786058"/>
            <a:ext cx="3605242" cy="1631216"/>
          </a:xfrm>
          <a:prstGeom prst="rect">
            <a:avLst/>
          </a:prstGeom>
          <a:noFill/>
        </p:spPr>
        <p:txBody>
          <a:bodyPr wrap="square" rtlCol="0">
            <a:spAutoFit/>
          </a:bodyPr>
          <a:lstStyle/>
          <a:p>
            <a:pPr marL="342900" indent="-342900">
              <a:buClr>
                <a:srgbClr val="FFB91D"/>
              </a:buClr>
              <a:buSzPct val="119000"/>
              <a:buFont typeface="Wingdings" pitchFamily="2" charset="2"/>
              <a:buChar char=""/>
            </a:pPr>
            <a:r>
              <a:rPr lang="en-CA" sz="2000" b="1" dirty="0">
                <a:solidFill>
                  <a:prstClr val="white"/>
                </a:solidFill>
                <a:effectLst>
                  <a:outerShdw blurRad="38100" dist="38100" dir="2700000" algn="tl">
                    <a:srgbClr val="000000">
                      <a:alpha val="43137"/>
                    </a:srgbClr>
                  </a:outerShdw>
                </a:effectLst>
              </a:rPr>
              <a:t>IDU in 73% </a:t>
            </a:r>
          </a:p>
          <a:p>
            <a:pPr marL="342900" indent="-342900">
              <a:buClr>
                <a:srgbClr val="FFB91D"/>
              </a:buClr>
              <a:buSzPct val="119000"/>
              <a:buFont typeface="Wingdings" pitchFamily="2" charset="2"/>
              <a:buChar char=""/>
            </a:pPr>
            <a:endParaRPr lang="en-CA" sz="2000" b="1" dirty="0">
              <a:solidFill>
                <a:prstClr val="white"/>
              </a:solidFill>
              <a:effectLst>
                <a:outerShdw blurRad="38100" dist="38100" dir="2700000" algn="tl">
                  <a:srgbClr val="000000">
                    <a:alpha val="43137"/>
                  </a:srgbClr>
                </a:outerShdw>
              </a:effectLst>
            </a:endParaRPr>
          </a:p>
          <a:p>
            <a:pPr marL="342900" indent="-342900">
              <a:buClr>
                <a:srgbClr val="FFB91D"/>
              </a:buClr>
              <a:buSzPct val="119000"/>
              <a:buFont typeface="Wingdings" pitchFamily="2" charset="2"/>
              <a:buChar char=""/>
            </a:pPr>
            <a:r>
              <a:rPr lang="en-CA" sz="2000" b="1" dirty="0">
                <a:solidFill>
                  <a:prstClr val="white"/>
                </a:solidFill>
                <a:effectLst>
                  <a:outerShdw blurRad="38100" dist="38100" dir="2700000" algn="tl">
                    <a:srgbClr val="000000">
                      <a:alpha val="43137"/>
                    </a:srgbClr>
                  </a:outerShdw>
                </a:effectLst>
              </a:rPr>
              <a:t> Sexual transmission in 18%  of whom 92% were HIV+. </a:t>
            </a:r>
          </a:p>
          <a:p>
            <a:pPr marL="342900" indent="-342900">
              <a:buClr>
                <a:srgbClr val="FFB91D"/>
              </a:buClr>
              <a:buSzPct val="119000"/>
              <a:buFont typeface="Wingdings" pitchFamily="2" charset="2"/>
              <a:buChar char=""/>
            </a:pPr>
            <a:endParaRPr lang="en-CA" sz="2000" b="1" dirty="0">
              <a:solidFill>
                <a:prstClr val="white"/>
              </a:solidFill>
              <a:effectLst>
                <a:outerShdw blurRad="38100" dist="38100" dir="2700000" algn="tl">
                  <a:srgbClr val="000000">
                    <a:alpha val="43137"/>
                  </a:srgbClr>
                </a:outerShdw>
              </a:effectLst>
            </a:endParaRPr>
          </a:p>
        </p:txBody>
      </p:sp>
      <p:sp>
        <p:nvSpPr>
          <p:cNvPr id="4" name="Title 3"/>
          <p:cNvSpPr>
            <a:spLocks noGrp="1"/>
          </p:cNvSpPr>
          <p:nvPr>
            <p:ph type="title"/>
          </p:nvPr>
        </p:nvSpPr>
        <p:spPr>
          <a:xfrm>
            <a:off x="0" y="27138"/>
            <a:ext cx="9144000" cy="1417638"/>
          </a:xfrm>
        </p:spPr>
        <p:txBody>
          <a:bodyPr>
            <a:noAutofit/>
          </a:bodyPr>
          <a:lstStyle/>
          <a:p>
            <a:r>
              <a:rPr lang="en-CA" sz="3900" noProof="0" smtClean="0">
                <a:effectLst/>
                <a:cs typeface="Arial" pitchFamily="34" charset="0"/>
              </a:rPr>
              <a:t>Acute HCV: </a:t>
            </a:r>
            <a:br>
              <a:rPr lang="en-CA" sz="3900" noProof="0" smtClean="0">
                <a:effectLst/>
                <a:cs typeface="Arial" pitchFamily="34" charset="0"/>
              </a:rPr>
            </a:br>
            <a:r>
              <a:rPr lang="en-CA" sz="3900" noProof="0" smtClean="0">
                <a:effectLst/>
                <a:cs typeface="Arial" pitchFamily="34" charset="0"/>
              </a:rPr>
              <a:t>Importance of Transmission networks</a:t>
            </a:r>
            <a:endParaRPr lang="en-CA" sz="3900" noProof="0">
              <a:effectLst/>
              <a:cs typeface="Arial" pitchFamily="34" charset="0"/>
            </a:endParaRPr>
          </a:p>
        </p:txBody>
      </p:sp>
      <p:sp>
        <p:nvSpPr>
          <p:cNvPr id="6" name="TextBox 5"/>
          <p:cNvSpPr txBox="1"/>
          <p:nvPr/>
        </p:nvSpPr>
        <p:spPr>
          <a:xfrm>
            <a:off x="5181600" y="6392361"/>
            <a:ext cx="3733800" cy="276999"/>
          </a:xfrm>
          <a:prstGeom prst="rect">
            <a:avLst/>
          </a:prstGeom>
          <a:noFill/>
        </p:spPr>
        <p:txBody>
          <a:bodyPr wrap="square" rtlCol="0">
            <a:spAutoFit/>
          </a:bodyPr>
          <a:lstStyle/>
          <a:p>
            <a:pPr algn="r"/>
            <a:r>
              <a:rPr lang="en-CA" sz="1200" dirty="0" smtClean="0">
                <a:solidFill>
                  <a:prstClr val="white"/>
                </a:solidFill>
              </a:rPr>
              <a:t>Matthews. </a:t>
            </a:r>
            <a:r>
              <a:rPr lang="en-CA" sz="1200" i="1" dirty="0" err="1">
                <a:solidFill>
                  <a:prstClr val="white"/>
                </a:solidFill>
              </a:rPr>
              <a:t>Clin</a:t>
            </a:r>
            <a:r>
              <a:rPr lang="en-CA" sz="1200" i="1" dirty="0">
                <a:solidFill>
                  <a:prstClr val="white"/>
                </a:solidFill>
              </a:rPr>
              <a:t> </a:t>
            </a:r>
            <a:r>
              <a:rPr lang="en-CA" sz="1200" i="1" dirty="0" err="1">
                <a:solidFill>
                  <a:prstClr val="white"/>
                </a:solidFill>
              </a:rPr>
              <a:t>Inf</a:t>
            </a:r>
            <a:r>
              <a:rPr lang="en-CA" sz="1200" i="1" dirty="0">
                <a:solidFill>
                  <a:prstClr val="white"/>
                </a:solidFill>
              </a:rPr>
              <a:t> Dis</a:t>
            </a:r>
            <a:r>
              <a:rPr lang="en-CA" sz="1200" dirty="0">
                <a:solidFill>
                  <a:prstClr val="white"/>
                </a:solidFill>
              </a:rPr>
              <a:t>, 2011</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eaLnBrk="1" fontAlgn="auto" hangingPunct="1">
              <a:spcAft>
                <a:spcPts val="0"/>
              </a:spcAft>
              <a:defRPr/>
            </a:pPr>
            <a:r>
              <a:rPr lang="en-CA" sz="4300" b="1" noProof="0" smtClean="0">
                <a:effectLst/>
                <a:ea typeface="+mj-ea"/>
              </a:rPr>
              <a:t>CASE 2	</a:t>
            </a:r>
            <a:endParaRPr lang="en-CA" sz="4300" b="1" noProof="0">
              <a:effectLst/>
              <a:ea typeface="+mj-ea"/>
            </a:endParaRPr>
          </a:p>
        </p:txBody>
      </p:sp>
      <p:sp>
        <p:nvSpPr>
          <p:cNvPr id="52228" name="Content Placeholder 2"/>
          <p:cNvSpPr>
            <a:spLocks noGrp="1"/>
          </p:cNvSpPr>
          <p:nvPr>
            <p:ph idx="1"/>
          </p:nvPr>
        </p:nvSpPr>
        <p:spPr>
          <a:xfrm>
            <a:off x="457200" y="1700808"/>
            <a:ext cx="8002588" cy="4896842"/>
          </a:xfrm>
        </p:spPr>
        <p:txBody>
          <a:bodyPr/>
          <a:lstStyle/>
          <a:p>
            <a:pPr eaLnBrk="1" hangingPunct="1"/>
            <a:r>
              <a:rPr lang="en-CA" b="1" noProof="0" dirty="0" smtClean="0">
                <a:effectLst/>
                <a:ea typeface="ＭＳ Ｐゴシック" charset="-128"/>
              </a:rPr>
              <a:t>Genotype 1a chronic hepatitis C</a:t>
            </a:r>
          </a:p>
          <a:p>
            <a:pPr eaLnBrk="1" hangingPunct="1"/>
            <a:r>
              <a:rPr lang="en-CA" b="1" noProof="0" dirty="0" smtClean="0">
                <a:effectLst/>
                <a:ea typeface="ＭＳ Ｐゴシック" charset="-128"/>
              </a:rPr>
              <a:t>Naïve to therapy</a:t>
            </a:r>
          </a:p>
          <a:p>
            <a:pPr eaLnBrk="1" hangingPunct="1"/>
            <a:r>
              <a:rPr lang="en-CA" b="1" noProof="0" dirty="0" smtClean="0">
                <a:effectLst/>
                <a:ea typeface="ＭＳ Ｐゴシック" charset="-128"/>
              </a:rPr>
              <a:t>F2-3/4 scarring</a:t>
            </a:r>
          </a:p>
          <a:p>
            <a:pPr eaLnBrk="1" hangingPunct="1"/>
            <a:r>
              <a:rPr lang="en-CA" b="1" noProof="0" dirty="0" smtClean="0">
                <a:effectLst/>
                <a:ea typeface="ＭＳ Ｐゴシック" charset="-128"/>
              </a:rPr>
              <a:t>Ready to start triple therapy with </a:t>
            </a:r>
            <a:r>
              <a:rPr lang="en-CA" b="1" noProof="0" dirty="0" smtClean="0">
                <a:solidFill>
                  <a:schemeClr val="tx1"/>
                </a:solidFill>
                <a:effectLst/>
                <a:ea typeface="ＭＳ Ｐゴシック" charset="-128"/>
              </a:rPr>
              <a:t>PEG IFN/RBV/Boceprevir</a:t>
            </a:r>
          </a:p>
          <a:p>
            <a:pPr eaLnBrk="1" hangingPunct="1"/>
            <a:r>
              <a:rPr lang="en-CA" b="1" noProof="0" dirty="0" smtClean="0">
                <a:solidFill>
                  <a:schemeClr val="tx1"/>
                </a:solidFill>
                <a:effectLst/>
                <a:ea typeface="ＭＳ Ｐゴシック" charset="-128"/>
              </a:rPr>
              <a:t>Atorvastatin </a:t>
            </a:r>
            <a:r>
              <a:rPr lang="en-CA" b="1" noProof="0" dirty="0" smtClean="0">
                <a:effectLst/>
                <a:ea typeface="ＭＳ Ｐゴシック" charset="-128"/>
              </a:rPr>
              <a:t>decreased to 40mg/day</a:t>
            </a:r>
          </a:p>
          <a:p>
            <a:pPr eaLnBrk="1" hangingPunct="1"/>
            <a:r>
              <a:rPr lang="en-CA" b="1" noProof="0" dirty="0" smtClean="0">
                <a:effectLst/>
                <a:ea typeface="ＭＳ Ｐゴシック" charset="-128"/>
              </a:rPr>
              <a:t>Baseline HCVRNA   </a:t>
            </a:r>
            <a:r>
              <a:rPr lang="en-CA" b="1" noProof="0" dirty="0" smtClean="0">
                <a:solidFill>
                  <a:srgbClr val="C00000"/>
                </a:solidFill>
                <a:effectLst/>
                <a:ea typeface="ＭＳ Ｐゴシック" charset="-128"/>
              </a:rPr>
              <a:t>1.66X10E6</a:t>
            </a:r>
          </a:p>
          <a:p>
            <a:pPr eaLnBrk="1" hangingPunct="1"/>
            <a:endParaRPr lang="en-CA" b="1" noProof="0" dirty="0" smtClean="0">
              <a:solidFill>
                <a:srgbClr val="FF0000"/>
              </a:solidFill>
              <a:effectLst/>
              <a:ea typeface="ＭＳ Ｐゴシック" charset="-128"/>
            </a:endParaRPr>
          </a:p>
          <a:p>
            <a:pPr eaLnBrk="1" hangingPunct="1"/>
            <a:endParaRPr lang="en-CA" b="1" baseline="30000" noProof="0" dirty="0" smtClean="0">
              <a:effectLst/>
              <a:ea typeface="ＭＳ Ｐゴシック" charset="-128"/>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eaLnBrk="1" fontAlgn="auto" hangingPunct="1">
              <a:spcAft>
                <a:spcPts val="0"/>
              </a:spcAft>
              <a:defRPr/>
            </a:pPr>
            <a:r>
              <a:rPr lang="en-CA" sz="4300" b="1" noProof="0" smtClean="0">
                <a:effectLst/>
                <a:ea typeface="+mj-ea"/>
              </a:rPr>
              <a:t>CASE 2	</a:t>
            </a:r>
            <a:endParaRPr lang="en-CA" sz="4300" b="1" noProof="0">
              <a:effectLst/>
              <a:ea typeface="+mj-ea"/>
            </a:endParaRPr>
          </a:p>
        </p:txBody>
      </p:sp>
      <p:sp>
        <p:nvSpPr>
          <p:cNvPr id="53252" name="Content Placeholder 2"/>
          <p:cNvSpPr>
            <a:spLocks noGrp="1"/>
          </p:cNvSpPr>
          <p:nvPr>
            <p:ph idx="1"/>
          </p:nvPr>
        </p:nvSpPr>
        <p:spPr>
          <a:xfrm>
            <a:off x="457200" y="1700808"/>
            <a:ext cx="8002588" cy="4896842"/>
          </a:xfrm>
        </p:spPr>
        <p:txBody>
          <a:bodyPr>
            <a:normAutofit/>
          </a:bodyPr>
          <a:lstStyle/>
          <a:p>
            <a:pPr eaLnBrk="1" hangingPunct="1">
              <a:lnSpc>
                <a:spcPct val="90000"/>
              </a:lnSpc>
            </a:pPr>
            <a:r>
              <a:rPr lang="en-CA" b="1" noProof="0" dirty="0" smtClean="0">
                <a:effectLst/>
                <a:ea typeface="ＭＳ Ｐゴシック" charset="-128"/>
              </a:rPr>
              <a:t>Week 0 HCVRNA                  </a:t>
            </a:r>
            <a:r>
              <a:rPr lang="en-CA" b="1" noProof="0" dirty="0" smtClean="0">
                <a:solidFill>
                  <a:srgbClr val="C00000"/>
                </a:solidFill>
                <a:effectLst/>
                <a:ea typeface="ＭＳ Ｐゴシック" charset="-128"/>
              </a:rPr>
              <a:t>1.66x10E6</a:t>
            </a:r>
          </a:p>
          <a:p>
            <a:pPr eaLnBrk="1" hangingPunct="1">
              <a:lnSpc>
                <a:spcPct val="90000"/>
              </a:lnSpc>
            </a:pPr>
            <a:r>
              <a:rPr lang="en-CA" b="1" noProof="0" dirty="0" smtClean="0">
                <a:effectLst/>
                <a:ea typeface="ＭＳ Ｐゴシック" charset="-128"/>
              </a:rPr>
              <a:t>Week 4 HCVRNA (lead in)</a:t>
            </a:r>
            <a:r>
              <a:rPr lang="en-CA" b="1" noProof="0" dirty="0" smtClean="0">
                <a:solidFill>
                  <a:srgbClr val="FF0000"/>
                </a:solidFill>
                <a:effectLst/>
                <a:ea typeface="ＭＳ Ｐゴシック" charset="-128"/>
              </a:rPr>
              <a:t>  </a:t>
            </a:r>
            <a:r>
              <a:rPr lang="en-CA" b="1" noProof="0" dirty="0" smtClean="0">
                <a:solidFill>
                  <a:srgbClr val="C00000"/>
                </a:solidFill>
                <a:effectLst/>
                <a:ea typeface="ＭＳ Ｐゴシック" charset="-128"/>
              </a:rPr>
              <a:t>2.37x 10E2</a:t>
            </a:r>
          </a:p>
          <a:p>
            <a:pPr eaLnBrk="1" hangingPunct="1">
              <a:lnSpc>
                <a:spcPct val="90000"/>
              </a:lnSpc>
            </a:pPr>
            <a:r>
              <a:rPr lang="en-CA" b="1" noProof="0" dirty="0" smtClean="0">
                <a:effectLst/>
                <a:ea typeface="ＭＳ Ｐゴシック" charset="-128"/>
              </a:rPr>
              <a:t>Week 8 HCVRNA                  </a:t>
            </a:r>
            <a:r>
              <a:rPr lang="en-CA" b="1" noProof="0" dirty="0" smtClean="0">
                <a:solidFill>
                  <a:srgbClr val="C00000"/>
                </a:solidFill>
                <a:effectLst/>
                <a:ea typeface="ＭＳ Ｐゴシック" charset="-128"/>
              </a:rPr>
              <a:t>&lt;12</a:t>
            </a:r>
          </a:p>
          <a:p>
            <a:pPr eaLnBrk="1" hangingPunct="1">
              <a:lnSpc>
                <a:spcPct val="90000"/>
              </a:lnSpc>
            </a:pPr>
            <a:r>
              <a:rPr lang="en-CA" b="1" noProof="0" dirty="0" smtClean="0">
                <a:effectLst/>
                <a:ea typeface="ＭＳ Ｐゴシック" charset="-128"/>
              </a:rPr>
              <a:t>At week 10 begins to feel </a:t>
            </a:r>
            <a:r>
              <a:rPr lang="en-CA" b="1" noProof="0" dirty="0" smtClean="0">
                <a:solidFill>
                  <a:schemeClr val="tx1"/>
                </a:solidFill>
                <a:effectLst/>
                <a:ea typeface="ＭＳ Ｐゴシック" charset="-128"/>
              </a:rPr>
              <a:t>tired/weak/constipated/muscle cramping</a:t>
            </a:r>
            <a:endParaRPr lang="en-CA" b="1" noProof="0" dirty="0" smtClean="0">
              <a:effectLst/>
              <a:ea typeface="ＭＳ Ｐゴシック" charset="-128"/>
            </a:endParaRPr>
          </a:p>
          <a:p>
            <a:pPr eaLnBrk="1" hangingPunct="1">
              <a:lnSpc>
                <a:spcPct val="90000"/>
              </a:lnSpc>
            </a:pPr>
            <a:r>
              <a:rPr lang="en-CA" b="1" noProof="0" dirty="0" smtClean="0">
                <a:effectLst/>
                <a:ea typeface="ＭＳ Ｐゴシック" charset="-128"/>
              </a:rPr>
              <a:t>TSH noted to be </a:t>
            </a:r>
            <a:r>
              <a:rPr lang="en-CA" b="1" noProof="0" dirty="0" smtClean="0">
                <a:solidFill>
                  <a:srgbClr val="C00000"/>
                </a:solidFill>
                <a:effectLst/>
                <a:ea typeface="ＭＳ Ｐゴシック" charset="-128"/>
              </a:rPr>
              <a:t>18.91</a:t>
            </a:r>
            <a:r>
              <a:rPr lang="en-CA" b="1" noProof="0" dirty="0" smtClean="0">
                <a:effectLst/>
                <a:ea typeface="ＭＳ Ｐゴシック" charset="-128"/>
              </a:rPr>
              <a:t>…L-T4 increased to 0.15mg/d in response</a:t>
            </a:r>
          </a:p>
          <a:p>
            <a:pPr eaLnBrk="1" hangingPunct="1">
              <a:lnSpc>
                <a:spcPct val="90000"/>
              </a:lnSpc>
            </a:pPr>
            <a:endParaRPr lang="en-CA" b="1" noProof="0" dirty="0" smtClean="0">
              <a:solidFill>
                <a:srgbClr val="FF0000"/>
              </a:solidFill>
              <a:effectLst/>
              <a:ea typeface="ＭＳ Ｐゴシック" charset="-128"/>
            </a:endParaRPr>
          </a:p>
          <a:p>
            <a:pPr eaLnBrk="1" hangingPunct="1">
              <a:lnSpc>
                <a:spcPct val="90000"/>
              </a:lnSpc>
            </a:pPr>
            <a:endParaRPr lang="en-CA" b="1" baseline="30000" noProof="0" dirty="0" smtClean="0">
              <a:effectLst/>
              <a:ea typeface="ＭＳ Ｐゴシック" charset="-128"/>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Autofit/>
          </a:bodyPr>
          <a:lstStyle/>
          <a:p>
            <a:pPr eaLnBrk="1" fontAlgn="auto" hangingPunct="1">
              <a:spcAft>
                <a:spcPts val="0"/>
              </a:spcAft>
              <a:defRPr/>
            </a:pPr>
            <a:r>
              <a:rPr lang="en-CA" sz="4300" b="1" noProof="0" smtClean="0">
                <a:effectLst/>
                <a:ea typeface="+mj-ea"/>
              </a:rPr>
              <a:t>CASE 2	</a:t>
            </a:r>
            <a:endParaRPr lang="en-CA" sz="4300" b="1" noProof="0">
              <a:effectLst/>
              <a:ea typeface="+mj-ea"/>
            </a:endParaRPr>
          </a:p>
        </p:txBody>
      </p:sp>
      <p:sp>
        <p:nvSpPr>
          <p:cNvPr id="54276" name="Content Placeholder 2"/>
          <p:cNvSpPr>
            <a:spLocks noGrp="1"/>
          </p:cNvSpPr>
          <p:nvPr>
            <p:ph idx="1"/>
          </p:nvPr>
        </p:nvSpPr>
        <p:spPr>
          <a:xfrm>
            <a:off x="457200" y="1628800"/>
            <a:ext cx="8002588" cy="5040560"/>
          </a:xfrm>
        </p:spPr>
        <p:txBody>
          <a:bodyPr>
            <a:normAutofit/>
          </a:bodyPr>
          <a:lstStyle/>
          <a:p>
            <a:pPr eaLnBrk="1" hangingPunct="1">
              <a:spcBef>
                <a:spcPts val="0"/>
              </a:spcBef>
            </a:pPr>
            <a:r>
              <a:rPr lang="en-CA" b="1" noProof="0" dirty="0" smtClean="0">
                <a:effectLst/>
                <a:ea typeface="ＭＳ Ｐゴシック" charset="-128"/>
              </a:rPr>
              <a:t>At week 11 notes increasingly prominent </a:t>
            </a:r>
            <a:r>
              <a:rPr lang="en-CA" b="1" noProof="0" dirty="0" err="1" smtClean="0">
                <a:solidFill>
                  <a:srgbClr val="FFFF00"/>
                </a:solidFill>
                <a:effectLst/>
                <a:ea typeface="ＭＳ Ｐゴシック" charset="-128"/>
              </a:rPr>
              <a:t>myalgias</a:t>
            </a:r>
            <a:r>
              <a:rPr lang="en-CA" b="1" noProof="0" dirty="0" smtClean="0">
                <a:effectLst/>
                <a:ea typeface="ＭＳ Ｐゴシック" charset="-128"/>
              </a:rPr>
              <a:t>, more predominant post interferon injection but lasting all week long as opposed to a few </a:t>
            </a:r>
            <a:r>
              <a:rPr lang="en-CA" b="1" noProof="0" dirty="0" err="1" smtClean="0">
                <a:effectLst/>
                <a:ea typeface="ＭＳ Ｐゴシック" charset="-128"/>
              </a:rPr>
              <a:t>hrs</a:t>
            </a:r>
            <a:r>
              <a:rPr lang="en-CA" b="1" noProof="0" dirty="0" smtClean="0">
                <a:effectLst/>
                <a:ea typeface="ＭＳ Ｐゴシック" charset="-128"/>
              </a:rPr>
              <a:t> post injection, along with increasing </a:t>
            </a:r>
            <a:r>
              <a:rPr lang="en-CA" b="1" noProof="0" dirty="0" smtClean="0">
                <a:solidFill>
                  <a:schemeClr val="tx1"/>
                </a:solidFill>
                <a:effectLst/>
                <a:ea typeface="ＭＳ Ｐゴシック" charset="-128"/>
              </a:rPr>
              <a:t>weakness</a:t>
            </a:r>
          </a:p>
          <a:p>
            <a:pPr eaLnBrk="1" hangingPunct="1">
              <a:spcBef>
                <a:spcPts val="1200"/>
              </a:spcBef>
            </a:pPr>
            <a:r>
              <a:rPr lang="en-CA" b="1" noProof="0" dirty="0" err="1" smtClean="0">
                <a:effectLst/>
                <a:ea typeface="ＭＳ Ｐゴシック" charset="-128"/>
              </a:rPr>
              <a:t>Hb</a:t>
            </a:r>
            <a:r>
              <a:rPr lang="en-CA" b="1" noProof="0" dirty="0" smtClean="0">
                <a:effectLst/>
                <a:ea typeface="ＭＳ Ｐゴシック" charset="-128"/>
              </a:rPr>
              <a:t> stable at </a:t>
            </a:r>
            <a:r>
              <a:rPr lang="en-CA" b="1" noProof="0" dirty="0" smtClean="0">
                <a:solidFill>
                  <a:srgbClr val="C00000"/>
                </a:solidFill>
                <a:effectLst/>
                <a:ea typeface="ＭＳ Ｐゴシック" charset="-128"/>
              </a:rPr>
              <a:t>105g/l </a:t>
            </a:r>
            <a:r>
              <a:rPr lang="en-CA" b="1" noProof="0" dirty="0" smtClean="0">
                <a:effectLst/>
                <a:ea typeface="ＭＳ Ｐゴシック" charset="-128"/>
              </a:rPr>
              <a:t>over last few weeks with </a:t>
            </a:r>
            <a:r>
              <a:rPr lang="en-CA" b="1" noProof="0" dirty="0" smtClean="0">
                <a:solidFill>
                  <a:srgbClr val="3399FF"/>
                </a:solidFill>
                <a:effectLst/>
                <a:ea typeface="ＭＳ Ｐゴシック" charset="-128"/>
              </a:rPr>
              <a:t>RBV</a:t>
            </a:r>
            <a:r>
              <a:rPr lang="en-CA" b="1" noProof="0" dirty="0" smtClean="0">
                <a:effectLst/>
                <a:ea typeface="ＭＳ Ｐゴシック" charset="-128"/>
              </a:rPr>
              <a:t> dose reduction to </a:t>
            </a:r>
            <a:r>
              <a:rPr lang="en-CA" b="1" noProof="0" dirty="0" smtClean="0">
                <a:solidFill>
                  <a:srgbClr val="3399FF"/>
                </a:solidFill>
                <a:effectLst/>
                <a:ea typeface="ＭＳ Ｐゴシック" charset="-128"/>
              </a:rPr>
              <a:t>600mg/d</a:t>
            </a:r>
          </a:p>
          <a:p>
            <a:pPr>
              <a:spcBef>
                <a:spcPts val="1200"/>
              </a:spcBef>
            </a:pPr>
            <a:r>
              <a:rPr lang="en-CA" b="1" noProof="0" dirty="0" smtClean="0">
                <a:effectLst/>
                <a:ea typeface="ＭＳ Ｐゴシック" charset="-128"/>
              </a:rPr>
              <a:t>AST noted to be increasing while ALT has been normalizing over the last few weeks…also increasing </a:t>
            </a:r>
            <a:r>
              <a:rPr lang="en-CA" b="1" noProof="0" dirty="0" smtClean="0">
                <a:solidFill>
                  <a:schemeClr val="tx1"/>
                </a:solidFill>
                <a:effectLst/>
                <a:ea typeface="ＭＳ Ｐゴシック" charset="-128"/>
              </a:rPr>
              <a:t>swelling of ankles</a:t>
            </a:r>
          </a:p>
          <a:p>
            <a:pPr lvl="1">
              <a:lnSpc>
                <a:spcPct val="200000"/>
              </a:lnSpc>
              <a:spcBef>
                <a:spcPts val="0"/>
              </a:spcBef>
            </a:pPr>
            <a:r>
              <a:rPr lang="en-CA" b="1" noProof="0" dirty="0" smtClean="0">
                <a:solidFill>
                  <a:srgbClr val="C00000"/>
                </a:solidFill>
                <a:effectLst/>
                <a:ea typeface="ＭＳ Ｐゴシック" charset="-128"/>
              </a:rPr>
              <a:t>?Cause…Hepatic </a:t>
            </a:r>
            <a:r>
              <a:rPr lang="en-CA" b="1" noProof="0" dirty="0" err="1" smtClean="0">
                <a:solidFill>
                  <a:srgbClr val="C00000"/>
                </a:solidFill>
                <a:effectLst/>
                <a:ea typeface="ＭＳ Ｐゴシック" charset="-128"/>
              </a:rPr>
              <a:t>Decompensation</a:t>
            </a:r>
            <a:r>
              <a:rPr lang="en-CA" b="1" noProof="0" dirty="0" smtClean="0">
                <a:solidFill>
                  <a:srgbClr val="C00000"/>
                </a:solidFill>
                <a:effectLst/>
                <a:ea typeface="ＭＳ Ｐゴシック" charset="-128"/>
              </a:rPr>
              <a:t>?</a:t>
            </a:r>
          </a:p>
          <a:p>
            <a:pPr eaLnBrk="1" hangingPunct="1"/>
            <a:endParaRPr lang="en-CA" sz="2800" b="1" noProof="0" dirty="0" smtClean="0">
              <a:solidFill>
                <a:srgbClr val="3399FF"/>
              </a:solidFill>
              <a:effectLst/>
              <a:ea typeface="ＭＳ Ｐゴシック" charset="-128"/>
            </a:endParaRPr>
          </a:p>
          <a:p>
            <a:pPr eaLnBrk="1" hangingPunct="1"/>
            <a:endParaRPr lang="en-CA" b="1" noProof="0" dirty="0" smtClean="0">
              <a:effectLst/>
              <a:ea typeface="ＭＳ Ｐゴシック" charset="-128"/>
            </a:endParaRPr>
          </a:p>
          <a:p>
            <a:pPr eaLnBrk="1" hangingPunct="1"/>
            <a:endParaRPr lang="en-CA" b="1" noProof="0" dirty="0" smtClean="0">
              <a:effectLst/>
              <a:ea typeface="ＭＳ Ｐゴシック" charset="-128"/>
            </a:endParaRPr>
          </a:p>
          <a:p>
            <a:pPr eaLnBrk="1" hangingPunct="1"/>
            <a:endParaRPr lang="en-CA" b="1" noProof="0" dirty="0" smtClean="0">
              <a:solidFill>
                <a:srgbClr val="FF0000"/>
              </a:solidFill>
              <a:effectLst/>
              <a:ea typeface="ＭＳ Ｐゴシック" charset="-128"/>
            </a:endParaRPr>
          </a:p>
          <a:p>
            <a:pPr eaLnBrk="1" hangingPunct="1"/>
            <a:endParaRPr lang="en-CA" b="1" baseline="30000" noProof="0" dirty="0" smtClean="0">
              <a:effectLst/>
              <a:ea typeface="ＭＳ Ｐゴシック" charset="-128"/>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rmAutofit/>
          </a:bodyPr>
          <a:lstStyle/>
          <a:p>
            <a:pPr eaLnBrk="1" fontAlgn="auto" hangingPunct="1">
              <a:spcAft>
                <a:spcPts val="0"/>
              </a:spcAft>
              <a:defRPr/>
            </a:pPr>
            <a:r>
              <a:rPr lang="en-CA" sz="4300" b="1" noProof="0" smtClean="0">
                <a:effectLst/>
                <a:ea typeface="+mj-ea"/>
              </a:rPr>
              <a:t>CASE 2	</a:t>
            </a:r>
            <a:endParaRPr lang="en-CA" sz="4300" b="1" noProof="0">
              <a:effectLst/>
              <a:ea typeface="+mj-ea"/>
            </a:endParaRPr>
          </a:p>
        </p:txBody>
      </p:sp>
      <p:sp>
        <p:nvSpPr>
          <p:cNvPr id="56324" name="Content Placeholder 2"/>
          <p:cNvSpPr>
            <a:spLocks noGrp="1"/>
          </p:cNvSpPr>
          <p:nvPr>
            <p:ph idx="1"/>
          </p:nvPr>
        </p:nvSpPr>
        <p:spPr>
          <a:xfrm>
            <a:off x="457200" y="1700808"/>
            <a:ext cx="8458200" cy="4287242"/>
          </a:xfrm>
        </p:spPr>
        <p:txBody>
          <a:bodyPr>
            <a:normAutofit/>
          </a:bodyPr>
          <a:lstStyle/>
          <a:p>
            <a:pPr eaLnBrk="1" hangingPunct="1"/>
            <a:r>
              <a:rPr lang="en-CA" b="1" noProof="0" dirty="0" smtClean="0">
                <a:solidFill>
                  <a:schemeClr val="accent1"/>
                </a:solidFill>
                <a:effectLst/>
                <a:ea typeface="ＭＳ Ｐゴシック" charset="-128"/>
              </a:rPr>
              <a:t>CK</a:t>
            </a:r>
            <a:r>
              <a:rPr lang="en-CA" b="1" noProof="0" dirty="0" smtClean="0">
                <a:effectLst/>
                <a:ea typeface="ＭＳ Ｐゴシック" charset="-128"/>
              </a:rPr>
              <a:t> measured at </a:t>
            </a:r>
            <a:r>
              <a:rPr lang="en-CA" b="1" noProof="0" dirty="0" smtClean="0">
                <a:solidFill>
                  <a:srgbClr val="C00000"/>
                </a:solidFill>
                <a:effectLst/>
                <a:ea typeface="ＭＳ Ｐゴシック" charset="-128"/>
              </a:rPr>
              <a:t>83,700</a:t>
            </a:r>
          </a:p>
          <a:p>
            <a:pPr eaLnBrk="1" hangingPunct="1"/>
            <a:r>
              <a:rPr lang="en-CA" b="1" noProof="0" dirty="0" smtClean="0">
                <a:effectLst/>
                <a:ea typeface="ＭＳ Ｐゴシック" charset="-128"/>
              </a:rPr>
              <a:t>BP noted to be low at </a:t>
            </a:r>
            <a:r>
              <a:rPr lang="en-CA" b="1" noProof="0" dirty="0" smtClean="0">
                <a:solidFill>
                  <a:schemeClr val="tx1"/>
                </a:solidFill>
                <a:effectLst/>
                <a:ea typeface="ＭＳ Ｐゴシック" charset="-128"/>
              </a:rPr>
              <a:t>90/55 </a:t>
            </a:r>
            <a:r>
              <a:rPr lang="en-CA" b="1" noProof="0" dirty="0" smtClean="0">
                <a:effectLst/>
                <a:ea typeface="ＭＳ Ｐゴシック" charset="-128"/>
              </a:rPr>
              <a:t>and </a:t>
            </a:r>
            <a:r>
              <a:rPr lang="en-CA" b="1" noProof="0" dirty="0" smtClean="0">
                <a:solidFill>
                  <a:srgbClr val="FFFF00"/>
                </a:solidFill>
                <a:effectLst/>
                <a:ea typeface="ＭＳ Ｐゴシック" charset="-128"/>
              </a:rPr>
              <a:t>swelling of ankles worsened </a:t>
            </a:r>
            <a:r>
              <a:rPr lang="en-CA" b="1" noProof="0" dirty="0" smtClean="0">
                <a:effectLst/>
                <a:ea typeface="ＭＳ Ｐゴシック" charset="-128"/>
              </a:rPr>
              <a:t>now to </a:t>
            </a:r>
            <a:r>
              <a:rPr lang="en-CA" b="1" noProof="0" dirty="0" smtClean="0">
                <a:solidFill>
                  <a:srgbClr val="FFFF00"/>
                </a:solidFill>
                <a:effectLst/>
                <a:ea typeface="ＭＳ Ｐゴシック" charset="-128"/>
              </a:rPr>
              <a:t>mid calf…no ascites noted clinically</a:t>
            </a:r>
            <a:endParaRPr lang="en-CA" b="1" noProof="0" dirty="0" smtClean="0">
              <a:effectLst/>
              <a:ea typeface="ＭＳ Ｐゴシック" charset="-128"/>
            </a:endParaRPr>
          </a:p>
          <a:p>
            <a:pPr eaLnBrk="1" hangingPunct="1"/>
            <a:r>
              <a:rPr lang="en-CA" b="1" noProof="0" dirty="0" smtClean="0">
                <a:effectLst/>
                <a:ea typeface="ＭＳ Ｐゴシック" charset="-128"/>
              </a:rPr>
              <a:t>Cause?</a:t>
            </a:r>
          </a:p>
          <a:p>
            <a:pPr eaLnBrk="1" hangingPunct="1"/>
            <a:endParaRPr lang="en-CA" sz="2800" b="1" noProof="0" dirty="0" smtClean="0">
              <a:effectLst/>
              <a:ea typeface="ＭＳ Ｐゴシック" charset="-128"/>
            </a:endParaRPr>
          </a:p>
          <a:p>
            <a:pPr eaLnBrk="1" hangingPunct="1"/>
            <a:endParaRPr lang="en-CA" sz="3600" b="1" noProof="0" dirty="0" smtClean="0">
              <a:effectLst/>
              <a:ea typeface="ＭＳ Ｐゴシック" charset="-128"/>
            </a:endParaRPr>
          </a:p>
          <a:p>
            <a:pPr eaLnBrk="1" hangingPunct="1"/>
            <a:endParaRPr lang="en-CA" b="1" noProof="0" dirty="0" smtClean="0">
              <a:effectLst/>
              <a:ea typeface="ＭＳ Ｐゴシック" charset="-128"/>
            </a:endParaRPr>
          </a:p>
          <a:p>
            <a:pPr eaLnBrk="1" hangingPunct="1"/>
            <a:endParaRPr lang="en-CA" b="1" noProof="0" dirty="0" smtClean="0">
              <a:effectLst/>
              <a:ea typeface="ＭＳ Ｐゴシック" charset="-128"/>
            </a:endParaRPr>
          </a:p>
          <a:p>
            <a:pPr eaLnBrk="1" hangingPunct="1"/>
            <a:endParaRPr lang="en-CA" b="1" noProof="0" dirty="0" smtClean="0">
              <a:effectLst/>
              <a:ea typeface="ＭＳ Ｐゴシック" charset="-128"/>
            </a:endParaRPr>
          </a:p>
          <a:p>
            <a:pPr eaLnBrk="1" hangingPunct="1"/>
            <a:endParaRPr lang="en-CA" b="1" noProof="0" dirty="0" smtClean="0">
              <a:solidFill>
                <a:srgbClr val="FF0000"/>
              </a:solidFill>
              <a:effectLst/>
              <a:ea typeface="ＭＳ Ｐゴシック" charset="-128"/>
            </a:endParaRPr>
          </a:p>
          <a:p>
            <a:pPr eaLnBrk="1" hangingPunct="1"/>
            <a:endParaRPr lang="en-CA" b="1" baseline="30000" noProof="0" dirty="0" smtClean="0">
              <a:effectLst/>
              <a:ea typeface="ＭＳ Ｐゴシック" charset="-12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rmAutofit/>
          </a:bodyPr>
          <a:lstStyle/>
          <a:p>
            <a:pPr eaLnBrk="1" fontAlgn="auto" hangingPunct="1">
              <a:spcAft>
                <a:spcPts val="0"/>
              </a:spcAft>
              <a:defRPr/>
            </a:pPr>
            <a:r>
              <a:rPr lang="en-CA" sz="4300" b="1" noProof="0" smtClean="0">
                <a:effectLst/>
                <a:ea typeface="+mj-ea"/>
              </a:rPr>
              <a:t>CASE 2	</a:t>
            </a:r>
            <a:endParaRPr lang="en-CA" sz="4300" b="1" noProof="0">
              <a:effectLst/>
              <a:ea typeface="+mj-ea"/>
            </a:endParaRPr>
          </a:p>
        </p:txBody>
      </p:sp>
      <p:sp>
        <p:nvSpPr>
          <p:cNvPr id="56324" name="Content Placeholder 2"/>
          <p:cNvSpPr>
            <a:spLocks noGrp="1"/>
          </p:cNvSpPr>
          <p:nvPr>
            <p:ph idx="1"/>
          </p:nvPr>
        </p:nvSpPr>
        <p:spPr>
          <a:xfrm>
            <a:off x="457200" y="1628800"/>
            <a:ext cx="8458200" cy="4997450"/>
          </a:xfrm>
        </p:spPr>
        <p:txBody>
          <a:bodyPr>
            <a:normAutofit/>
          </a:bodyPr>
          <a:lstStyle/>
          <a:p>
            <a:pPr eaLnBrk="1" hangingPunct="1"/>
            <a:endParaRPr lang="en-CA" sz="2800" b="1" noProof="0" smtClean="0">
              <a:effectLst/>
              <a:ea typeface="ＭＳ Ｐゴシック" charset="-128"/>
            </a:endParaRPr>
          </a:p>
          <a:p>
            <a:pPr marL="324000">
              <a:spcBef>
                <a:spcPts val="1800"/>
              </a:spcBef>
            </a:pPr>
            <a:r>
              <a:rPr lang="en-CA" b="1" noProof="0" smtClean="0">
                <a:solidFill>
                  <a:srgbClr val="FFFF00"/>
                </a:solidFill>
                <a:effectLst/>
                <a:ea typeface="ＭＳ Ｐゴシック" charset="-128"/>
              </a:rPr>
              <a:t>Atorvastatin and Fenofibrate discontinued!!!</a:t>
            </a:r>
          </a:p>
          <a:p>
            <a:pPr marL="324000">
              <a:spcBef>
                <a:spcPts val="1800"/>
              </a:spcBef>
            </a:pPr>
            <a:r>
              <a:rPr lang="en-CA" b="1" noProof="0" smtClean="0">
                <a:effectLst/>
                <a:ea typeface="ＭＳ Ｐゴシック" charset="-128"/>
              </a:rPr>
              <a:t>CK  fell over the next few weeks as did AST </a:t>
            </a:r>
          </a:p>
          <a:p>
            <a:pPr marL="324000">
              <a:spcBef>
                <a:spcPts val="1800"/>
              </a:spcBef>
            </a:pPr>
            <a:r>
              <a:rPr lang="en-CA" b="1" noProof="0" smtClean="0">
                <a:effectLst/>
                <a:ea typeface="ＭＳ Ｐゴシック" charset="-128"/>
              </a:rPr>
              <a:t>The symptomatic myalgias and weakness improved over the subsequent month </a:t>
            </a:r>
          </a:p>
          <a:p>
            <a:pPr marL="324000">
              <a:spcBef>
                <a:spcPts val="1800"/>
              </a:spcBef>
            </a:pPr>
            <a:r>
              <a:rPr lang="en-CA" b="1" noProof="0" smtClean="0">
                <a:solidFill>
                  <a:srgbClr val="FFFF00"/>
                </a:solidFill>
                <a:effectLst/>
                <a:ea typeface="ＭＳ Ｐゴシック" charset="-128"/>
              </a:rPr>
              <a:t>Amlodipine discontinued</a:t>
            </a:r>
            <a:r>
              <a:rPr lang="en-CA" b="1" noProof="0" smtClean="0">
                <a:effectLst/>
                <a:ea typeface="ＭＳ Ｐゴシック" charset="-128"/>
              </a:rPr>
              <a:t>…BP normalized to 130/80 and ankle swelling  disappeared over the next month</a:t>
            </a:r>
          </a:p>
          <a:p>
            <a:endParaRPr lang="en-CA" sz="2800" b="1" noProof="0" smtClean="0">
              <a:effectLst/>
              <a:ea typeface="ＭＳ Ｐゴシック" charset="-128"/>
            </a:endParaRPr>
          </a:p>
          <a:p>
            <a:pPr eaLnBrk="1" hangingPunct="1"/>
            <a:endParaRPr lang="en-CA" sz="3600" b="1" noProof="0" smtClean="0">
              <a:effectLst/>
              <a:ea typeface="ＭＳ Ｐゴシック" charset="-128"/>
            </a:endParaRPr>
          </a:p>
          <a:p>
            <a:pPr eaLnBrk="1" hangingPunct="1"/>
            <a:endParaRPr lang="en-CA" b="1" noProof="0" smtClean="0">
              <a:effectLst/>
              <a:ea typeface="ＭＳ Ｐゴシック" charset="-128"/>
            </a:endParaRPr>
          </a:p>
          <a:p>
            <a:pPr eaLnBrk="1" hangingPunct="1"/>
            <a:endParaRPr lang="en-CA" b="1" noProof="0" smtClean="0">
              <a:effectLst/>
              <a:ea typeface="ＭＳ Ｐゴシック" charset="-128"/>
            </a:endParaRPr>
          </a:p>
          <a:p>
            <a:pPr eaLnBrk="1" hangingPunct="1"/>
            <a:endParaRPr lang="en-CA" b="1" noProof="0" smtClean="0">
              <a:effectLst/>
              <a:ea typeface="ＭＳ Ｐゴシック" charset="-128"/>
            </a:endParaRPr>
          </a:p>
          <a:p>
            <a:pPr eaLnBrk="1" hangingPunct="1"/>
            <a:endParaRPr lang="en-CA" b="1" noProof="0" smtClean="0">
              <a:solidFill>
                <a:srgbClr val="FF0000"/>
              </a:solidFill>
              <a:effectLst/>
              <a:ea typeface="ＭＳ Ｐゴシック" charset="-128"/>
            </a:endParaRPr>
          </a:p>
          <a:p>
            <a:pPr eaLnBrk="1" hangingPunct="1"/>
            <a:endParaRPr lang="en-CA" b="1" baseline="30000" noProof="0" smtClean="0">
              <a:effectLst/>
              <a:ea typeface="ＭＳ Ｐゴシック" charset="-128"/>
            </a:endParaRPr>
          </a:p>
        </p:txBody>
      </p:sp>
    </p:spTree>
    <p:extLst>
      <p:ext uri="{BB962C8B-B14F-4D97-AF65-F5344CB8AC3E}">
        <p14:creationId xmlns:p14="http://schemas.microsoft.com/office/powerpoint/2010/main" val="44380650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82656" y="2025256"/>
            <a:ext cx="8839200" cy="1524000"/>
          </a:xfrm>
        </p:spPr>
        <p:txBody>
          <a:bodyPr>
            <a:noAutofit/>
          </a:bodyPr>
          <a:lstStyle/>
          <a:p>
            <a:pPr eaLnBrk="1" hangingPunct="1"/>
            <a:r>
              <a:rPr lang="en-CA" noProof="0" dirty="0" smtClean="0">
                <a:effectLst/>
                <a:ea typeface="Tahoma" pitchFamily="1" charset="0"/>
                <a:cs typeface="Tahoma" pitchFamily="1" charset="0"/>
              </a:rPr>
              <a:t>Future Trials of Hepatitis C Therapy in the HIV Co-infected</a:t>
            </a:r>
            <a:endParaRPr lang="en-CA" noProof="0" dirty="0">
              <a:effectLst/>
              <a:ea typeface="Tahoma" pitchFamily="1" charset="0"/>
              <a:cs typeface="Tahoma" pitchFamily="1" charset="0"/>
            </a:endParaRPr>
          </a:p>
        </p:txBody>
      </p:sp>
      <p:sp>
        <p:nvSpPr>
          <p:cNvPr id="20483" name="Rectangle 3"/>
          <p:cNvSpPr>
            <a:spLocks noGrp="1" noChangeArrowheads="1"/>
          </p:cNvSpPr>
          <p:nvPr>
            <p:ph type="subTitle" idx="1"/>
          </p:nvPr>
        </p:nvSpPr>
        <p:spPr>
          <a:xfrm>
            <a:off x="2179544" y="4030663"/>
            <a:ext cx="6781800" cy="1371600"/>
          </a:xfrm>
        </p:spPr>
        <p:txBody>
          <a:bodyPr>
            <a:normAutofit/>
          </a:bodyPr>
          <a:lstStyle/>
          <a:p>
            <a:pPr>
              <a:spcBef>
                <a:spcPts val="0"/>
              </a:spcBef>
              <a:defRPr/>
            </a:pPr>
            <a:r>
              <a:rPr lang="en-CA" sz="2000" noProof="0" smtClean="0">
                <a:effectLst/>
              </a:rPr>
              <a:t>Stephen D. Shafran, MD, FRCPC, FACP</a:t>
            </a:r>
            <a:br>
              <a:rPr lang="en-CA" sz="2000" noProof="0" smtClean="0">
                <a:effectLst/>
              </a:rPr>
            </a:br>
            <a:r>
              <a:rPr lang="en-CA" sz="2000" noProof="0" smtClean="0">
                <a:effectLst/>
              </a:rPr>
              <a:t>Department of Medicine, Division of Infectious Diseases</a:t>
            </a:r>
            <a:br>
              <a:rPr lang="en-CA" sz="2000" noProof="0" smtClean="0">
                <a:effectLst/>
              </a:rPr>
            </a:br>
            <a:r>
              <a:rPr lang="en-CA" sz="2000" noProof="0" smtClean="0">
                <a:effectLst/>
              </a:rPr>
              <a:t>University of Alberta</a:t>
            </a:r>
            <a:endParaRPr lang="en-CA" sz="2000" noProof="0">
              <a:effectLst/>
              <a:latin typeface="+mj-lt"/>
              <a:ea typeface="Tahoma" charset="0"/>
              <a:cs typeface="Tahoma"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1240"/>
            <a:ext cx="9144000" cy="1676400"/>
          </a:xfrm>
        </p:spPr>
        <p:txBody>
          <a:bodyPr anchor="ctr">
            <a:normAutofit/>
          </a:bodyPr>
          <a:lstStyle/>
          <a:p>
            <a:r>
              <a:rPr lang="en-CA" sz="3900" noProof="0" smtClean="0">
                <a:effectLst/>
              </a:rPr>
              <a:t>    Ongoing Clinical Trials of HCV Therapy in the HIV Co-infected</a:t>
            </a:r>
            <a:endParaRPr lang="en-CA" sz="3900" noProof="0">
              <a:effectLst/>
            </a:endParaRPr>
          </a:p>
        </p:txBody>
      </p:sp>
      <p:sp>
        <p:nvSpPr>
          <p:cNvPr id="3" name="Content Placeholder 2"/>
          <p:cNvSpPr>
            <a:spLocks noGrp="1"/>
          </p:cNvSpPr>
          <p:nvPr>
            <p:ph idx="1"/>
          </p:nvPr>
        </p:nvSpPr>
        <p:spPr>
          <a:xfrm>
            <a:off x="457200" y="1676400"/>
            <a:ext cx="8458200" cy="4876800"/>
          </a:xfrm>
        </p:spPr>
        <p:txBody>
          <a:bodyPr>
            <a:noAutofit/>
          </a:bodyPr>
          <a:lstStyle/>
          <a:p>
            <a:r>
              <a:rPr lang="en-CA" noProof="0" smtClean="0">
                <a:effectLst/>
              </a:rPr>
              <a:t>As of November 2012, the following regimens   are under ongoing study:</a:t>
            </a:r>
          </a:p>
          <a:p>
            <a:r>
              <a:rPr lang="en-CA" noProof="0" smtClean="0">
                <a:effectLst/>
              </a:rPr>
              <a:t>IFN-containing (only for HCV genotype 1)</a:t>
            </a:r>
          </a:p>
          <a:p>
            <a:pPr lvl="1"/>
            <a:r>
              <a:rPr lang="en-CA" noProof="0" smtClean="0">
                <a:effectLst/>
              </a:rPr>
              <a:t>PegIFN</a:t>
            </a:r>
            <a:r>
              <a:rPr lang="en-CA" noProof="0" smtClean="0">
                <a:effectLst/>
                <a:ea typeface="Tahoma" pitchFamily="1" charset="0"/>
                <a:cs typeface="Tahoma" pitchFamily="1" charset="0"/>
                <a:sym typeface="Symbol" pitchFamily="1" charset="2"/>
              </a:rPr>
              <a:t></a:t>
            </a:r>
            <a:r>
              <a:rPr lang="en-CA" noProof="0" smtClean="0">
                <a:effectLst/>
              </a:rPr>
              <a:t>-2a + RBV* + NS3 Protease Inhibitors</a:t>
            </a:r>
          </a:p>
          <a:p>
            <a:pPr lvl="2">
              <a:buClr>
                <a:srgbClr val="FFFF00"/>
              </a:buClr>
              <a:buFont typeface="Wingdings" charset="2"/>
              <a:buChar char="§"/>
            </a:pPr>
            <a:r>
              <a:rPr lang="en-CA" noProof="0" smtClean="0">
                <a:effectLst/>
              </a:rPr>
              <a:t>PegIFN</a:t>
            </a:r>
            <a:r>
              <a:rPr lang="en-CA" noProof="0" smtClean="0">
                <a:effectLst/>
                <a:ea typeface="Tahoma" pitchFamily="1" charset="0"/>
                <a:cs typeface="Tahoma" pitchFamily="1" charset="0"/>
                <a:sym typeface="Symbol" pitchFamily="1" charset="2"/>
              </a:rPr>
              <a:t></a:t>
            </a:r>
            <a:r>
              <a:rPr lang="en-CA" noProof="0" smtClean="0">
                <a:effectLst/>
              </a:rPr>
              <a:t>-2a + RBV + telaprevir</a:t>
            </a:r>
          </a:p>
          <a:p>
            <a:pPr lvl="2">
              <a:buClr>
                <a:srgbClr val="FFFF00"/>
              </a:buClr>
              <a:buFont typeface="Wingdings" charset="2"/>
              <a:buChar char="§"/>
            </a:pPr>
            <a:r>
              <a:rPr lang="en-CA" noProof="0" smtClean="0">
                <a:effectLst/>
              </a:rPr>
              <a:t>PegIFN</a:t>
            </a:r>
            <a:r>
              <a:rPr lang="en-CA" noProof="0" smtClean="0">
                <a:effectLst/>
                <a:ea typeface="Tahoma" pitchFamily="1" charset="0"/>
                <a:cs typeface="Tahoma" pitchFamily="1" charset="0"/>
                <a:sym typeface="Symbol" pitchFamily="1" charset="2"/>
              </a:rPr>
              <a:t></a:t>
            </a:r>
            <a:r>
              <a:rPr lang="en-CA" noProof="0" smtClean="0">
                <a:effectLst/>
              </a:rPr>
              <a:t>-2a + RBV + simeprevir</a:t>
            </a:r>
          </a:p>
          <a:p>
            <a:pPr lvl="2">
              <a:buClr>
                <a:srgbClr val="FFFF00"/>
              </a:buClr>
              <a:buFont typeface="Wingdings" charset="2"/>
              <a:buChar char="§"/>
            </a:pPr>
            <a:r>
              <a:rPr lang="en-CA" noProof="0" smtClean="0">
                <a:effectLst/>
              </a:rPr>
              <a:t>PegIFN</a:t>
            </a:r>
            <a:r>
              <a:rPr lang="en-CA" noProof="0" smtClean="0">
                <a:effectLst/>
                <a:ea typeface="Tahoma" pitchFamily="1" charset="0"/>
                <a:cs typeface="Tahoma" pitchFamily="1" charset="0"/>
                <a:sym typeface="Symbol" pitchFamily="1" charset="2"/>
              </a:rPr>
              <a:t></a:t>
            </a:r>
            <a:r>
              <a:rPr lang="en-CA" noProof="0" smtClean="0">
                <a:effectLst/>
              </a:rPr>
              <a:t>-2a + RBV + faldaprevir</a:t>
            </a:r>
          </a:p>
          <a:p>
            <a:pPr lvl="1"/>
            <a:r>
              <a:rPr lang="en-CA" noProof="0" smtClean="0">
                <a:effectLst/>
              </a:rPr>
              <a:t>PegIFN</a:t>
            </a:r>
            <a:r>
              <a:rPr lang="en-CA" noProof="0" smtClean="0">
                <a:effectLst/>
                <a:ea typeface="Tahoma" pitchFamily="1" charset="0"/>
                <a:cs typeface="Tahoma" pitchFamily="1" charset="0"/>
                <a:sym typeface="Symbol" pitchFamily="1" charset="2"/>
              </a:rPr>
              <a:t></a:t>
            </a:r>
            <a:r>
              <a:rPr lang="en-CA" noProof="0" smtClean="0">
                <a:effectLst/>
              </a:rPr>
              <a:t>-2a + RBV + NS5A Inhibitor</a:t>
            </a:r>
          </a:p>
          <a:p>
            <a:pPr lvl="2">
              <a:buClr>
                <a:srgbClr val="FFFF00"/>
              </a:buClr>
              <a:buFont typeface="Wingdings" charset="2"/>
              <a:buChar char="§"/>
            </a:pPr>
            <a:r>
              <a:rPr lang="en-CA" noProof="0" smtClean="0">
                <a:effectLst/>
              </a:rPr>
              <a:t>PegIFN</a:t>
            </a:r>
            <a:r>
              <a:rPr lang="en-CA" noProof="0" smtClean="0">
                <a:effectLst/>
                <a:ea typeface="Tahoma" pitchFamily="1" charset="0"/>
                <a:cs typeface="Tahoma" pitchFamily="1" charset="0"/>
                <a:sym typeface="Symbol" pitchFamily="1" charset="2"/>
              </a:rPr>
              <a:t></a:t>
            </a:r>
            <a:r>
              <a:rPr lang="en-CA" noProof="0" smtClean="0">
                <a:effectLst/>
              </a:rPr>
              <a:t>-2a + RBV + daclatasvir</a:t>
            </a:r>
          </a:p>
          <a:p>
            <a:r>
              <a:rPr lang="en-CA" noProof="0" smtClean="0">
                <a:effectLst/>
              </a:rPr>
              <a:t>IFN-sparing (only for HCV genotypes 2 &amp; 3)</a:t>
            </a:r>
          </a:p>
          <a:p>
            <a:pPr lvl="1"/>
            <a:r>
              <a:rPr lang="en-CA" noProof="0" smtClean="0">
                <a:effectLst/>
              </a:rPr>
              <a:t>Sofosbuvir (nucleotide polymerase inhibitor) + RBV</a:t>
            </a:r>
            <a:endParaRPr lang="en-CA" noProof="0">
              <a:effectLst/>
            </a:endParaRPr>
          </a:p>
        </p:txBody>
      </p:sp>
      <p:sp>
        <p:nvSpPr>
          <p:cNvPr id="4" name="TextBox 3"/>
          <p:cNvSpPr txBox="1"/>
          <p:nvPr/>
        </p:nvSpPr>
        <p:spPr>
          <a:xfrm>
            <a:off x="7474689" y="6461701"/>
            <a:ext cx="1623713" cy="276999"/>
          </a:xfrm>
          <a:prstGeom prst="rect">
            <a:avLst/>
          </a:prstGeom>
          <a:noFill/>
        </p:spPr>
        <p:txBody>
          <a:bodyPr wrap="none" rtlCol="0">
            <a:spAutoFit/>
          </a:bodyPr>
          <a:lstStyle/>
          <a:p>
            <a:pPr algn="r" fontAlgn="base">
              <a:spcBef>
                <a:spcPct val="0"/>
              </a:spcBef>
              <a:spcAft>
                <a:spcPct val="0"/>
              </a:spcAft>
            </a:pPr>
            <a:r>
              <a:rPr lang="en-US" sz="1200" dirty="0" err="1">
                <a:solidFill>
                  <a:prstClr val="white"/>
                </a:solidFill>
                <a:latin typeface="Arial" pitchFamily="1" charset="0"/>
              </a:rPr>
              <a:t>www.clinicaltrials.gov</a:t>
            </a:r>
            <a:endParaRPr lang="en-US" sz="1400" dirty="0">
              <a:solidFill>
                <a:prstClr val="white"/>
              </a:solidFill>
              <a:latin typeface="Arial" pitchFamily="1" charset="0"/>
            </a:endParaRPr>
          </a:p>
        </p:txBody>
      </p:sp>
      <p:sp>
        <p:nvSpPr>
          <p:cNvPr id="5" name="TextBox 4"/>
          <p:cNvSpPr txBox="1"/>
          <p:nvPr/>
        </p:nvSpPr>
        <p:spPr>
          <a:xfrm>
            <a:off x="228600" y="6400800"/>
            <a:ext cx="1695596" cy="338554"/>
          </a:xfrm>
          <a:prstGeom prst="rect">
            <a:avLst/>
          </a:prstGeom>
          <a:noFill/>
        </p:spPr>
        <p:txBody>
          <a:bodyPr wrap="none" rtlCol="0">
            <a:spAutoFit/>
          </a:bodyPr>
          <a:lstStyle/>
          <a:p>
            <a:pPr fontAlgn="base">
              <a:spcBef>
                <a:spcPct val="0"/>
              </a:spcBef>
              <a:spcAft>
                <a:spcPct val="0"/>
              </a:spcAft>
            </a:pPr>
            <a:r>
              <a:rPr lang="en-US" sz="1600" dirty="0">
                <a:solidFill>
                  <a:prstClr val="white"/>
                </a:solidFill>
                <a:latin typeface="Arial" pitchFamily="1" charset="0"/>
              </a:rPr>
              <a:t>* RBV = ribavirin</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98402" cy="1447800"/>
          </a:xfrm>
        </p:spPr>
        <p:txBody>
          <a:bodyPr>
            <a:normAutofit/>
          </a:bodyPr>
          <a:lstStyle/>
          <a:p>
            <a:pPr lvl="1" algn="ctr"/>
            <a:r>
              <a:rPr lang="en-CA" sz="3600" b="1" noProof="0" smtClean="0">
                <a:solidFill>
                  <a:schemeClr val="tx1"/>
                </a:solidFill>
                <a:effectLst/>
                <a:latin typeface="+mn-lt"/>
              </a:rPr>
              <a:t>Two Ongoing Studies of PegIFN</a:t>
            </a:r>
            <a:r>
              <a:rPr lang="en-CA" sz="3600" b="1" noProof="0" smtClean="0">
                <a:solidFill>
                  <a:schemeClr val="tx1"/>
                </a:solidFill>
                <a:effectLst/>
                <a:latin typeface="+mn-lt"/>
                <a:ea typeface="Tahoma" pitchFamily="1" charset="0"/>
                <a:cs typeface="Tahoma" pitchFamily="1" charset="0"/>
                <a:sym typeface="Symbol" pitchFamily="1" charset="2"/>
              </a:rPr>
              <a:t></a:t>
            </a:r>
            <a:r>
              <a:rPr lang="en-CA" sz="3600" b="1" noProof="0" smtClean="0">
                <a:solidFill>
                  <a:schemeClr val="tx1"/>
                </a:solidFill>
                <a:effectLst/>
                <a:latin typeface="+mn-lt"/>
              </a:rPr>
              <a:t>-2a + RBV + Telaprevir in the HIV Co-Infected</a:t>
            </a:r>
            <a:endParaRPr lang="en-CA" sz="3600" b="1" noProof="0">
              <a:solidFill>
                <a:schemeClr val="tx1"/>
              </a:solidFill>
              <a:effectLst/>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9147137"/>
              </p:ext>
            </p:extLst>
          </p:nvPr>
        </p:nvGraphicFramePr>
        <p:xfrm>
          <a:off x="457200" y="1622475"/>
          <a:ext cx="8229600" cy="4836160"/>
        </p:xfrm>
        <a:graphic>
          <a:graphicData uri="http://schemas.openxmlformats.org/drawingml/2006/table">
            <a:tbl>
              <a:tblPr firstRow="1" bandRow="1">
                <a:tableStyleId>{5C22544A-7EE6-4342-B048-85BDC9FD1C3A}</a:tableStyleId>
              </a:tblPr>
              <a:tblGrid>
                <a:gridCol w="2057400"/>
                <a:gridCol w="3352800"/>
                <a:gridCol w="2819400"/>
              </a:tblGrid>
              <a:tr h="370840">
                <a:tc>
                  <a:txBody>
                    <a:bodyPr/>
                    <a:lstStyle/>
                    <a:p>
                      <a:r>
                        <a:rPr lang="en-US" sz="1600" dirty="0" smtClean="0"/>
                        <a:t>Trial name</a:t>
                      </a:r>
                      <a:endParaRPr lang="en-US" sz="1600" dirty="0"/>
                    </a:p>
                  </a:txBody>
                  <a:tcPr/>
                </a:tc>
                <a:tc>
                  <a:txBody>
                    <a:bodyPr/>
                    <a:lstStyle/>
                    <a:p>
                      <a:pPr algn="ctr"/>
                      <a:r>
                        <a:rPr lang="en-US" sz="1700" b="1" dirty="0" smtClean="0"/>
                        <a:t>Vertex 115</a:t>
                      </a:r>
                      <a:endParaRPr lang="en-US" sz="1700" b="1" dirty="0"/>
                    </a:p>
                  </a:txBody>
                  <a:tcPr anchor="ctr"/>
                </a:tc>
                <a:tc>
                  <a:txBody>
                    <a:bodyPr/>
                    <a:lstStyle/>
                    <a:p>
                      <a:pPr algn="ctr"/>
                      <a:r>
                        <a:rPr lang="en-US" sz="1700" b="1" dirty="0" smtClean="0"/>
                        <a:t>INSIGHT</a:t>
                      </a:r>
                      <a:endParaRPr lang="en-US" sz="1700" b="1" dirty="0"/>
                    </a:p>
                  </a:txBody>
                  <a:tcPr anchor="ctr"/>
                </a:tc>
              </a:tr>
              <a:tr h="314960">
                <a:tc>
                  <a:txBody>
                    <a:bodyPr/>
                    <a:lstStyle/>
                    <a:p>
                      <a:r>
                        <a:rPr lang="en-US" sz="1600" b="1" dirty="0" smtClean="0"/>
                        <a:t>Trial identifier</a:t>
                      </a:r>
                      <a:endParaRPr lang="en-US" sz="1600" b="1" dirty="0"/>
                    </a:p>
                  </a:txBody>
                  <a:tcPr/>
                </a:tc>
                <a:tc>
                  <a:txBody>
                    <a:bodyPr/>
                    <a:lstStyle/>
                    <a:p>
                      <a:pPr algn="ctr"/>
                      <a:r>
                        <a:rPr lang="en-US" sz="1700" b="1" dirty="0" smtClean="0"/>
                        <a:t>NCT01467479</a:t>
                      </a:r>
                      <a:endParaRPr lang="en-US" sz="17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t>NCT01513941</a:t>
                      </a:r>
                    </a:p>
                  </a:txBody>
                  <a:tcPr anchor="ctr"/>
                </a:tc>
              </a:tr>
              <a:tr h="0">
                <a:tc>
                  <a:txBody>
                    <a:bodyPr/>
                    <a:lstStyle/>
                    <a:p>
                      <a:r>
                        <a:rPr lang="en-US" sz="1600" b="1" dirty="0" smtClean="0"/>
                        <a:t>Study design</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t>Open-label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t>Open-label</a:t>
                      </a:r>
                    </a:p>
                  </a:txBody>
                  <a:tcPr anchor="ctr"/>
                </a:tc>
              </a:tr>
              <a:tr h="147320">
                <a:tc>
                  <a:txBody>
                    <a:bodyPr/>
                    <a:lstStyle/>
                    <a:p>
                      <a:r>
                        <a:rPr lang="en-US" sz="1600" b="1" dirty="0" smtClean="0"/>
                        <a:t>No of subjects</a:t>
                      </a:r>
                      <a:endParaRPr lang="en-US" sz="1600" b="1" dirty="0"/>
                    </a:p>
                  </a:txBody>
                  <a:tcPr/>
                </a:tc>
                <a:tc>
                  <a:txBody>
                    <a:bodyPr/>
                    <a:lstStyle/>
                    <a:p>
                      <a:pPr algn="ctr"/>
                      <a:r>
                        <a:rPr lang="en-US" sz="1700" b="1" dirty="0" smtClean="0"/>
                        <a:t>160</a:t>
                      </a:r>
                      <a:endParaRPr lang="en-US" sz="1700" b="1" dirty="0"/>
                    </a:p>
                  </a:txBody>
                  <a:tcPr anchor="ctr"/>
                </a:tc>
                <a:tc>
                  <a:txBody>
                    <a:bodyPr/>
                    <a:lstStyle/>
                    <a:p>
                      <a:pPr algn="ctr"/>
                      <a:r>
                        <a:rPr lang="en-US" sz="1700" b="1" dirty="0" smtClean="0"/>
                        <a:t>150</a:t>
                      </a:r>
                      <a:endParaRPr lang="en-US" sz="1700" b="1" dirty="0"/>
                    </a:p>
                  </a:txBody>
                  <a:tcPr anchor="ctr"/>
                </a:tc>
              </a:tr>
              <a:tr h="0">
                <a:tc>
                  <a:txBody>
                    <a:bodyPr/>
                    <a:lstStyle/>
                    <a:p>
                      <a:r>
                        <a:rPr lang="en-US" sz="1600" b="1" dirty="0" smtClean="0"/>
                        <a:t>HCV</a:t>
                      </a:r>
                      <a:r>
                        <a:rPr lang="en-US" sz="1600" b="1" baseline="0" dirty="0" smtClean="0"/>
                        <a:t> p</a:t>
                      </a:r>
                      <a:r>
                        <a:rPr lang="en-US" sz="1600" b="1" dirty="0" smtClean="0"/>
                        <a:t>atient types</a:t>
                      </a:r>
                      <a:endParaRPr lang="en-US" sz="1600" b="1" dirty="0"/>
                    </a:p>
                  </a:txBody>
                  <a:tcPr/>
                </a:tc>
                <a:tc gridSpan="2">
                  <a:txBody>
                    <a:bodyPr/>
                    <a:lstStyle/>
                    <a:p>
                      <a:pPr algn="ctr"/>
                      <a:r>
                        <a:rPr lang="en-US" sz="1700" b="1" dirty="0" smtClean="0"/>
                        <a:t>GT1 Naïve, </a:t>
                      </a:r>
                      <a:r>
                        <a:rPr lang="en-US" sz="1700" b="1" dirty="0" err="1" smtClean="0"/>
                        <a:t>relapsers</a:t>
                      </a:r>
                      <a:r>
                        <a:rPr lang="en-US" sz="1700" b="1" dirty="0" smtClean="0"/>
                        <a:t>, partial</a:t>
                      </a:r>
                      <a:r>
                        <a:rPr lang="en-US" sz="1700" b="1" baseline="0" dirty="0" smtClean="0"/>
                        <a:t> responders, null responders</a:t>
                      </a:r>
                      <a:endParaRPr lang="en-US" sz="1700" b="1" dirty="0"/>
                    </a:p>
                  </a:txBody>
                  <a:tcPr anchor="ctr"/>
                </a:tc>
                <a:tc hMerge="1">
                  <a:txBody>
                    <a:bodyPr/>
                    <a:lstStyle/>
                    <a:p>
                      <a:endParaRPr lang="en-US"/>
                    </a:p>
                  </a:txBody>
                  <a:tcPr/>
                </a:tc>
              </a:tr>
              <a:tr h="132080">
                <a:tc>
                  <a:txBody>
                    <a:bodyPr/>
                    <a:lstStyle/>
                    <a:p>
                      <a:r>
                        <a:rPr lang="en-US" sz="1600" b="1" dirty="0" smtClean="0"/>
                        <a:t>Telaprevir dosing*</a:t>
                      </a:r>
                      <a:endParaRPr lang="en-US" sz="1600" b="1" dirty="0"/>
                    </a:p>
                  </a:txBody>
                  <a:tcPr/>
                </a:tc>
                <a:tc>
                  <a:txBody>
                    <a:bodyPr/>
                    <a:lstStyle/>
                    <a:p>
                      <a:pPr algn="ctr"/>
                      <a:r>
                        <a:rPr lang="en-US" sz="1700" b="1" dirty="0" smtClean="0"/>
                        <a:t>1125 mg BID </a:t>
                      </a:r>
                      <a:r>
                        <a:rPr lang="en-US" sz="1700" b="1" dirty="0" err="1" smtClean="0"/>
                        <a:t>x</a:t>
                      </a:r>
                      <a:r>
                        <a:rPr lang="en-US" sz="1700" b="1" dirty="0" smtClean="0"/>
                        <a:t> 12 wk</a:t>
                      </a:r>
                      <a:endParaRPr lang="en-US" sz="1700" b="1" dirty="0"/>
                    </a:p>
                  </a:txBody>
                  <a:tcPr anchor="ctr"/>
                </a:tc>
                <a:tc>
                  <a:txBody>
                    <a:bodyPr/>
                    <a:lstStyle/>
                    <a:p>
                      <a:pPr algn="ctr"/>
                      <a:r>
                        <a:rPr lang="en-US" sz="1700" b="1" dirty="0" smtClean="0"/>
                        <a:t>750 mg TID </a:t>
                      </a:r>
                      <a:r>
                        <a:rPr lang="en-US" sz="1700" b="1" dirty="0" err="1" smtClean="0"/>
                        <a:t>x</a:t>
                      </a:r>
                      <a:r>
                        <a:rPr lang="en-US" sz="1700" b="1" dirty="0" smtClean="0"/>
                        <a:t> 12 wk</a:t>
                      </a:r>
                      <a:endParaRPr lang="en-US" sz="1700" b="1" dirty="0"/>
                    </a:p>
                  </a:txBody>
                  <a:tcPr anchor="ctr"/>
                </a:tc>
              </a:tr>
              <a:tr h="0">
                <a:tc>
                  <a:txBody>
                    <a:bodyPr/>
                    <a:lstStyle/>
                    <a:p>
                      <a:r>
                        <a:rPr lang="en-US" sz="1600" b="1" dirty="0" smtClean="0"/>
                        <a:t>Study</a:t>
                      </a:r>
                      <a:r>
                        <a:rPr lang="en-US" sz="1600" b="1" baseline="0" dirty="0" smtClean="0"/>
                        <a:t> l</a:t>
                      </a:r>
                      <a:r>
                        <a:rPr lang="en-US" sz="1600" b="1" dirty="0" smtClean="0"/>
                        <a:t>ocations</a:t>
                      </a:r>
                      <a:endParaRPr lang="en-US" sz="1600" b="1" dirty="0"/>
                    </a:p>
                  </a:txBody>
                  <a:tcPr/>
                </a:tc>
                <a:tc>
                  <a:txBody>
                    <a:bodyPr/>
                    <a:lstStyle/>
                    <a:p>
                      <a:pPr algn="ctr"/>
                      <a:r>
                        <a:rPr lang="en-US" sz="1700" b="1" dirty="0" smtClean="0"/>
                        <a:t>USA, Canada, Spain, Germany</a:t>
                      </a:r>
                      <a:endParaRPr lang="en-US" sz="1700" b="1" dirty="0"/>
                    </a:p>
                  </a:txBody>
                  <a:tcPr anchor="ctr"/>
                </a:tc>
                <a:tc>
                  <a:txBody>
                    <a:bodyPr/>
                    <a:lstStyle/>
                    <a:p>
                      <a:pPr algn="ctr"/>
                      <a:r>
                        <a:rPr lang="en-US" sz="1700" b="1" dirty="0" smtClean="0"/>
                        <a:t>Europe, Australia, Brazil</a:t>
                      </a:r>
                      <a:endParaRPr lang="en-US" sz="1700" b="1" dirty="0"/>
                    </a:p>
                  </a:txBody>
                  <a:tcPr anchor="ctr"/>
                </a:tc>
              </a:tr>
              <a:tr h="345440">
                <a:tc>
                  <a:txBody>
                    <a:bodyPr/>
                    <a:lstStyle/>
                    <a:p>
                      <a:r>
                        <a:rPr lang="en-US" sz="1600" b="1" dirty="0" smtClean="0"/>
                        <a:t>Duration of PR</a:t>
                      </a:r>
                      <a:endParaRPr lang="en-US" sz="1600" b="1" dirty="0"/>
                    </a:p>
                  </a:txBody>
                  <a:tcPr/>
                </a:tc>
                <a:tc gridSpan="2">
                  <a:txBody>
                    <a:bodyPr/>
                    <a:lstStyle/>
                    <a:p>
                      <a:pPr algn="ctr"/>
                      <a:r>
                        <a:rPr lang="en-US" sz="1700" b="1" dirty="0" smtClean="0"/>
                        <a:t>RGT (24 or 48 wk) in naives and </a:t>
                      </a:r>
                      <a:r>
                        <a:rPr lang="en-US" sz="1700" b="1" dirty="0" err="1" smtClean="0"/>
                        <a:t>relapsers</a:t>
                      </a:r>
                      <a:r>
                        <a:rPr lang="en-US" sz="1700" b="1" dirty="0" smtClean="0"/>
                        <a:t>; </a:t>
                      </a:r>
                    </a:p>
                    <a:p>
                      <a:pPr algn="ctr"/>
                      <a:r>
                        <a:rPr lang="en-US" sz="1700" b="1" dirty="0" smtClean="0"/>
                        <a:t>48 wk in partials</a:t>
                      </a:r>
                      <a:r>
                        <a:rPr lang="en-US" sz="1700" b="1" baseline="0" dirty="0" smtClean="0"/>
                        <a:t> and </a:t>
                      </a:r>
                      <a:r>
                        <a:rPr lang="en-US" sz="1700" b="1" dirty="0" smtClean="0"/>
                        <a:t>nulls</a:t>
                      </a:r>
                      <a:endParaRPr lang="en-US" sz="1700" b="1" dirty="0"/>
                    </a:p>
                  </a:txBody>
                  <a:tcPr anchor="ctr"/>
                </a:tc>
                <a:tc hMerge="1">
                  <a:txBody>
                    <a:bodyPr/>
                    <a:lstStyle/>
                    <a:p>
                      <a:endParaRPr lang="en-US"/>
                    </a:p>
                  </a:txBody>
                  <a:tcPr/>
                </a:tc>
              </a:tr>
              <a:tr h="147320">
                <a:tc>
                  <a:txBody>
                    <a:bodyPr/>
                    <a:lstStyle/>
                    <a:p>
                      <a:r>
                        <a:rPr lang="en-US" sz="1600" b="1" dirty="0" smtClean="0"/>
                        <a:t>RBV dose</a:t>
                      </a:r>
                      <a:endParaRPr lang="en-US" sz="1600" b="1" dirty="0"/>
                    </a:p>
                  </a:txBody>
                  <a:tcPr/>
                </a:tc>
                <a:tc gridSpan="2">
                  <a:txBody>
                    <a:bodyPr/>
                    <a:lstStyle/>
                    <a:p>
                      <a:pPr algn="ctr"/>
                      <a:r>
                        <a:rPr lang="en-US" sz="1700" b="1" dirty="0" smtClean="0"/>
                        <a:t>800 mg/</a:t>
                      </a:r>
                      <a:r>
                        <a:rPr lang="en-US" sz="1700" b="1" dirty="0" err="1" smtClean="0"/>
                        <a:t>d</a:t>
                      </a:r>
                      <a:endParaRPr lang="en-US" sz="1700" b="1" dirty="0"/>
                    </a:p>
                  </a:txBody>
                  <a:tcPr anchor="ctr"/>
                </a:tc>
                <a:tc hMerge="1">
                  <a:txBody>
                    <a:bodyPr/>
                    <a:lstStyle/>
                    <a:p>
                      <a:endParaRPr lang="en-US"/>
                    </a:p>
                  </a:txBody>
                  <a:tcPr/>
                </a:tc>
              </a:tr>
              <a:tr h="0">
                <a:tc>
                  <a:txBody>
                    <a:bodyPr/>
                    <a:lstStyle/>
                    <a:p>
                      <a:r>
                        <a:rPr lang="en-US" sz="1600" b="1" dirty="0" smtClean="0"/>
                        <a:t>ART</a:t>
                      </a:r>
                      <a:endParaRPr lang="en-US" sz="1600" b="1" dirty="0"/>
                    </a:p>
                  </a:txBody>
                  <a:tcPr/>
                </a:tc>
                <a:tc gridSpan="2">
                  <a:txBody>
                    <a:bodyPr/>
                    <a:lstStyle/>
                    <a:p>
                      <a:pPr algn="ctr"/>
                      <a:r>
                        <a:rPr lang="en-US" sz="1700" b="1" dirty="0" smtClean="0"/>
                        <a:t>Must be on suppressive ART</a:t>
                      </a:r>
                      <a:endParaRPr lang="en-US" sz="1700" b="1" dirty="0"/>
                    </a:p>
                  </a:txBody>
                  <a:tcPr anchor="ctr"/>
                </a:tc>
                <a:tc hMerge="1">
                  <a:txBody>
                    <a:bodyPr/>
                    <a:lstStyle/>
                    <a:p>
                      <a:endParaRPr lang="en-US"/>
                    </a:p>
                  </a:txBody>
                  <a:tcPr/>
                </a:tc>
              </a:tr>
              <a:tr h="132080">
                <a:tc>
                  <a:txBody>
                    <a:bodyPr/>
                    <a:lstStyle/>
                    <a:p>
                      <a:r>
                        <a:rPr lang="en-US" sz="1600" b="1" dirty="0" smtClean="0"/>
                        <a:t>Baseline CD4</a:t>
                      </a:r>
                      <a:endParaRPr lang="en-US" sz="1600" b="1" dirty="0"/>
                    </a:p>
                  </a:txBody>
                  <a:tcPr/>
                </a:tc>
                <a:tc gridSpan="2">
                  <a:txBody>
                    <a:bodyPr/>
                    <a:lstStyle/>
                    <a:p>
                      <a:pPr algn="ctr"/>
                      <a:r>
                        <a:rPr lang="en-US" sz="1700" b="1" dirty="0" smtClean="0"/>
                        <a:t>&gt; 300 cells/mm</a:t>
                      </a:r>
                      <a:r>
                        <a:rPr lang="en-US" sz="1700" b="1" baseline="30000" dirty="0" smtClean="0"/>
                        <a:t>3</a:t>
                      </a:r>
                      <a:endParaRPr lang="en-US" sz="1700" b="1" baseline="30000" dirty="0"/>
                    </a:p>
                  </a:txBody>
                  <a:tcPr anchor="ctr"/>
                </a:tc>
                <a:tc hMerge="1">
                  <a:txBody>
                    <a:bodyPr/>
                    <a:lstStyle/>
                    <a:p>
                      <a:endParaRPr lang="en-US"/>
                    </a:p>
                  </a:txBody>
                  <a:tcPr/>
                </a:tc>
              </a:tr>
              <a:tr h="121920">
                <a:tc>
                  <a:txBody>
                    <a:bodyPr/>
                    <a:lstStyle/>
                    <a:p>
                      <a:r>
                        <a:rPr lang="en-US" sz="1600" b="1" dirty="0" smtClean="0"/>
                        <a:t>Study status</a:t>
                      </a:r>
                      <a:endParaRPr lang="en-US" sz="1600" b="1" dirty="0"/>
                    </a:p>
                  </a:txBody>
                  <a:tcPr/>
                </a:tc>
                <a:tc>
                  <a:txBody>
                    <a:bodyPr/>
                    <a:lstStyle/>
                    <a:p>
                      <a:pPr algn="ctr"/>
                      <a:r>
                        <a:rPr lang="en-US" sz="1700" b="1" dirty="0" smtClean="0"/>
                        <a:t>Fully enrolled</a:t>
                      </a:r>
                      <a:endParaRPr lang="en-US" sz="1700" b="1" dirty="0"/>
                    </a:p>
                  </a:txBody>
                  <a:tcPr anchor="ctr"/>
                </a:tc>
                <a:tc>
                  <a:txBody>
                    <a:bodyPr/>
                    <a:lstStyle/>
                    <a:p>
                      <a:pPr algn="ctr"/>
                      <a:r>
                        <a:rPr lang="en-US" sz="1700" b="1" dirty="0" smtClean="0"/>
                        <a:t>Enrolling</a:t>
                      </a:r>
                      <a:endParaRPr lang="en-US" sz="1700" b="1" dirty="0"/>
                    </a:p>
                  </a:txBody>
                  <a:tcPr anchor="ctr"/>
                </a:tc>
              </a:tr>
              <a:tr h="198119">
                <a:tc>
                  <a:txBody>
                    <a:bodyPr/>
                    <a:lstStyle/>
                    <a:p>
                      <a:r>
                        <a:rPr lang="en-US" sz="1600" b="1" dirty="0" smtClean="0"/>
                        <a:t>SVR12 expected</a:t>
                      </a:r>
                      <a:endParaRPr lang="en-US" sz="1600" b="1" dirty="0"/>
                    </a:p>
                  </a:txBody>
                  <a:tcPr/>
                </a:tc>
                <a:tc>
                  <a:txBody>
                    <a:bodyPr/>
                    <a:lstStyle/>
                    <a:p>
                      <a:pPr algn="ctr"/>
                      <a:r>
                        <a:rPr lang="en-US" sz="1700" b="1" dirty="0" smtClean="0"/>
                        <a:t>Q3 2014</a:t>
                      </a:r>
                      <a:endParaRPr lang="en-US" sz="1700" b="1" dirty="0"/>
                    </a:p>
                  </a:txBody>
                  <a:tcPr anchor="ctr"/>
                </a:tc>
                <a:tc>
                  <a:txBody>
                    <a:bodyPr/>
                    <a:lstStyle/>
                    <a:p>
                      <a:pPr algn="ctr"/>
                      <a:r>
                        <a:rPr lang="en-US" sz="1700" b="1" dirty="0" smtClean="0"/>
                        <a:t>Q3 2014</a:t>
                      </a:r>
                      <a:endParaRPr lang="en-US" sz="1700" b="1" dirty="0"/>
                    </a:p>
                  </a:txBody>
                  <a:tcPr anchor="ctr"/>
                </a:tc>
              </a:tr>
            </a:tbl>
          </a:graphicData>
        </a:graphic>
      </p:graphicFrame>
      <p:sp>
        <p:nvSpPr>
          <p:cNvPr id="5" name="TextBox 4"/>
          <p:cNvSpPr txBox="1"/>
          <p:nvPr/>
        </p:nvSpPr>
        <p:spPr>
          <a:xfrm>
            <a:off x="304800" y="6458635"/>
            <a:ext cx="5036763" cy="323165"/>
          </a:xfrm>
          <a:prstGeom prst="rect">
            <a:avLst/>
          </a:prstGeom>
          <a:noFill/>
        </p:spPr>
        <p:txBody>
          <a:bodyPr wrap="none" rtlCol="0">
            <a:spAutoFit/>
          </a:bodyPr>
          <a:lstStyle/>
          <a:p>
            <a:pPr fontAlgn="base">
              <a:spcBef>
                <a:spcPct val="0"/>
              </a:spcBef>
              <a:spcAft>
                <a:spcPct val="0"/>
              </a:spcAft>
            </a:pPr>
            <a:r>
              <a:rPr lang="en-US" sz="1500" dirty="0">
                <a:solidFill>
                  <a:prstClr val="white"/>
                </a:solidFill>
              </a:rPr>
              <a:t>* Telaprevir dosed 1125 mg TID in patients receiving </a:t>
            </a:r>
            <a:r>
              <a:rPr lang="en-US" sz="1500" dirty="0" err="1">
                <a:solidFill>
                  <a:prstClr val="white"/>
                </a:solidFill>
              </a:rPr>
              <a:t>efavirenz</a:t>
            </a:r>
            <a:endParaRPr lang="en-US" sz="1500" dirty="0">
              <a:solidFill>
                <a:prstClr val="white"/>
              </a:solidFill>
            </a:endParaRPr>
          </a:p>
        </p:txBody>
      </p:sp>
      <p:sp>
        <p:nvSpPr>
          <p:cNvPr id="6" name="TextBox 5"/>
          <p:cNvSpPr txBox="1"/>
          <p:nvPr/>
        </p:nvSpPr>
        <p:spPr>
          <a:xfrm>
            <a:off x="7531627" y="6536377"/>
            <a:ext cx="1566775" cy="276999"/>
          </a:xfrm>
          <a:prstGeom prst="rect">
            <a:avLst/>
          </a:prstGeom>
          <a:noFill/>
        </p:spPr>
        <p:txBody>
          <a:bodyPr wrap="none" rtlCol="0">
            <a:spAutoFit/>
          </a:bodyPr>
          <a:lstStyle/>
          <a:p>
            <a:pPr algn="r" fontAlgn="base">
              <a:spcBef>
                <a:spcPct val="0"/>
              </a:spcBef>
              <a:spcAft>
                <a:spcPct val="0"/>
              </a:spcAft>
            </a:pPr>
            <a:r>
              <a:rPr lang="en-US" sz="1200" dirty="0" err="1">
                <a:solidFill>
                  <a:prstClr val="white"/>
                </a:solidFill>
              </a:rPr>
              <a:t>www.clinicaltrials.gov</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48"/>
            <a:ext cx="9144000" cy="1371600"/>
          </a:xfrm>
        </p:spPr>
        <p:txBody>
          <a:bodyPr>
            <a:normAutofit/>
          </a:bodyPr>
          <a:lstStyle/>
          <a:p>
            <a:pPr lvl="1" algn="ctr"/>
            <a:r>
              <a:rPr lang="en-CA" sz="3600" b="1" noProof="0" smtClean="0">
                <a:solidFill>
                  <a:schemeClr val="tx1"/>
                </a:solidFill>
                <a:effectLst/>
                <a:latin typeface="+mj-lt"/>
              </a:rPr>
              <a:t>Ongoing Study of PegIFN</a:t>
            </a:r>
            <a:r>
              <a:rPr lang="en-CA" sz="3600" b="1" noProof="0" smtClean="0">
                <a:solidFill>
                  <a:schemeClr val="tx1"/>
                </a:solidFill>
                <a:effectLst/>
                <a:latin typeface="+mj-lt"/>
                <a:ea typeface="Tahoma" pitchFamily="1" charset="0"/>
                <a:cs typeface="Tahoma" pitchFamily="1" charset="0"/>
                <a:sym typeface="Symbol" pitchFamily="1" charset="2"/>
              </a:rPr>
              <a:t></a:t>
            </a:r>
            <a:r>
              <a:rPr lang="en-CA" sz="3600" b="1" noProof="0" smtClean="0">
                <a:solidFill>
                  <a:schemeClr val="tx1"/>
                </a:solidFill>
                <a:effectLst/>
                <a:latin typeface="+mj-lt"/>
              </a:rPr>
              <a:t>-2a + RBV + Simeprevir in the HIV Co-Infected</a:t>
            </a:r>
            <a:endParaRPr lang="en-CA" sz="3600" b="1" noProof="0">
              <a:solidFill>
                <a:schemeClr val="tx1"/>
              </a:solidFill>
              <a:effectLst/>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7976162"/>
              </p:ext>
            </p:extLst>
          </p:nvPr>
        </p:nvGraphicFramePr>
        <p:xfrm>
          <a:off x="914400" y="1295341"/>
          <a:ext cx="7315200" cy="5166360"/>
        </p:xfrm>
        <a:graphic>
          <a:graphicData uri="http://schemas.openxmlformats.org/drawingml/2006/table">
            <a:tbl>
              <a:tblPr firstRow="1" bandRow="1">
                <a:tableStyleId>{5C22544A-7EE6-4342-B048-85BDC9FD1C3A}</a:tableStyleId>
              </a:tblPr>
              <a:tblGrid>
                <a:gridCol w="2209800"/>
                <a:gridCol w="5105400"/>
              </a:tblGrid>
              <a:tr h="370840">
                <a:tc>
                  <a:txBody>
                    <a:bodyPr/>
                    <a:lstStyle/>
                    <a:p>
                      <a:r>
                        <a:rPr lang="en-US" sz="1700" dirty="0" smtClean="0">
                          <a:effectLst/>
                        </a:rPr>
                        <a:t>Trial name</a:t>
                      </a:r>
                      <a:endParaRPr lang="en-US" sz="1700" dirty="0">
                        <a:effectLst/>
                      </a:endParaRPr>
                    </a:p>
                  </a:txBody>
                  <a:tcPr/>
                </a:tc>
                <a:tc>
                  <a:txBody>
                    <a:bodyPr/>
                    <a:lstStyle/>
                    <a:p>
                      <a:pPr algn="ctr"/>
                      <a:r>
                        <a:rPr lang="en-US" sz="1700" b="1" dirty="0" smtClean="0">
                          <a:effectLst/>
                        </a:rPr>
                        <a:t>C212</a:t>
                      </a:r>
                      <a:endParaRPr lang="en-US" sz="1700" b="1" dirty="0">
                        <a:effectLst/>
                      </a:endParaRPr>
                    </a:p>
                  </a:txBody>
                  <a:tcPr anchor="ctr"/>
                </a:tc>
              </a:tr>
              <a:tr h="370840">
                <a:tc>
                  <a:txBody>
                    <a:bodyPr/>
                    <a:lstStyle/>
                    <a:p>
                      <a:r>
                        <a:rPr lang="en-US" sz="1700" b="1" dirty="0" smtClean="0">
                          <a:effectLst/>
                        </a:rPr>
                        <a:t>Trial identifier</a:t>
                      </a:r>
                      <a:endParaRPr lang="en-US" sz="1700" b="1" dirty="0">
                        <a:effectLst/>
                      </a:endParaRPr>
                    </a:p>
                  </a:txBody>
                  <a:tcPr/>
                </a:tc>
                <a:tc>
                  <a:txBody>
                    <a:bodyPr/>
                    <a:lstStyle/>
                    <a:p>
                      <a:pPr algn="ctr"/>
                      <a:r>
                        <a:rPr lang="en-US" sz="1700" b="1" dirty="0" smtClean="0">
                          <a:effectLst/>
                        </a:rPr>
                        <a:t>NCT01479868</a:t>
                      </a:r>
                      <a:endParaRPr lang="en-US" sz="1700" b="1" dirty="0">
                        <a:effectLst/>
                      </a:endParaRPr>
                    </a:p>
                  </a:txBody>
                  <a:tcPr anchor="ctr"/>
                </a:tc>
              </a:tr>
              <a:tr h="370840">
                <a:tc>
                  <a:txBody>
                    <a:bodyPr/>
                    <a:lstStyle/>
                    <a:p>
                      <a:r>
                        <a:rPr lang="en-US" sz="1700" b="1" dirty="0" smtClean="0">
                          <a:effectLst/>
                        </a:rPr>
                        <a:t>Study design</a:t>
                      </a:r>
                      <a:endParaRPr lang="en-US" sz="1700"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effectLst/>
                        </a:rPr>
                        <a:t>Open-label</a:t>
                      </a:r>
                    </a:p>
                  </a:txBody>
                  <a:tcPr anchor="ctr"/>
                </a:tc>
              </a:tr>
              <a:tr h="370840">
                <a:tc>
                  <a:txBody>
                    <a:bodyPr/>
                    <a:lstStyle/>
                    <a:p>
                      <a:r>
                        <a:rPr lang="en-US" sz="1700" b="1" dirty="0" smtClean="0">
                          <a:effectLst/>
                        </a:rPr>
                        <a:t>No of subjects</a:t>
                      </a:r>
                      <a:endParaRPr lang="en-US" sz="1700" b="1" dirty="0">
                        <a:effectLst/>
                      </a:endParaRPr>
                    </a:p>
                  </a:txBody>
                  <a:tcPr/>
                </a:tc>
                <a:tc>
                  <a:txBody>
                    <a:bodyPr/>
                    <a:lstStyle/>
                    <a:p>
                      <a:pPr algn="ctr"/>
                      <a:r>
                        <a:rPr lang="en-US" sz="1700" b="1" dirty="0" smtClean="0">
                          <a:effectLst/>
                        </a:rPr>
                        <a:t>107</a:t>
                      </a:r>
                      <a:endParaRPr lang="en-US" sz="1700" b="1" dirty="0">
                        <a:effectLst/>
                      </a:endParaRPr>
                    </a:p>
                  </a:txBody>
                  <a:tcPr anchor="ctr"/>
                </a:tc>
              </a:tr>
              <a:tr h="370840">
                <a:tc>
                  <a:txBody>
                    <a:bodyPr/>
                    <a:lstStyle/>
                    <a:p>
                      <a:r>
                        <a:rPr lang="en-US" sz="1700" b="1" dirty="0" smtClean="0">
                          <a:effectLst/>
                        </a:rPr>
                        <a:t>HCV</a:t>
                      </a:r>
                      <a:r>
                        <a:rPr lang="en-US" sz="1700" b="1" baseline="0" dirty="0" smtClean="0">
                          <a:effectLst/>
                        </a:rPr>
                        <a:t> p</a:t>
                      </a:r>
                      <a:r>
                        <a:rPr lang="en-US" sz="1700" b="1" dirty="0" smtClean="0">
                          <a:effectLst/>
                        </a:rPr>
                        <a:t>atient types</a:t>
                      </a:r>
                      <a:endParaRPr lang="en-US" sz="1700" b="1" dirty="0">
                        <a:effectLst/>
                      </a:endParaRPr>
                    </a:p>
                  </a:txBody>
                  <a:tcPr/>
                </a:tc>
                <a:tc>
                  <a:txBody>
                    <a:bodyPr/>
                    <a:lstStyle/>
                    <a:p>
                      <a:pPr algn="ctr"/>
                      <a:r>
                        <a:rPr lang="en-US" sz="1700" b="1" dirty="0" smtClean="0">
                          <a:effectLst/>
                        </a:rPr>
                        <a:t>GT1 Naïve, </a:t>
                      </a:r>
                      <a:r>
                        <a:rPr lang="en-US" sz="1700" b="1" dirty="0" err="1" smtClean="0">
                          <a:effectLst/>
                        </a:rPr>
                        <a:t>relapsers</a:t>
                      </a:r>
                      <a:r>
                        <a:rPr lang="en-US" sz="1700" b="1" dirty="0" smtClean="0">
                          <a:effectLst/>
                        </a:rPr>
                        <a:t>, partial</a:t>
                      </a:r>
                      <a:r>
                        <a:rPr lang="en-US" sz="1700" b="1" baseline="0" dirty="0" smtClean="0">
                          <a:effectLst/>
                        </a:rPr>
                        <a:t> responders,      null responders</a:t>
                      </a:r>
                      <a:endParaRPr lang="en-US" sz="1700" b="1" dirty="0">
                        <a:effectLst/>
                      </a:endParaRPr>
                    </a:p>
                  </a:txBody>
                  <a:tcPr anchor="ctr"/>
                </a:tc>
              </a:tr>
              <a:tr h="370840">
                <a:tc>
                  <a:txBody>
                    <a:bodyPr/>
                    <a:lstStyle/>
                    <a:p>
                      <a:r>
                        <a:rPr lang="en-US" sz="1700" b="1" dirty="0" smtClean="0">
                          <a:effectLst/>
                        </a:rPr>
                        <a:t>Simeprevir dosing</a:t>
                      </a:r>
                      <a:endParaRPr lang="en-US" sz="1700" b="1" dirty="0">
                        <a:effectLst/>
                      </a:endParaRPr>
                    </a:p>
                  </a:txBody>
                  <a:tcPr/>
                </a:tc>
                <a:tc>
                  <a:txBody>
                    <a:bodyPr/>
                    <a:lstStyle/>
                    <a:p>
                      <a:pPr algn="ctr"/>
                      <a:r>
                        <a:rPr lang="en-US" sz="1700" b="1" dirty="0" smtClean="0">
                          <a:effectLst/>
                        </a:rPr>
                        <a:t>150 mg QD </a:t>
                      </a:r>
                      <a:r>
                        <a:rPr lang="en-US" sz="1700" b="1" dirty="0" err="1" smtClean="0">
                          <a:effectLst/>
                        </a:rPr>
                        <a:t>x</a:t>
                      </a:r>
                      <a:r>
                        <a:rPr lang="en-US" sz="1700" b="1" dirty="0" smtClean="0">
                          <a:effectLst/>
                        </a:rPr>
                        <a:t> 12 wk</a:t>
                      </a:r>
                      <a:endParaRPr lang="en-US" sz="1700" b="1" dirty="0">
                        <a:effectLst/>
                      </a:endParaRPr>
                    </a:p>
                  </a:txBody>
                  <a:tcPr anchor="ctr"/>
                </a:tc>
              </a:tr>
              <a:tr h="370840">
                <a:tc>
                  <a:txBody>
                    <a:bodyPr/>
                    <a:lstStyle/>
                    <a:p>
                      <a:r>
                        <a:rPr lang="en-US" sz="1700" b="1" dirty="0" smtClean="0">
                          <a:effectLst/>
                        </a:rPr>
                        <a:t>Study</a:t>
                      </a:r>
                      <a:r>
                        <a:rPr lang="en-US" sz="1700" b="1" baseline="0" dirty="0" smtClean="0">
                          <a:effectLst/>
                        </a:rPr>
                        <a:t> l</a:t>
                      </a:r>
                      <a:r>
                        <a:rPr lang="en-US" sz="1700" b="1" dirty="0" smtClean="0">
                          <a:effectLst/>
                        </a:rPr>
                        <a:t>ocations</a:t>
                      </a:r>
                      <a:endParaRPr lang="en-US" sz="1700" b="1" dirty="0">
                        <a:effectLst/>
                      </a:endParaRPr>
                    </a:p>
                  </a:txBody>
                  <a:tcPr/>
                </a:tc>
                <a:tc>
                  <a:txBody>
                    <a:bodyPr/>
                    <a:lstStyle/>
                    <a:p>
                      <a:pPr algn="ctr"/>
                      <a:r>
                        <a:rPr lang="en-US" sz="1700" b="1" dirty="0" smtClean="0">
                          <a:effectLst/>
                        </a:rPr>
                        <a:t>USA, Europe, Canada</a:t>
                      </a:r>
                      <a:endParaRPr lang="en-US" sz="1700" b="1" dirty="0">
                        <a:effectLst/>
                      </a:endParaRPr>
                    </a:p>
                  </a:txBody>
                  <a:tcPr anchor="ctr"/>
                </a:tc>
              </a:tr>
              <a:tr h="370840">
                <a:tc>
                  <a:txBody>
                    <a:bodyPr/>
                    <a:lstStyle/>
                    <a:p>
                      <a:r>
                        <a:rPr lang="en-US" sz="1700" b="1" dirty="0" smtClean="0">
                          <a:effectLst/>
                        </a:rPr>
                        <a:t>Duration of PR</a:t>
                      </a:r>
                      <a:endParaRPr lang="en-US" sz="1700" b="1" dirty="0">
                        <a:effectLst/>
                      </a:endParaRPr>
                    </a:p>
                  </a:txBody>
                  <a:tcPr/>
                </a:tc>
                <a:tc>
                  <a:txBody>
                    <a:bodyPr/>
                    <a:lstStyle/>
                    <a:p>
                      <a:pPr algn="ctr"/>
                      <a:r>
                        <a:rPr lang="en-US" sz="1700" b="1" dirty="0" smtClean="0">
                          <a:effectLst/>
                        </a:rPr>
                        <a:t>RGT (24 or 48 wk) in naives and </a:t>
                      </a:r>
                      <a:r>
                        <a:rPr lang="en-US" sz="1700" b="1" dirty="0" err="1" smtClean="0">
                          <a:effectLst/>
                        </a:rPr>
                        <a:t>relapsers</a:t>
                      </a:r>
                      <a:r>
                        <a:rPr lang="en-US" sz="1700" b="1" dirty="0" smtClean="0">
                          <a:effectLst/>
                        </a:rPr>
                        <a:t>;      48 wk in partials/nulls/cirrhotics</a:t>
                      </a:r>
                      <a:endParaRPr lang="en-US" sz="1700" b="1" dirty="0">
                        <a:effectLst/>
                      </a:endParaRPr>
                    </a:p>
                  </a:txBody>
                  <a:tcPr anchor="ctr"/>
                </a:tc>
              </a:tr>
              <a:tr h="370840">
                <a:tc>
                  <a:txBody>
                    <a:bodyPr/>
                    <a:lstStyle/>
                    <a:p>
                      <a:r>
                        <a:rPr lang="en-US" sz="1700" b="1" dirty="0" smtClean="0">
                          <a:effectLst/>
                        </a:rPr>
                        <a:t>RBV dose</a:t>
                      </a:r>
                      <a:endParaRPr lang="en-US" sz="1700" b="1" dirty="0">
                        <a:effectLst/>
                      </a:endParaRPr>
                    </a:p>
                  </a:txBody>
                  <a:tcPr/>
                </a:tc>
                <a:tc>
                  <a:txBody>
                    <a:bodyPr/>
                    <a:lstStyle/>
                    <a:p>
                      <a:pPr algn="ctr"/>
                      <a:r>
                        <a:rPr lang="en-US" sz="1700" b="1" dirty="0" smtClean="0">
                          <a:effectLst/>
                        </a:rPr>
                        <a:t>800 mg/</a:t>
                      </a:r>
                      <a:r>
                        <a:rPr lang="en-US" sz="1700" b="1" dirty="0" err="1" smtClean="0">
                          <a:effectLst/>
                        </a:rPr>
                        <a:t>d</a:t>
                      </a:r>
                      <a:endParaRPr lang="en-US" sz="1700" b="1" dirty="0">
                        <a:effectLst/>
                      </a:endParaRPr>
                    </a:p>
                  </a:txBody>
                  <a:tcPr anchor="ctr"/>
                </a:tc>
              </a:tr>
              <a:tr h="370840">
                <a:tc>
                  <a:txBody>
                    <a:bodyPr/>
                    <a:lstStyle/>
                    <a:p>
                      <a:r>
                        <a:rPr lang="en-US" sz="1700" b="1" dirty="0" smtClean="0">
                          <a:effectLst/>
                        </a:rPr>
                        <a:t>ART and CD4</a:t>
                      </a:r>
                      <a:endParaRPr lang="en-US" sz="1700" b="1" dirty="0">
                        <a:effectLst/>
                      </a:endParaRPr>
                    </a:p>
                  </a:txBody>
                  <a:tcPr/>
                </a:tc>
                <a:tc>
                  <a:txBody>
                    <a:bodyPr/>
                    <a:lstStyle/>
                    <a:p>
                      <a:pPr algn="ctr"/>
                      <a:r>
                        <a:rPr lang="en-US" sz="1700" b="1" dirty="0" smtClean="0">
                          <a:effectLst/>
                        </a:rPr>
                        <a:t>CD4 &gt; 300 on suppressive ART; or not</a:t>
                      </a:r>
                      <a:r>
                        <a:rPr lang="en-US" sz="1700" b="1" baseline="0" dirty="0" smtClean="0">
                          <a:effectLst/>
                        </a:rPr>
                        <a:t> on ART with CD4 &gt; 500 and HIV RNA &lt;100,000</a:t>
                      </a:r>
                      <a:endParaRPr lang="en-US" sz="1700" b="1" dirty="0">
                        <a:effectLst/>
                      </a:endParaRPr>
                    </a:p>
                  </a:txBody>
                  <a:tcPr anchor="ctr"/>
                </a:tc>
              </a:tr>
              <a:tr h="370840">
                <a:tc>
                  <a:txBody>
                    <a:bodyPr/>
                    <a:lstStyle/>
                    <a:p>
                      <a:r>
                        <a:rPr lang="en-US" sz="1700" b="1" dirty="0" smtClean="0">
                          <a:effectLst/>
                        </a:rPr>
                        <a:t>Study status</a:t>
                      </a:r>
                      <a:endParaRPr lang="en-US" sz="1700" b="1" dirty="0">
                        <a:effectLst/>
                      </a:endParaRPr>
                    </a:p>
                  </a:txBody>
                  <a:tcPr/>
                </a:tc>
                <a:tc>
                  <a:txBody>
                    <a:bodyPr/>
                    <a:lstStyle/>
                    <a:p>
                      <a:pPr algn="ctr"/>
                      <a:r>
                        <a:rPr lang="en-US" sz="1700" b="1" dirty="0" smtClean="0">
                          <a:effectLst/>
                        </a:rPr>
                        <a:t>Fully enrolled</a:t>
                      </a:r>
                      <a:endParaRPr lang="en-US" sz="1700" b="1" baseline="30000" dirty="0">
                        <a:effectLst/>
                      </a:endParaRPr>
                    </a:p>
                  </a:txBody>
                  <a:tcPr anchor="ctr"/>
                </a:tc>
              </a:tr>
              <a:tr h="370840">
                <a:tc>
                  <a:txBody>
                    <a:bodyPr/>
                    <a:lstStyle/>
                    <a:p>
                      <a:r>
                        <a:rPr lang="en-US" sz="1700" b="1" dirty="0" smtClean="0">
                          <a:effectLst/>
                        </a:rPr>
                        <a:t>SVR12 expected</a:t>
                      </a:r>
                      <a:endParaRPr lang="en-US" sz="1700" b="1" dirty="0">
                        <a:effectLst/>
                      </a:endParaRPr>
                    </a:p>
                  </a:txBody>
                  <a:tcPr/>
                </a:tc>
                <a:tc>
                  <a:txBody>
                    <a:bodyPr/>
                    <a:lstStyle/>
                    <a:p>
                      <a:pPr algn="ctr"/>
                      <a:r>
                        <a:rPr lang="en-US" sz="1700" b="1" baseline="0" dirty="0" smtClean="0">
                          <a:effectLst/>
                        </a:rPr>
                        <a:t>Q4 2014</a:t>
                      </a:r>
                      <a:endParaRPr lang="en-US" sz="1700" b="1" baseline="0" dirty="0">
                        <a:effectLst/>
                      </a:endParaRPr>
                    </a:p>
                  </a:txBody>
                  <a:tcPr anchor="ctr"/>
                </a:tc>
              </a:tr>
            </a:tbl>
          </a:graphicData>
        </a:graphic>
      </p:graphicFrame>
      <p:sp>
        <p:nvSpPr>
          <p:cNvPr id="6" name="TextBox 5"/>
          <p:cNvSpPr txBox="1"/>
          <p:nvPr/>
        </p:nvSpPr>
        <p:spPr>
          <a:xfrm>
            <a:off x="7531627" y="6536377"/>
            <a:ext cx="1566775" cy="276999"/>
          </a:xfrm>
          <a:prstGeom prst="rect">
            <a:avLst/>
          </a:prstGeom>
          <a:noFill/>
        </p:spPr>
        <p:txBody>
          <a:bodyPr wrap="none" rtlCol="0">
            <a:spAutoFit/>
          </a:bodyPr>
          <a:lstStyle/>
          <a:p>
            <a:pPr algn="r" fontAlgn="base">
              <a:spcBef>
                <a:spcPct val="0"/>
              </a:spcBef>
              <a:spcAft>
                <a:spcPct val="0"/>
              </a:spcAft>
            </a:pPr>
            <a:r>
              <a:rPr lang="en-US" sz="1200" dirty="0" err="1">
                <a:solidFill>
                  <a:prstClr val="white"/>
                </a:solidFill>
              </a:rPr>
              <a:t>www.clinicaltrials.gov</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144"/>
            <a:ext cx="9144000" cy="1676400"/>
          </a:xfrm>
        </p:spPr>
        <p:txBody>
          <a:bodyPr anchor="t">
            <a:noAutofit/>
          </a:bodyPr>
          <a:lstStyle/>
          <a:p>
            <a:pPr lvl="1" algn="ctr"/>
            <a:r>
              <a:rPr lang="en-CA" sz="3600" b="1" noProof="0" dirty="0" smtClean="0">
                <a:solidFill>
                  <a:schemeClr val="tx1"/>
                </a:solidFill>
                <a:effectLst/>
                <a:latin typeface="+mj-lt"/>
              </a:rPr>
              <a:t>Ongoing Study of </a:t>
            </a:r>
            <a:r>
              <a:rPr lang="en-CA" sz="3600" b="1" noProof="0" dirty="0" err="1" smtClean="0">
                <a:solidFill>
                  <a:schemeClr val="tx1"/>
                </a:solidFill>
                <a:effectLst/>
                <a:latin typeface="+mj-lt"/>
              </a:rPr>
              <a:t>PegIFN</a:t>
            </a:r>
            <a:r>
              <a:rPr lang="en-CA" sz="3600" b="1" noProof="0" dirty="0" smtClean="0">
                <a:solidFill>
                  <a:schemeClr val="tx1"/>
                </a:solidFill>
                <a:effectLst/>
                <a:latin typeface="+mj-lt"/>
                <a:ea typeface="Tahoma" pitchFamily="1" charset="0"/>
                <a:cs typeface="Tahoma" pitchFamily="1" charset="0"/>
                <a:sym typeface="Symbol" pitchFamily="1" charset="2"/>
              </a:rPr>
              <a:t></a:t>
            </a:r>
            <a:r>
              <a:rPr lang="en-CA" sz="3600" b="1" noProof="0" dirty="0" smtClean="0">
                <a:solidFill>
                  <a:schemeClr val="tx1"/>
                </a:solidFill>
                <a:effectLst/>
                <a:latin typeface="+mj-lt"/>
              </a:rPr>
              <a:t>-2a + RBV + </a:t>
            </a:r>
            <a:r>
              <a:rPr lang="en-CA" sz="3600" b="1" noProof="0" dirty="0" err="1" smtClean="0">
                <a:solidFill>
                  <a:schemeClr val="tx1"/>
                </a:solidFill>
                <a:effectLst/>
                <a:latin typeface="+mj-lt"/>
              </a:rPr>
              <a:t>Faldaprevir</a:t>
            </a:r>
            <a:r>
              <a:rPr lang="en-CA" sz="3600" b="1" noProof="0" dirty="0" smtClean="0">
                <a:solidFill>
                  <a:schemeClr val="tx1"/>
                </a:solidFill>
                <a:effectLst/>
                <a:latin typeface="+mj-lt"/>
              </a:rPr>
              <a:t> in the HIV Co-Infected</a:t>
            </a:r>
            <a:br>
              <a:rPr lang="en-CA" sz="3600" b="1" noProof="0" dirty="0" smtClean="0">
                <a:solidFill>
                  <a:schemeClr val="tx1"/>
                </a:solidFill>
                <a:effectLst/>
                <a:latin typeface="+mj-lt"/>
              </a:rPr>
            </a:br>
            <a:endParaRPr lang="en-CA" sz="3600" b="1" noProof="0" dirty="0">
              <a:solidFill>
                <a:schemeClr val="tx1"/>
              </a:solidFill>
              <a:effectLst/>
              <a:latin typeface="+mj-lt"/>
            </a:endParaRPr>
          </a:p>
        </p:txBody>
      </p:sp>
      <p:graphicFrame>
        <p:nvGraphicFramePr>
          <p:cNvPr id="4" name="Content Placeholder 3"/>
          <p:cNvGraphicFramePr>
            <a:graphicFrameLocks noGrp="1"/>
          </p:cNvGraphicFramePr>
          <p:nvPr>
            <p:ph idx="1"/>
          </p:nvPr>
        </p:nvGraphicFramePr>
        <p:xfrm>
          <a:off x="685800" y="1371600"/>
          <a:ext cx="7620000" cy="4978400"/>
        </p:xfrm>
        <a:graphic>
          <a:graphicData uri="http://schemas.openxmlformats.org/drawingml/2006/table">
            <a:tbl>
              <a:tblPr firstRow="1" bandRow="1">
                <a:tableStyleId>{5C22544A-7EE6-4342-B048-85BDC9FD1C3A}</a:tableStyleId>
              </a:tblPr>
              <a:tblGrid>
                <a:gridCol w="2286000"/>
                <a:gridCol w="5334000"/>
              </a:tblGrid>
              <a:tr h="325120">
                <a:tc>
                  <a:txBody>
                    <a:bodyPr/>
                    <a:lstStyle/>
                    <a:p>
                      <a:r>
                        <a:rPr lang="en-US" dirty="0" smtClean="0"/>
                        <a:t>Trial name</a:t>
                      </a:r>
                      <a:endParaRPr lang="en-US" dirty="0"/>
                    </a:p>
                  </a:txBody>
                  <a:tcPr/>
                </a:tc>
                <a:tc>
                  <a:txBody>
                    <a:bodyPr/>
                    <a:lstStyle/>
                    <a:p>
                      <a:pPr algn="ctr"/>
                      <a:r>
                        <a:rPr lang="en-US" sz="1800" b="1" dirty="0" smtClean="0"/>
                        <a:t>STARTverso4</a:t>
                      </a:r>
                      <a:endParaRPr lang="en-US" sz="1800" b="1" dirty="0"/>
                    </a:p>
                  </a:txBody>
                  <a:tcPr anchor="ctr"/>
                </a:tc>
              </a:tr>
              <a:tr h="370840">
                <a:tc>
                  <a:txBody>
                    <a:bodyPr/>
                    <a:lstStyle/>
                    <a:p>
                      <a:r>
                        <a:rPr lang="en-US" b="1" dirty="0" smtClean="0"/>
                        <a:t>Trial identifier</a:t>
                      </a:r>
                      <a:endParaRPr lang="en-US" b="1" dirty="0"/>
                    </a:p>
                  </a:txBody>
                  <a:tcPr/>
                </a:tc>
                <a:tc>
                  <a:txBody>
                    <a:bodyPr/>
                    <a:lstStyle/>
                    <a:p>
                      <a:pPr algn="ctr"/>
                      <a:r>
                        <a:rPr lang="en-US" sz="1800" b="1" dirty="0" smtClean="0"/>
                        <a:t>NCT01399619</a:t>
                      </a:r>
                      <a:endParaRPr lang="en-US" sz="1800" b="1" dirty="0"/>
                    </a:p>
                  </a:txBody>
                  <a:tcPr anchor="ctr"/>
                </a:tc>
              </a:tr>
              <a:tr h="370840">
                <a:tc>
                  <a:txBody>
                    <a:bodyPr/>
                    <a:lstStyle/>
                    <a:p>
                      <a:r>
                        <a:rPr lang="en-US" b="1" dirty="0" smtClean="0"/>
                        <a:t>Study design</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open-label with multiple randomizations</a:t>
                      </a:r>
                    </a:p>
                  </a:txBody>
                  <a:tcPr anchor="ctr"/>
                </a:tc>
              </a:tr>
              <a:tr h="370840">
                <a:tc>
                  <a:txBody>
                    <a:bodyPr/>
                    <a:lstStyle/>
                    <a:p>
                      <a:r>
                        <a:rPr lang="en-US" b="1" dirty="0" smtClean="0"/>
                        <a:t>No of subjects</a:t>
                      </a:r>
                      <a:endParaRPr lang="en-US" b="1" dirty="0"/>
                    </a:p>
                  </a:txBody>
                  <a:tcPr/>
                </a:tc>
                <a:tc>
                  <a:txBody>
                    <a:bodyPr/>
                    <a:lstStyle/>
                    <a:p>
                      <a:pPr algn="ctr"/>
                      <a:r>
                        <a:rPr lang="en-US" sz="1800" b="1" dirty="0" smtClean="0"/>
                        <a:t>306</a:t>
                      </a:r>
                      <a:endParaRPr lang="en-US" sz="1800" b="1" dirty="0"/>
                    </a:p>
                  </a:txBody>
                  <a:tcPr anchor="ctr"/>
                </a:tc>
              </a:tr>
              <a:tr h="370840">
                <a:tc>
                  <a:txBody>
                    <a:bodyPr/>
                    <a:lstStyle/>
                    <a:p>
                      <a:r>
                        <a:rPr lang="en-US" b="1" dirty="0" smtClean="0"/>
                        <a:t>HCV</a:t>
                      </a:r>
                      <a:r>
                        <a:rPr lang="en-US" b="1" baseline="0" dirty="0" smtClean="0"/>
                        <a:t> p</a:t>
                      </a:r>
                      <a:r>
                        <a:rPr lang="en-US" b="1" dirty="0" smtClean="0"/>
                        <a:t>atient types</a:t>
                      </a:r>
                      <a:endParaRPr lang="en-US" b="1" dirty="0"/>
                    </a:p>
                  </a:txBody>
                  <a:tcPr/>
                </a:tc>
                <a:tc>
                  <a:txBody>
                    <a:bodyPr/>
                    <a:lstStyle/>
                    <a:p>
                      <a:pPr algn="ctr"/>
                      <a:r>
                        <a:rPr lang="en-US" sz="1800" b="1" dirty="0" smtClean="0"/>
                        <a:t>GT1 Naïve, </a:t>
                      </a:r>
                      <a:r>
                        <a:rPr lang="en-US" sz="1800" b="1" dirty="0" err="1" smtClean="0"/>
                        <a:t>relapsers</a:t>
                      </a:r>
                      <a:endParaRPr lang="en-US" sz="1800" b="1" dirty="0"/>
                    </a:p>
                  </a:txBody>
                  <a:tcPr anchor="ctr"/>
                </a:tc>
              </a:tr>
              <a:tr h="370840">
                <a:tc>
                  <a:txBody>
                    <a:bodyPr/>
                    <a:lstStyle/>
                    <a:p>
                      <a:r>
                        <a:rPr lang="en-US" b="1" dirty="0" smtClean="0"/>
                        <a:t>Faldaprevir dosing</a:t>
                      </a:r>
                      <a:endParaRPr lang="en-US" b="1" dirty="0"/>
                    </a:p>
                  </a:txBody>
                  <a:tcPr/>
                </a:tc>
                <a:tc>
                  <a:txBody>
                    <a:bodyPr/>
                    <a:lstStyle/>
                    <a:p>
                      <a:pPr algn="ctr"/>
                      <a:r>
                        <a:rPr lang="en-US" sz="1800" b="1" dirty="0" smtClean="0"/>
                        <a:t>120 mg or 240 mg QD</a:t>
                      </a:r>
                      <a:endParaRPr lang="en-US" sz="1800" b="1" dirty="0"/>
                    </a:p>
                  </a:txBody>
                  <a:tcPr anchor="ctr"/>
                </a:tc>
              </a:tr>
              <a:tr h="370840">
                <a:tc>
                  <a:txBody>
                    <a:bodyPr/>
                    <a:lstStyle/>
                    <a:p>
                      <a:r>
                        <a:rPr lang="en-US" b="1" dirty="0" smtClean="0"/>
                        <a:t>Study</a:t>
                      </a:r>
                      <a:r>
                        <a:rPr lang="en-US" b="1" baseline="0" dirty="0" smtClean="0"/>
                        <a:t> l</a:t>
                      </a:r>
                      <a:r>
                        <a:rPr lang="en-US" b="1" dirty="0" smtClean="0"/>
                        <a:t>ocations</a:t>
                      </a:r>
                      <a:endParaRPr lang="en-US" b="1" dirty="0"/>
                    </a:p>
                  </a:txBody>
                  <a:tcPr/>
                </a:tc>
                <a:tc>
                  <a:txBody>
                    <a:bodyPr/>
                    <a:lstStyle/>
                    <a:p>
                      <a:pPr algn="ctr"/>
                      <a:r>
                        <a:rPr lang="en-US" sz="1800" b="1" dirty="0" smtClean="0"/>
                        <a:t>USA, Europe, Brazil</a:t>
                      </a:r>
                      <a:endParaRPr lang="en-US" sz="1800" b="1" dirty="0"/>
                    </a:p>
                  </a:txBody>
                  <a:tcPr anchor="ctr"/>
                </a:tc>
              </a:tr>
              <a:tr h="370840">
                <a:tc>
                  <a:txBody>
                    <a:bodyPr/>
                    <a:lstStyle/>
                    <a:p>
                      <a:r>
                        <a:rPr lang="en-US" b="1" dirty="0" smtClean="0"/>
                        <a:t>Duration of PR</a:t>
                      </a:r>
                      <a:endParaRPr lang="en-US" b="1" dirty="0"/>
                    </a:p>
                  </a:txBody>
                  <a:tcPr/>
                </a:tc>
                <a:tc>
                  <a:txBody>
                    <a:bodyPr/>
                    <a:lstStyle/>
                    <a:p>
                      <a:pPr algn="ctr"/>
                      <a:r>
                        <a:rPr lang="en-US" sz="1800" b="1" dirty="0" smtClean="0"/>
                        <a:t>RGT in naives and </a:t>
                      </a:r>
                      <a:r>
                        <a:rPr lang="en-US" sz="1800" b="1" dirty="0" err="1" smtClean="0"/>
                        <a:t>relapsers</a:t>
                      </a:r>
                      <a:r>
                        <a:rPr lang="en-US" sz="1800" b="1" dirty="0" smtClean="0"/>
                        <a:t>; 48 wk in partials/nulls/cirrhotics</a:t>
                      </a:r>
                      <a:endParaRPr lang="en-US" sz="1800" b="1" dirty="0"/>
                    </a:p>
                  </a:txBody>
                  <a:tcPr anchor="ctr"/>
                </a:tc>
              </a:tr>
              <a:tr h="370840">
                <a:tc>
                  <a:txBody>
                    <a:bodyPr/>
                    <a:lstStyle/>
                    <a:p>
                      <a:r>
                        <a:rPr lang="en-US" b="1" dirty="0" smtClean="0"/>
                        <a:t>RBV dose</a:t>
                      </a:r>
                      <a:endParaRPr lang="en-US" b="1" dirty="0"/>
                    </a:p>
                  </a:txBody>
                  <a:tcPr/>
                </a:tc>
                <a:tc>
                  <a:txBody>
                    <a:bodyPr/>
                    <a:lstStyle/>
                    <a:p>
                      <a:pPr algn="ctr"/>
                      <a:r>
                        <a:rPr lang="en-US" sz="1800" b="1" dirty="0" smtClean="0"/>
                        <a:t>1000/1200 mg/</a:t>
                      </a:r>
                      <a:r>
                        <a:rPr lang="en-US" sz="1800" b="1" dirty="0" err="1" smtClean="0"/>
                        <a:t>d</a:t>
                      </a:r>
                      <a:endParaRPr lang="en-US" sz="1800" b="1" dirty="0"/>
                    </a:p>
                  </a:txBody>
                  <a:tcPr anchor="ctr"/>
                </a:tc>
              </a:tr>
              <a:tr h="370840">
                <a:tc>
                  <a:txBody>
                    <a:bodyPr/>
                    <a:lstStyle/>
                    <a:p>
                      <a:r>
                        <a:rPr lang="en-US" b="1" dirty="0" smtClean="0"/>
                        <a:t>ART and CD4</a:t>
                      </a:r>
                      <a:endParaRPr lang="en-US" b="1" dirty="0"/>
                    </a:p>
                  </a:txBody>
                  <a:tcPr/>
                </a:tc>
                <a:tc>
                  <a:txBody>
                    <a:bodyPr/>
                    <a:lstStyle/>
                    <a:p>
                      <a:pPr algn="ctr"/>
                      <a:r>
                        <a:rPr lang="en-US" sz="1800" b="1" dirty="0" smtClean="0"/>
                        <a:t>CD4 &gt; 300 on suppressive ART, OR not</a:t>
                      </a:r>
                      <a:r>
                        <a:rPr lang="en-US" sz="1800" b="1" baseline="0" dirty="0" smtClean="0"/>
                        <a:t> on ART with CD4 &gt; 500 and </a:t>
                      </a:r>
                      <a:r>
                        <a:rPr lang="en-US" sz="1800" b="1" baseline="0" dirty="0" err="1" smtClean="0"/>
                        <a:t>pVL</a:t>
                      </a:r>
                      <a:r>
                        <a:rPr lang="en-US" sz="1800" b="1" baseline="0" dirty="0" smtClean="0"/>
                        <a:t> &lt;100,000</a:t>
                      </a:r>
                      <a:endParaRPr lang="en-US" sz="1800" b="1" dirty="0"/>
                    </a:p>
                  </a:txBody>
                  <a:tcPr anchor="ctr"/>
                </a:tc>
              </a:tr>
              <a:tr h="330200">
                <a:tc>
                  <a:txBody>
                    <a:bodyPr/>
                    <a:lstStyle/>
                    <a:p>
                      <a:r>
                        <a:rPr lang="en-US" b="1" dirty="0" smtClean="0"/>
                        <a:t>Study status</a:t>
                      </a:r>
                      <a:endParaRPr lang="en-US" b="1" dirty="0"/>
                    </a:p>
                  </a:txBody>
                  <a:tcPr/>
                </a:tc>
                <a:tc>
                  <a:txBody>
                    <a:bodyPr/>
                    <a:lstStyle/>
                    <a:p>
                      <a:pPr algn="ctr"/>
                      <a:r>
                        <a:rPr lang="en-US" sz="1800" b="1" dirty="0" smtClean="0"/>
                        <a:t>Fully enrolled</a:t>
                      </a:r>
                      <a:endParaRPr lang="en-US" sz="1800" b="1" baseline="30000" dirty="0"/>
                    </a:p>
                  </a:txBody>
                  <a:tcPr anchor="ctr"/>
                </a:tc>
              </a:tr>
              <a:tr h="370840">
                <a:tc>
                  <a:txBody>
                    <a:bodyPr/>
                    <a:lstStyle/>
                    <a:p>
                      <a:r>
                        <a:rPr lang="en-US" b="1" dirty="0" smtClean="0"/>
                        <a:t>SVR12 expected</a:t>
                      </a:r>
                      <a:endParaRPr lang="en-US" b="1" dirty="0"/>
                    </a:p>
                  </a:txBody>
                  <a:tcPr/>
                </a:tc>
                <a:tc>
                  <a:txBody>
                    <a:bodyPr/>
                    <a:lstStyle/>
                    <a:p>
                      <a:pPr algn="ctr"/>
                      <a:r>
                        <a:rPr lang="en-US" sz="1800" b="1" baseline="0" dirty="0" smtClean="0"/>
                        <a:t>Q4 2014</a:t>
                      </a:r>
                      <a:endParaRPr lang="en-US" sz="1800" b="1" baseline="0" dirty="0"/>
                    </a:p>
                  </a:txBody>
                  <a:tcPr anchor="ctr"/>
                </a:tc>
              </a:tr>
            </a:tbl>
          </a:graphicData>
        </a:graphic>
      </p:graphicFrame>
      <p:sp>
        <p:nvSpPr>
          <p:cNvPr id="5" name="TextBox 4"/>
          <p:cNvSpPr txBox="1"/>
          <p:nvPr/>
        </p:nvSpPr>
        <p:spPr>
          <a:xfrm>
            <a:off x="7474689" y="6461701"/>
            <a:ext cx="1623713" cy="276999"/>
          </a:xfrm>
          <a:prstGeom prst="rect">
            <a:avLst/>
          </a:prstGeom>
          <a:noFill/>
        </p:spPr>
        <p:txBody>
          <a:bodyPr wrap="none" rtlCol="0">
            <a:spAutoFit/>
          </a:bodyPr>
          <a:lstStyle/>
          <a:p>
            <a:pPr algn="r" fontAlgn="base">
              <a:spcBef>
                <a:spcPct val="0"/>
              </a:spcBef>
              <a:spcAft>
                <a:spcPct val="0"/>
              </a:spcAft>
            </a:pPr>
            <a:r>
              <a:rPr lang="en-US" sz="1200" dirty="0" err="1">
                <a:solidFill>
                  <a:prstClr val="white"/>
                </a:solidFill>
                <a:latin typeface="Arial" pitchFamily="1" charset="0"/>
              </a:rPr>
              <a:t>www.clinicaltrials.gov</a:t>
            </a:r>
            <a:endParaRPr lang="en-US" sz="1200" dirty="0">
              <a:solidFill>
                <a:prstClr val="white"/>
              </a:solidFill>
              <a:latin typeface="Arial" pitchFamily="1"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0" y="-476713"/>
            <a:ext cx="9144000" cy="1139825"/>
          </a:xfrm>
          <a:prstGeom prst="rect">
            <a:avLst/>
          </a:prstGeom>
        </p:spPr>
        <p:txBody>
          <a:bodyPr>
            <a:noAutofit/>
          </a:bodyPr>
          <a:lst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endParaRPr lang="en-CA" sz="3900" dirty="0">
              <a:solidFill>
                <a:prstClr val="white"/>
              </a:solidFill>
              <a:effectLst>
                <a:outerShdw blurRad="50800" dist="50800" dir="2700000" algn="tl" rotWithShape="0">
                  <a:prstClr val="black">
                    <a:alpha val="30000"/>
                  </a:prstClr>
                </a:outerShdw>
              </a:effectLst>
              <a:cs typeface="Arial" pitchFamily="34" charset="0"/>
            </a:endParaRPr>
          </a:p>
        </p:txBody>
      </p:sp>
      <p:sp>
        <p:nvSpPr>
          <p:cNvPr id="5" name="TextBox 4"/>
          <p:cNvSpPr txBox="1"/>
          <p:nvPr/>
        </p:nvSpPr>
        <p:spPr>
          <a:xfrm>
            <a:off x="0" y="153230"/>
            <a:ext cx="9144000" cy="1892826"/>
          </a:xfrm>
          <a:prstGeom prst="rect">
            <a:avLst/>
          </a:prstGeom>
          <a:noFill/>
        </p:spPr>
        <p:txBody>
          <a:bodyPr wrap="square" rtlCol="0">
            <a:spAutoFit/>
          </a:bodyPr>
          <a:lstStyle/>
          <a:p>
            <a:pPr algn="ctr"/>
            <a:r>
              <a:rPr lang="en-CA" sz="3900" b="1" dirty="0">
                <a:solidFill>
                  <a:prstClr val="white"/>
                </a:solidFill>
                <a:effectLst>
                  <a:outerShdw blurRad="38100" dist="38100" dir="2700000" algn="tl">
                    <a:srgbClr val="000000">
                      <a:alpha val="43137"/>
                    </a:srgbClr>
                  </a:outerShdw>
                </a:effectLst>
              </a:rPr>
              <a:t>Increased Risk of Cirrhosis and ESLD in HIV/HCV-</a:t>
            </a:r>
            <a:r>
              <a:rPr lang="en-CA" sz="3900" b="1" dirty="0" err="1">
                <a:solidFill>
                  <a:prstClr val="white"/>
                </a:solidFill>
                <a:effectLst>
                  <a:outerShdw blurRad="38100" dist="38100" dir="2700000" algn="tl">
                    <a:srgbClr val="000000">
                      <a:alpha val="43137"/>
                    </a:srgbClr>
                  </a:outerShdw>
                </a:effectLst>
              </a:rPr>
              <a:t>Coinfected</a:t>
            </a:r>
            <a:r>
              <a:rPr lang="en-CA" sz="3900" b="1" dirty="0">
                <a:solidFill>
                  <a:prstClr val="white"/>
                </a:solidFill>
                <a:effectLst>
                  <a:outerShdw blurRad="38100" dist="38100" dir="2700000" algn="tl">
                    <a:srgbClr val="000000">
                      <a:alpha val="43137"/>
                    </a:srgbClr>
                  </a:outerShdw>
                </a:effectLst>
              </a:rPr>
              <a:t> Patients</a:t>
            </a:r>
          </a:p>
          <a:p>
            <a:endParaRPr lang="en-CA" sz="3900" dirty="0">
              <a:solidFill>
                <a:prstClr val="white"/>
              </a:solidFill>
            </a:endParaRPr>
          </a:p>
        </p:txBody>
      </p:sp>
      <p:sp>
        <p:nvSpPr>
          <p:cNvPr id="6" name="Rectangle 5"/>
          <p:cNvSpPr/>
          <p:nvPr/>
        </p:nvSpPr>
        <p:spPr>
          <a:xfrm>
            <a:off x="1700808" y="5733256"/>
            <a:ext cx="5742384" cy="369332"/>
          </a:xfrm>
          <a:prstGeom prst="rect">
            <a:avLst/>
          </a:prstGeom>
        </p:spPr>
        <p:txBody>
          <a:bodyPr wrap="square">
            <a:spAutoFit/>
          </a:bodyPr>
          <a:lstStyle/>
          <a:p>
            <a:pPr algn="ctr">
              <a:lnSpc>
                <a:spcPct val="90000"/>
              </a:lnSpc>
              <a:spcBef>
                <a:spcPct val="50000"/>
              </a:spcBef>
              <a:buClr>
                <a:srgbClr val="B5D2F5"/>
              </a:buClr>
              <a:buSzPct val="80000"/>
              <a:buFont typeface="Wingdings" pitchFamily="2" charset="2"/>
              <a:buNone/>
            </a:pPr>
            <a:r>
              <a:rPr lang="en-US" dirty="0">
                <a:solidFill>
                  <a:prstClr val="white"/>
                </a:solidFill>
                <a:ea typeface="ＭＳ Ｐゴシック" pitchFamily="34" charset="-128"/>
              </a:rPr>
              <a:t>RR of for </a:t>
            </a:r>
            <a:r>
              <a:rPr lang="en-US" dirty="0" smtClean="0">
                <a:solidFill>
                  <a:prstClr val="white"/>
                </a:solidFill>
                <a:ea typeface="ＭＳ Ｐゴシック" pitchFamily="34" charset="-128"/>
              </a:rPr>
              <a:t>end-stage </a:t>
            </a:r>
            <a:r>
              <a:rPr lang="en-US" dirty="0">
                <a:solidFill>
                  <a:prstClr val="white"/>
                </a:solidFill>
                <a:ea typeface="ＭＳ Ｐゴシック" pitchFamily="34" charset="-128"/>
              </a:rPr>
              <a:t>liver disease:</a:t>
            </a:r>
            <a:r>
              <a:rPr lang="en-US" sz="2000" dirty="0">
                <a:solidFill>
                  <a:prstClr val="white"/>
                </a:solidFill>
                <a:ea typeface="ＭＳ Ｐゴシック" pitchFamily="34" charset="-128"/>
              </a:rPr>
              <a:t> </a:t>
            </a:r>
            <a:r>
              <a:rPr lang="en-US" dirty="0">
                <a:solidFill>
                  <a:prstClr val="white"/>
                </a:solidFill>
                <a:ea typeface="ＭＳ Ｐゴシック" pitchFamily="34" charset="-128"/>
              </a:rPr>
              <a:t>2.92 (95% CI, 1.70-5.01).</a:t>
            </a:r>
            <a:endParaRPr lang="en-CA" dirty="0">
              <a:solidFill>
                <a:prstClr val="white"/>
              </a:solidFill>
              <a:ea typeface="ＭＳ Ｐゴシック" pitchFamily="34" charset="-128"/>
            </a:endParaRPr>
          </a:p>
        </p:txBody>
      </p:sp>
      <p:sp>
        <p:nvSpPr>
          <p:cNvPr id="8" name="Rectangle 7"/>
          <p:cNvSpPr/>
          <p:nvPr/>
        </p:nvSpPr>
        <p:spPr>
          <a:xfrm>
            <a:off x="4427984" y="6453336"/>
            <a:ext cx="4572000" cy="276999"/>
          </a:xfrm>
          <a:prstGeom prst="rect">
            <a:avLst/>
          </a:prstGeom>
        </p:spPr>
        <p:txBody>
          <a:bodyPr>
            <a:spAutoFit/>
          </a:bodyPr>
          <a:lstStyle/>
          <a:p>
            <a:pPr algn="r"/>
            <a:r>
              <a:rPr lang="fr-CA" sz="1200" dirty="0" smtClean="0">
                <a:solidFill>
                  <a:prstClr val="white"/>
                </a:solidFill>
              </a:rPr>
              <a:t>Graham </a:t>
            </a:r>
            <a:r>
              <a:rPr lang="fr-CA" sz="1200" dirty="0">
                <a:solidFill>
                  <a:prstClr val="white"/>
                </a:solidFill>
              </a:rPr>
              <a:t>et </a:t>
            </a:r>
            <a:r>
              <a:rPr lang="fr-CA" sz="1200" dirty="0" smtClean="0">
                <a:solidFill>
                  <a:prstClr val="white"/>
                </a:solidFill>
              </a:rPr>
              <a:t>al</a:t>
            </a:r>
            <a:r>
              <a:rPr lang="fr-CA" sz="1200" i="1" dirty="0" smtClean="0">
                <a:solidFill>
                  <a:prstClr val="white"/>
                </a:solidFill>
              </a:rPr>
              <a:t>. Clin Infect Dis</a:t>
            </a:r>
            <a:r>
              <a:rPr lang="fr-CA" sz="1200" dirty="0" smtClean="0">
                <a:solidFill>
                  <a:prstClr val="white"/>
                </a:solidFill>
              </a:rPr>
              <a:t>, 2001</a:t>
            </a:r>
            <a:endParaRPr lang="en-CA" sz="1200" dirty="0">
              <a:solidFill>
                <a:prstClr val="white"/>
              </a:solidFill>
            </a:endParaRPr>
          </a:p>
        </p:txBody>
      </p:sp>
      <p:cxnSp>
        <p:nvCxnSpPr>
          <p:cNvPr id="10" name="Straight Connector 9"/>
          <p:cNvCxnSpPr/>
          <p:nvPr/>
        </p:nvCxnSpPr>
        <p:spPr>
          <a:xfrm>
            <a:off x="1475656" y="2132856"/>
            <a:ext cx="0" cy="2736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475656" y="4869160"/>
            <a:ext cx="28083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403648" y="2636912"/>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1403648" y="3068960"/>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03648" y="3501008"/>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1403648" y="3933056"/>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03648" y="4725144"/>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619672" y="4869160"/>
            <a:ext cx="0"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139952" y="4869160"/>
            <a:ext cx="0"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555776" y="2060848"/>
            <a:ext cx="0" cy="26642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979712" y="3501008"/>
            <a:ext cx="1584176"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a:off x="1619672" y="3933056"/>
            <a:ext cx="1296144"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V="1">
            <a:off x="2195736" y="4725144"/>
            <a:ext cx="360040"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2555776" y="4725144"/>
            <a:ext cx="432048"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195736" y="4797152"/>
            <a:ext cx="360040"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555776" y="4797152"/>
            <a:ext cx="432048"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3059832" y="5301208"/>
            <a:ext cx="2808312" cy="400110"/>
          </a:xfrm>
          <a:prstGeom prst="rect">
            <a:avLst/>
          </a:prstGeom>
          <a:noFill/>
        </p:spPr>
        <p:txBody>
          <a:bodyPr wrap="square" rtlCol="0">
            <a:spAutoFit/>
          </a:bodyPr>
          <a:lstStyle/>
          <a:p>
            <a:r>
              <a:rPr lang="en-CA" sz="2000" b="1" dirty="0">
                <a:solidFill>
                  <a:prstClr val="white"/>
                </a:solidFill>
              </a:rPr>
              <a:t>Relative Risk (95% </a:t>
            </a:r>
            <a:r>
              <a:rPr lang="en-CA" sz="2000" b="1" dirty="0" err="1">
                <a:solidFill>
                  <a:prstClr val="white"/>
                </a:solidFill>
              </a:rPr>
              <a:t>Cl</a:t>
            </a:r>
            <a:r>
              <a:rPr lang="en-CA" sz="2000" b="1" dirty="0">
                <a:solidFill>
                  <a:prstClr val="white"/>
                </a:solidFill>
              </a:rPr>
              <a:t>)</a:t>
            </a:r>
            <a:endParaRPr lang="en-CA" b="1" dirty="0">
              <a:solidFill>
                <a:prstClr val="white"/>
              </a:solidFill>
            </a:endParaRPr>
          </a:p>
        </p:txBody>
      </p:sp>
      <p:sp>
        <p:nvSpPr>
          <p:cNvPr id="47" name="TextBox 46"/>
          <p:cNvSpPr txBox="1"/>
          <p:nvPr/>
        </p:nvSpPr>
        <p:spPr>
          <a:xfrm>
            <a:off x="1331640" y="4941168"/>
            <a:ext cx="3384376" cy="369332"/>
          </a:xfrm>
          <a:prstGeom prst="rect">
            <a:avLst/>
          </a:prstGeom>
          <a:noFill/>
          <a:ln>
            <a:noFill/>
          </a:ln>
        </p:spPr>
        <p:txBody>
          <a:bodyPr wrap="square" rtlCol="0">
            <a:spAutoFit/>
          </a:bodyPr>
          <a:lstStyle/>
          <a:p>
            <a:r>
              <a:rPr lang="en-CA" dirty="0">
                <a:solidFill>
                  <a:prstClr val="white"/>
                </a:solidFill>
              </a:rPr>
              <a:t>0.76  1.0    2.07	                10.83</a:t>
            </a:r>
          </a:p>
        </p:txBody>
      </p:sp>
      <p:sp>
        <p:nvSpPr>
          <p:cNvPr id="48" name="TextBox 47"/>
          <p:cNvSpPr txBox="1"/>
          <p:nvPr/>
        </p:nvSpPr>
        <p:spPr>
          <a:xfrm>
            <a:off x="5364088" y="4941168"/>
            <a:ext cx="3672408" cy="369332"/>
          </a:xfrm>
          <a:prstGeom prst="rect">
            <a:avLst/>
          </a:prstGeom>
          <a:noFill/>
        </p:spPr>
        <p:txBody>
          <a:bodyPr wrap="square" rtlCol="0">
            <a:spAutoFit/>
          </a:bodyPr>
          <a:lstStyle/>
          <a:p>
            <a:r>
              <a:rPr lang="en-CA" dirty="0">
                <a:solidFill>
                  <a:prstClr val="white"/>
                </a:solidFill>
              </a:rPr>
              <a:t>0.61  1.0          6.14	         10        175.32    </a:t>
            </a:r>
          </a:p>
        </p:txBody>
      </p:sp>
      <p:sp>
        <p:nvSpPr>
          <p:cNvPr id="49" name="TextBox 48"/>
          <p:cNvSpPr txBox="1"/>
          <p:nvPr/>
        </p:nvSpPr>
        <p:spPr>
          <a:xfrm>
            <a:off x="611560" y="2420888"/>
            <a:ext cx="792088" cy="338554"/>
          </a:xfrm>
          <a:prstGeom prst="rect">
            <a:avLst/>
          </a:prstGeom>
          <a:noFill/>
        </p:spPr>
        <p:txBody>
          <a:bodyPr wrap="square" rtlCol="0">
            <a:spAutoFit/>
          </a:bodyPr>
          <a:lstStyle/>
          <a:p>
            <a:pPr algn="r"/>
            <a:r>
              <a:rPr lang="en-CA" sz="1600" b="1" dirty="0" err="1">
                <a:solidFill>
                  <a:prstClr val="white"/>
                </a:solidFill>
              </a:rPr>
              <a:t>Makis</a:t>
            </a:r>
            <a:endParaRPr lang="en-CA" sz="1600" b="1" dirty="0">
              <a:solidFill>
                <a:prstClr val="white"/>
              </a:solidFill>
            </a:endParaRPr>
          </a:p>
        </p:txBody>
      </p:sp>
      <p:sp>
        <p:nvSpPr>
          <p:cNvPr id="50" name="TextBox 49"/>
          <p:cNvSpPr txBox="1"/>
          <p:nvPr/>
        </p:nvSpPr>
        <p:spPr>
          <a:xfrm>
            <a:off x="611560" y="2852936"/>
            <a:ext cx="792088" cy="338554"/>
          </a:xfrm>
          <a:prstGeom prst="rect">
            <a:avLst/>
          </a:prstGeom>
          <a:noFill/>
        </p:spPr>
        <p:txBody>
          <a:bodyPr wrap="square" rtlCol="0">
            <a:spAutoFit/>
          </a:bodyPr>
          <a:lstStyle/>
          <a:p>
            <a:pPr algn="r"/>
            <a:r>
              <a:rPr lang="en-CA" sz="1600" b="1" dirty="0">
                <a:solidFill>
                  <a:prstClr val="white"/>
                </a:solidFill>
              </a:rPr>
              <a:t>Soto</a:t>
            </a:r>
          </a:p>
        </p:txBody>
      </p:sp>
      <p:sp>
        <p:nvSpPr>
          <p:cNvPr id="51" name="TextBox 50"/>
          <p:cNvSpPr txBox="1"/>
          <p:nvPr/>
        </p:nvSpPr>
        <p:spPr>
          <a:xfrm>
            <a:off x="-36512" y="4509120"/>
            <a:ext cx="1440160" cy="338554"/>
          </a:xfrm>
          <a:prstGeom prst="rect">
            <a:avLst/>
          </a:prstGeom>
          <a:noFill/>
        </p:spPr>
        <p:txBody>
          <a:bodyPr wrap="square" rtlCol="0">
            <a:spAutoFit/>
          </a:bodyPr>
          <a:lstStyle/>
          <a:p>
            <a:pPr algn="r"/>
            <a:r>
              <a:rPr lang="en-CA" sz="1600" b="1" dirty="0">
                <a:solidFill>
                  <a:prstClr val="white"/>
                </a:solidFill>
              </a:rPr>
              <a:t>Combined</a:t>
            </a:r>
          </a:p>
        </p:txBody>
      </p:sp>
      <p:sp>
        <p:nvSpPr>
          <p:cNvPr id="52" name="TextBox 51"/>
          <p:cNvSpPr txBox="1"/>
          <p:nvPr/>
        </p:nvSpPr>
        <p:spPr>
          <a:xfrm>
            <a:off x="107504" y="3707740"/>
            <a:ext cx="1296144" cy="338554"/>
          </a:xfrm>
          <a:prstGeom prst="rect">
            <a:avLst/>
          </a:prstGeom>
          <a:noFill/>
        </p:spPr>
        <p:txBody>
          <a:bodyPr wrap="square" rtlCol="0">
            <a:spAutoFit/>
          </a:bodyPr>
          <a:lstStyle/>
          <a:p>
            <a:pPr algn="r"/>
            <a:r>
              <a:rPr lang="en-CA" sz="1600" b="1" dirty="0" err="1">
                <a:solidFill>
                  <a:prstClr val="white"/>
                </a:solidFill>
              </a:rPr>
              <a:t>Benhamou</a:t>
            </a:r>
            <a:endParaRPr lang="en-CA" sz="1600" b="1" dirty="0">
              <a:solidFill>
                <a:prstClr val="white"/>
              </a:solidFill>
            </a:endParaRPr>
          </a:p>
        </p:txBody>
      </p:sp>
      <p:sp>
        <p:nvSpPr>
          <p:cNvPr id="53" name="TextBox 52"/>
          <p:cNvSpPr txBox="1"/>
          <p:nvPr/>
        </p:nvSpPr>
        <p:spPr>
          <a:xfrm>
            <a:off x="611560" y="3284984"/>
            <a:ext cx="792088" cy="338554"/>
          </a:xfrm>
          <a:prstGeom prst="rect">
            <a:avLst/>
          </a:prstGeom>
          <a:noFill/>
        </p:spPr>
        <p:txBody>
          <a:bodyPr wrap="square" rtlCol="0">
            <a:spAutoFit/>
          </a:bodyPr>
          <a:lstStyle/>
          <a:p>
            <a:pPr algn="r"/>
            <a:r>
              <a:rPr lang="en-CA" sz="1600" b="1" dirty="0" err="1">
                <a:solidFill>
                  <a:prstClr val="white"/>
                </a:solidFill>
              </a:rPr>
              <a:t>Pol</a:t>
            </a:r>
            <a:endParaRPr lang="en-CA" sz="1600" b="1" dirty="0">
              <a:solidFill>
                <a:prstClr val="white"/>
              </a:solidFill>
            </a:endParaRPr>
          </a:p>
        </p:txBody>
      </p:sp>
      <p:sp>
        <p:nvSpPr>
          <p:cNvPr id="54" name="Rectangle 53"/>
          <p:cNvSpPr/>
          <p:nvPr/>
        </p:nvSpPr>
        <p:spPr>
          <a:xfrm>
            <a:off x="3131840" y="2492896"/>
            <a:ext cx="144016" cy="28803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55" name="Freeform 54"/>
          <p:cNvSpPr/>
          <p:nvPr/>
        </p:nvSpPr>
        <p:spPr>
          <a:xfrm>
            <a:off x="2411760" y="2852936"/>
            <a:ext cx="216024" cy="432048"/>
          </a:xfrm>
          <a:custGeom>
            <a:avLst/>
            <a:gdLst>
              <a:gd name="connsiteX0" fmla="*/ 0 w 216024"/>
              <a:gd name="connsiteY0" fmla="*/ 0 h 432048"/>
              <a:gd name="connsiteX1" fmla="*/ 216024 w 216024"/>
              <a:gd name="connsiteY1" fmla="*/ 0 h 432048"/>
              <a:gd name="connsiteX2" fmla="*/ 216024 w 216024"/>
              <a:gd name="connsiteY2" fmla="*/ 432048 h 432048"/>
              <a:gd name="connsiteX3" fmla="*/ 0 w 216024"/>
              <a:gd name="connsiteY3" fmla="*/ 432048 h 432048"/>
              <a:gd name="connsiteX4" fmla="*/ 0 w 216024"/>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 h="432048">
                <a:moveTo>
                  <a:pt x="0" y="0"/>
                </a:moveTo>
                <a:lnTo>
                  <a:pt x="216024" y="0"/>
                </a:lnTo>
                <a:lnTo>
                  <a:pt x="216024" y="432048"/>
                </a:lnTo>
                <a:lnTo>
                  <a:pt x="0" y="432048"/>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56" name="Rectangle 55"/>
          <p:cNvSpPr/>
          <p:nvPr/>
        </p:nvSpPr>
        <p:spPr>
          <a:xfrm>
            <a:off x="2699792" y="3356992"/>
            <a:ext cx="216024" cy="36004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57" name="Rectangle 56"/>
          <p:cNvSpPr/>
          <p:nvPr/>
        </p:nvSpPr>
        <p:spPr>
          <a:xfrm>
            <a:off x="2123728" y="3717032"/>
            <a:ext cx="216024" cy="432048"/>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cxnSp>
        <p:nvCxnSpPr>
          <p:cNvPr id="61" name="Straight Connector 60"/>
          <p:cNvCxnSpPr/>
          <p:nvPr/>
        </p:nvCxnSpPr>
        <p:spPr>
          <a:xfrm>
            <a:off x="1907704" y="2132856"/>
            <a:ext cx="0" cy="2736304"/>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652120" y="2132856"/>
            <a:ext cx="0" cy="2736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5652120" y="4869160"/>
            <a:ext cx="28083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a:off x="5580112" y="2636912"/>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5580112" y="3068960"/>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5580112" y="3501008"/>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5580112" y="3933056"/>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5580112" y="4725144"/>
            <a:ext cx="7200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5796136" y="4869160"/>
            <a:ext cx="0"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8316416" y="4869160"/>
            <a:ext cx="0"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876256" y="2060848"/>
            <a:ext cx="0" cy="26642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940152" y="3501008"/>
            <a:ext cx="1440160"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74" name="Straight Connector 73"/>
          <p:cNvCxnSpPr/>
          <p:nvPr/>
        </p:nvCxnSpPr>
        <p:spPr>
          <a:xfrm>
            <a:off x="6372200" y="3933056"/>
            <a:ext cx="1224136"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75" name="Straight Connector 74"/>
          <p:cNvCxnSpPr/>
          <p:nvPr/>
        </p:nvCxnSpPr>
        <p:spPr>
          <a:xfrm flipV="1">
            <a:off x="6516216" y="4725144"/>
            <a:ext cx="360040"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flipV="1">
            <a:off x="6876256" y="4725144"/>
            <a:ext cx="432048"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516216" y="4797152"/>
            <a:ext cx="360040"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6876256" y="4797152"/>
            <a:ext cx="432048" cy="720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4788024" y="2420888"/>
            <a:ext cx="792088" cy="338554"/>
          </a:xfrm>
          <a:prstGeom prst="rect">
            <a:avLst/>
          </a:prstGeom>
          <a:noFill/>
        </p:spPr>
        <p:txBody>
          <a:bodyPr wrap="square" rtlCol="0">
            <a:spAutoFit/>
          </a:bodyPr>
          <a:lstStyle/>
          <a:p>
            <a:pPr algn="r"/>
            <a:r>
              <a:rPr lang="en-CA" sz="1600" b="1" dirty="0" err="1">
                <a:solidFill>
                  <a:prstClr val="white"/>
                </a:solidFill>
              </a:rPr>
              <a:t>Eyster</a:t>
            </a:r>
            <a:endParaRPr lang="en-CA" sz="1600" b="1" dirty="0">
              <a:solidFill>
                <a:prstClr val="white"/>
              </a:solidFill>
            </a:endParaRPr>
          </a:p>
        </p:txBody>
      </p:sp>
      <p:sp>
        <p:nvSpPr>
          <p:cNvPr id="80" name="TextBox 79"/>
          <p:cNvSpPr txBox="1"/>
          <p:nvPr/>
        </p:nvSpPr>
        <p:spPr>
          <a:xfrm>
            <a:off x="4788024" y="2852936"/>
            <a:ext cx="792088" cy="338554"/>
          </a:xfrm>
          <a:prstGeom prst="rect">
            <a:avLst/>
          </a:prstGeom>
          <a:noFill/>
        </p:spPr>
        <p:txBody>
          <a:bodyPr wrap="square" rtlCol="0">
            <a:spAutoFit/>
          </a:bodyPr>
          <a:lstStyle/>
          <a:p>
            <a:pPr algn="r"/>
            <a:r>
              <a:rPr lang="en-CA" sz="1600" b="1" dirty="0" err="1">
                <a:solidFill>
                  <a:prstClr val="white"/>
                </a:solidFill>
              </a:rPr>
              <a:t>Telfer</a:t>
            </a:r>
            <a:endParaRPr lang="en-CA" sz="1600" b="1" dirty="0">
              <a:solidFill>
                <a:prstClr val="white"/>
              </a:solidFill>
            </a:endParaRPr>
          </a:p>
        </p:txBody>
      </p:sp>
      <p:sp>
        <p:nvSpPr>
          <p:cNvPr id="81" name="TextBox 80"/>
          <p:cNvSpPr txBox="1"/>
          <p:nvPr/>
        </p:nvSpPr>
        <p:spPr>
          <a:xfrm>
            <a:off x="4788024" y="3284984"/>
            <a:ext cx="792088" cy="338554"/>
          </a:xfrm>
          <a:prstGeom prst="rect">
            <a:avLst/>
          </a:prstGeom>
          <a:noFill/>
        </p:spPr>
        <p:txBody>
          <a:bodyPr wrap="square" rtlCol="0">
            <a:spAutoFit/>
          </a:bodyPr>
          <a:lstStyle/>
          <a:p>
            <a:pPr algn="r"/>
            <a:r>
              <a:rPr lang="en-CA" sz="1600" b="1" dirty="0" err="1">
                <a:solidFill>
                  <a:prstClr val="white"/>
                </a:solidFill>
              </a:rPr>
              <a:t>Makris</a:t>
            </a:r>
            <a:endParaRPr lang="en-CA" sz="1600" b="1" dirty="0">
              <a:solidFill>
                <a:prstClr val="white"/>
              </a:solidFill>
            </a:endParaRPr>
          </a:p>
        </p:txBody>
      </p:sp>
      <p:sp>
        <p:nvSpPr>
          <p:cNvPr id="82" name="Rectangle 81"/>
          <p:cNvSpPr/>
          <p:nvPr/>
        </p:nvSpPr>
        <p:spPr>
          <a:xfrm>
            <a:off x="7380312" y="2924944"/>
            <a:ext cx="144016" cy="28803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83" name="Freeform 82"/>
          <p:cNvSpPr/>
          <p:nvPr/>
        </p:nvSpPr>
        <p:spPr>
          <a:xfrm>
            <a:off x="6804248" y="3717032"/>
            <a:ext cx="216024" cy="432048"/>
          </a:xfrm>
          <a:custGeom>
            <a:avLst/>
            <a:gdLst>
              <a:gd name="connsiteX0" fmla="*/ 0 w 216024"/>
              <a:gd name="connsiteY0" fmla="*/ 0 h 432048"/>
              <a:gd name="connsiteX1" fmla="*/ 216024 w 216024"/>
              <a:gd name="connsiteY1" fmla="*/ 0 h 432048"/>
              <a:gd name="connsiteX2" fmla="*/ 216024 w 216024"/>
              <a:gd name="connsiteY2" fmla="*/ 432048 h 432048"/>
              <a:gd name="connsiteX3" fmla="*/ 0 w 216024"/>
              <a:gd name="connsiteY3" fmla="*/ 432048 h 432048"/>
              <a:gd name="connsiteX4" fmla="*/ 0 w 216024"/>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4" h="432048">
                <a:moveTo>
                  <a:pt x="0" y="0"/>
                </a:moveTo>
                <a:lnTo>
                  <a:pt x="216024" y="0"/>
                </a:lnTo>
                <a:lnTo>
                  <a:pt x="216024" y="432048"/>
                </a:lnTo>
                <a:lnTo>
                  <a:pt x="0" y="432048"/>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84" name="Rectangle 83"/>
          <p:cNvSpPr/>
          <p:nvPr/>
        </p:nvSpPr>
        <p:spPr>
          <a:xfrm>
            <a:off x="6444208" y="2492896"/>
            <a:ext cx="144016" cy="288032"/>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sp>
        <p:nvSpPr>
          <p:cNvPr id="85" name="Rectangle 84"/>
          <p:cNvSpPr/>
          <p:nvPr/>
        </p:nvSpPr>
        <p:spPr>
          <a:xfrm>
            <a:off x="6516216" y="3284984"/>
            <a:ext cx="216024" cy="432048"/>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ndParaRPr>
          </a:p>
        </p:txBody>
      </p:sp>
      <p:cxnSp>
        <p:nvCxnSpPr>
          <p:cNvPr id="86" name="Straight Connector 85"/>
          <p:cNvCxnSpPr/>
          <p:nvPr/>
        </p:nvCxnSpPr>
        <p:spPr>
          <a:xfrm>
            <a:off x="5940152" y="2132856"/>
            <a:ext cx="0" cy="2736304"/>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51520" y="1700808"/>
            <a:ext cx="504056" cy="400110"/>
          </a:xfrm>
          <a:prstGeom prst="rect">
            <a:avLst/>
          </a:prstGeom>
          <a:noFill/>
        </p:spPr>
        <p:txBody>
          <a:bodyPr wrap="square" rtlCol="0">
            <a:spAutoFit/>
          </a:bodyPr>
          <a:lstStyle/>
          <a:p>
            <a:r>
              <a:rPr lang="en-CA" sz="2000" b="1" dirty="0">
                <a:solidFill>
                  <a:prstClr val="white"/>
                </a:solidFill>
              </a:rPr>
              <a:t>A</a:t>
            </a:r>
          </a:p>
        </p:txBody>
      </p:sp>
      <p:sp>
        <p:nvSpPr>
          <p:cNvPr id="88" name="TextBox 87"/>
          <p:cNvSpPr txBox="1"/>
          <p:nvPr/>
        </p:nvSpPr>
        <p:spPr>
          <a:xfrm>
            <a:off x="4788024" y="3738518"/>
            <a:ext cx="792088" cy="338554"/>
          </a:xfrm>
          <a:prstGeom prst="rect">
            <a:avLst/>
          </a:prstGeom>
          <a:noFill/>
        </p:spPr>
        <p:txBody>
          <a:bodyPr wrap="square" rtlCol="0">
            <a:spAutoFit/>
          </a:bodyPr>
          <a:lstStyle/>
          <a:p>
            <a:pPr algn="r"/>
            <a:r>
              <a:rPr lang="en-CA" sz="1600" b="1" dirty="0" err="1">
                <a:solidFill>
                  <a:prstClr val="white"/>
                </a:solidFill>
              </a:rPr>
              <a:t>Lesens</a:t>
            </a:r>
            <a:endParaRPr lang="en-CA" sz="1600" b="1" dirty="0">
              <a:solidFill>
                <a:prstClr val="white"/>
              </a:solidFill>
            </a:endParaRPr>
          </a:p>
        </p:txBody>
      </p:sp>
      <p:sp>
        <p:nvSpPr>
          <p:cNvPr id="89" name="TextBox 88"/>
          <p:cNvSpPr txBox="1"/>
          <p:nvPr/>
        </p:nvSpPr>
        <p:spPr>
          <a:xfrm>
            <a:off x="4355976" y="4602614"/>
            <a:ext cx="1224136" cy="338554"/>
          </a:xfrm>
          <a:prstGeom prst="rect">
            <a:avLst/>
          </a:prstGeom>
          <a:noFill/>
        </p:spPr>
        <p:txBody>
          <a:bodyPr wrap="square" rtlCol="0">
            <a:spAutoFit/>
          </a:bodyPr>
          <a:lstStyle/>
          <a:p>
            <a:pPr algn="r"/>
            <a:r>
              <a:rPr lang="en-CA" sz="1600" b="1" dirty="0">
                <a:solidFill>
                  <a:prstClr val="white"/>
                </a:solidFill>
              </a:rPr>
              <a:t>Combined</a:t>
            </a:r>
          </a:p>
        </p:txBody>
      </p:sp>
      <p:cxnSp>
        <p:nvCxnSpPr>
          <p:cNvPr id="92" name="Straight Connector 91"/>
          <p:cNvCxnSpPr/>
          <p:nvPr/>
        </p:nvCxnSpPr>
        <p:spPr>
          <a:xfrm>
            <a:off x="5652120" y="2636912"/>
            <a:ext cx="1728192"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98" name="TextBox 97"/>
          <p:cNvSpPr txBox="1"/>
          <p:nvPr/>
        </p:nvSpPr>
        <p:spPr>
          <a:xfrm>
            <a:off x="4572000" y="1700808"/>
            <a:ext cx="504056" cy="400110"/>
          </a:xfrm>
          <a:prstGeom prst="rect">
            <a:avLst/>
          </a:prstGeom>
          <a:noFill/>
        </p:spPr>
        <p:txBody>
          <a:bodyPr wrap="square" rtlCol="0">
            <a:spAutoFit/>
          </a:bodyPr>
          <a:lstStyle/>
          <a:p>
            <a:r>
              <a:rPr lang="en-CA" sz="2000" b="1" dirty="0">
                <a:solidFill>
                  <a:prstClr val="white"/>
                </a:solidFill>
              </a:rPr>
              <a:t>B</a:t>
            </a:r>
          </a:p>
        </p:txBody>
      </p:sp>
    </p:spTree>
    <p:extLst>
      <p:ext uri="{BB962C8B-B14F-4D97-AF65-F5344CB8AC3E}">
        <p14:creationId xmlns:p14="http://schemas.microsoft.com/office/powerpoint/2010/main" val="4678431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el 1"/>
          <p:cNvSpPr>
            <a:spLocks noGrp="1"/>
          </p:cNvSpPr>
          <p:nvPr>
            <p:ph type="title"/>
          </p:nvPr>
        </p:nvSpPr>
        <p:spPr>
          <a:xfrm>
            <a:off x="0" y="0"/>
            <a:ext cx="9144000" cy="1295400"/>
          </a:xfrm>
        </p:spPr>
        <p:txBody>
          <a:bodyPr>
            <a:noAutofit/>
          </a:bodyPr>
          <a:lstStyle/>
          <a:p>
            <a:r>
              <a:rPr lang="en-CA" sz="2600" noProof="0" smtClean="0">
                <a:effectLst/>
              </a:rPr>
              <a:t>PegIFN</a:t>
            </a:r>
            <a:r>
              <a:rPr lang="en-CA" sz="2600" noProof="0" smtClean="0">
                <a:effectLst/>
                <a:ea typeface="Tahoma" pitchFamily="1" charset="0"/>
                <a:cs typeface="Tahoma" pitchFamily="1" charset="0"/>
                <a:sym typeface="Symbol" pitchFamily="1" charset="2"/>
              </a:rPr>
              <a:t></a:t>
            </a:r>
            <a:r>
              <a:rPr lang="en-CA" sz="2600" noProof="0" smtClean="0">
                <a:effectLst/>
              </a:rPr>
              <a:t>-2a + RBV + Faldaprevir for HCV GT1 in HCV Treatment-Naïve and Relapser Patients with HIV Co-infection</a:t>
            </a:r>
          </a:p>
        </p:txBody>
      </p:sp>
      <p:sp>
        <p:nvSpPr>
          <p:cNvPr id="20484" name="Rectangle 44"/>
          <p:cNvSpPr>
            <a:spLocks noChangeArrowheads="1"/>
          </p:cNvSpPr>
          <p:nvPr/>
        </p:nvSpPr>
        <p:spPr bwMode="auto">
          <a:xfrm>
            <a:off x="814832" y="-336897"/>
            <a:ext cx="184731" cy="276999"/>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endParaRPr lang="de-DE" sz="1200">
              <a:solidFill>
                <a:srgbClr val="000000"/>
              </a:solidFill>
              <a:latin typeface="Arial" pitchFamily="1" charset="0"/>
            </a:endParaRPr>
          </a:p>
        </p:txBody>
      </p:sp>
      <p:sp>
        <p:nvSpPr>
          <p:cNvPr id="20494" name="AutoShape 43"/>
          <p:cNvSpPr>
            <a:spLocks noChangeAspect="1" noChangeArrowheads="1" noTextEdit="1"/>
          </p:cNvSpPr>
          <p:nvPr/>
        </p:nvSpPr>
        <p:spPr bwMode="auto">
          <a:xfrm>
            <a:off x="1172997" y="1026497"/>
            <a:ext cx="7863053" cy="4829175"/>
          </a:xfrm>
          <a:prstGeom prst="rect">
            <a:avLst/>
          </a:prstGeom>
          <a:noFill/>
          <a:ln w="9525">
            <a:noFill/>
            <a:miter lim="800000"/>
            <a:headEnd/>
            <a:tailEnd/>
          </a:ln>
        </p:spPr>
        <p:txBody>
          <a:bodyPr/>
          <a:lstStyle/>
          <a:p>
            <a:pPr eaLnBrk="0" fontAlgn="base" hangingPunct="0">
              <a:spcBef>
                <a:spcPct val="0"/>
              </a:spcBef>
              <a:spcAft>
                <a:spcPct val="0"/>
              </a:spcAft>
            </a:pPr>
            <a:endParaRPr lang="en-US" sz="1200" dirty="0">
              <a:solidFill>
                <a:srgbClr val="000000"/>
              </a:solidFill>
              <a:latin typeface="Arial" pitchFamily="1" charset="0"/>
            </a:endParaRPr>
          </a:p>
        </p:txBody>
      </p:sp>
      <p:sp>
        <p:nvSpPr>
          <p:cNvPr id="20495" name="Line 33"/>
          <p:cNvSpPr>
            <a:spLocks noChangeShapeType="1"/>
          </p:cNvSpPr>
          <p:nvPr/>
        </p:nvSpPr>
        <p:spPr bwMode="auto">
          <a:xfrm>
            <a:off x="1328168" y="4571545"/>
            <a:ext cx="7379714" cy="15735"/>
          </a:xfrm>
          <a:prstGeom prst="line">
            <a:avLst/>
          </a:prstGeom>
          <a:noFill/>
          <a:ln w="25400">
            <a:solidFill>
              <a:schemeClr val="tx1"/>
            </a:solidFill>
            <a:round/>
            <a:headEnd/>
            <a:tailEnd type="triangle" w="lg" len="lg"/>
          </a:ln>
        </p:spPr>
        <p:txBody>
          <a:bodyPr anchor="ctr"/>
          <a:lstStyle/>
          <a:p>
            <a:pPr eaLnBrk="0" fontAlgn="base" hangingPunct="0">
              <a:spcBef>
                <a:spcPct val="0"/>
              </a:spcBef>
              <a:spcAft>
                <a:spcPct val="0"/>
              </a:spcAft>
            </a:pPr>
            <a:endParaRPr lang="en-US" sz="1200">
              <a:solidFill>
                <a:srgbClr val="000000"/>
              </a:solidFill>
            </a:endParaRPr>
          </a:p>
        </p:txBody>
      </p:sp>
      <p:sp>
        <p:nvSpPr>
          <p:cNvPr id="20498" name="Line 30"/>
          <p:cNvSpPr>
            <a:spLocks noChangeShapeType="1"/>
          </p:cNvSpPr>
          <p:nvPr/>
        </p:nvSpPr>
        <p:spPr bwMode="auto">
          <a:xfrm flipV="1">
            <a:off x="4591704" y="4600370"/>
            <a:ext cx="979" cy="180000"/>
          </a:xfrm>
          <a:prstGeom prst="line">
            <a:avLst/>
          </a:prstGeom>
          <a:noFill/>
          <a:ln w="19050">
            <a:solidFill>
              <a:srgbClr val="FFFFFF"/>
            </a:solidFill>
            <a:round/>
            <a:headEnd/>
            <a:tailEnd type="triangle" w="med" len="med"/>
          </a:ln>
        </p:spPr>
        <p:txBody>
          <a:bodyPr anchor="ctr"/>
          <a:lstStyle/>
          <a:p>
            <a:pPr eaLnBrk="0" fontAlgn="base" hangingPunct="0">
              <a:spcBef>
                <a:spcPct val="0"/>
              </a:spcBef>
              <a:spcAft>
                <a:spcPct val="0"/>
              </a:spcAft>
            </a:pPr>
            <a:endParaRPr lang="en-US" sz="1200">
              <a:solidFill>
                <a:srgbClr val="000000"/>
              </a:solidFill>
            </a:endParaRPr>
          </a:p>
        </p:txBody>
      </p:sp>
      <p:sp>
        <p:nvSpPr>
          <p:cNvPr id="20499" name="Text Box 29"/>
          <p:cNvSpPr txBox="1">
            <a:spLocks noChangeArrowheads="1"/>
          </p:cNvSpPr>
          <p:nvPr/>
        </p:nvSpPr>
        <p:spPr bwMode="auto">
          <a:xfrm>
            <a:off x="3966501" y="4743345"/>
            <a:ext cx="1226771" cy="228600"/>
          </a:xfrm>
          <a:prstGeom prst="rect">
            <a:avLst/>
          </a:prstGeom>
          <a:noFill/>
          <a:ln w="19050">
            <a:noFill/>
            <a:prstDash val="dash"/>
            <a:miter lim="800000"/>
            <a:headEnd/>
            <a:tailEnd/>
          </a:ln>
        </p:spPr>
        <p:txBody>
          <a:bodyPr lIns="86400" tIns="44928" rIns="86400" bIns="44928"/>
          <a:lstStyle/>
          <a:p>
            <a:pPr algn="ctr" eaLnBrk="0" fontAlgn="base" hangingPunct="0">
              <a:spcBef>
                <a:spcPct val="0"/>
              </a:spcBef>
              <a:spcAft>
                <a:spcPct val="0"/>
              </a:spcAft>
            </a:pPr>
            <a:r>
              <a:rPr lang="en-GB" sz="1300" dirty="0">
                <a:solidFill>
                  <a:srgbClr val="FFFFFF"/>
                </a:solidFill>
                <a:ea typeface="MS Mincho" pitchFamily="49" charset="-128"/>
                <a:cs typeface="Arial" charset="0"/>
              </a:rPr>
              <a:t>Week 24</a:t>
            </a:r>
          </a:p>
        </p:txBody>
      </p:sp>
      <p:sp>
        <p:nvSpPr>
          <p:cNvPr id="20500" name="Line 28"/>
          <p:cNvSpPr>
            <a:spLocks noChangeShapeType="1"/>
          </p:cNvSpPr>
          <p:nvPr/>
        </p:nvSpPr>
        <p:spPr bwMode="auto">
          <a:xfrm flipV="1">
            <a:off x="6200165" y="4600370"/>
            <a:ext cx="979" cy="180000"/>
          </a:xfrm>
          <a:prstGeom prst="line">
            <a:avLst/>
          </a:prstGeom>
          <a:noFill/>
          <a:ln w="19050">
            <a:solidFill>
              <a:srgbClr val="FFFFFF"/>
            </a:solidFill>
            <a:round/>
            <a:headEnd/>
            <a:tailEnd type="triangle" w="med" len="med"/>
          </a:ln>
        </p:spPr>
        <p:txBody>
          <a:bodyPr anchor="ctr"/>
          <a:lstStyle/>
          <a:p>
            <a:pPr eaLnBrk="0" fontAlgn="base" hangingPunct="0">
              <a:spcBef>
                <a:spcPct val="0"/>
              </a:spcBef>
              <a:spcAft>
                <a:spcPct val="0"/>
              </a:spcAft>
            </a:pPr>
            <a:endParaRPr lang="en-US" sz="1200">
              <a:solidFill>
                <a:srgbClr val="000000"/>
              </a:solidFill>
            </a:endParaRPr>
          </a:p>
        </p:txBody>
      </p:sp>
      <p:sp>
        <p:nvSpPr>
          <p:cNvPr id="20501" name="Text Box 27"/>
          <p:cNvSpPr txBox="1">
            <a:spLocks noChangeArrowheads="1"/>
          </p:cNvSpPr>
          <p:nvPr/>
        </p:nvSpPr>
        <p:spPr bwMode="auto">
          <a:xfrm>
            <a:off x="5715229" y="4743345"/>
            <a:ext cx="978876" cy="260985"/>
          </a:xfrm>
          <a:prstGeom prst="rect">
            <a:avLst/>
          </a:prstGeom>
          <a:noFill/>
          <a:ln w="19050">
            <a:noFill/>
            <a:prstDash val="dash"/>
            <a:miter lim="800000"/>
            <a:headEnd/>
            <a:tailEnd/>
          </a:ln>
        </p:spPr>
        <p:txBody>
          <a:bodyPr lIns="86400" tIns="44928" rIns="86400" bIns="44928"/>
          <a:lstStyle/>
          <a:p>
            <a:pPr algn="ctr" eaLnBrk="0" fontAlgn="base" hangingPunct="0">
              <a:spcBef>
                <a:spcPct val="0"/>
              </a:spcBef>
              <a:spcAft>
                <a:spcPct val="0"/>
              </a:spcAft>
            </a:pPr>
            <a:r>
              <a:rPr lang="en-GB" sz="1300" dirty="0">
                <a:solidFill>
                  <a:srgbClr val="FFFFFF"/>
                </a:solidFill>
                <a:ea typeface="MS Mincho" pitchFamily="49" charset="-128"/>
                <a:cs typeface="Arial" charset="0"/>
              </a:rPr>
              <a:t>Week 48</a:t>
            </a:r>
          </a:p>
        </p:txBody>
      </p:sp>
      <p:sp>
        <p:nvSpPr>
          <p:cNvPr id="20502" name="Line 26"/>
          <p:cNvSpPr>
            <a:spLocks noChangeShapeType="1"/>
          </p:cNvSpPr>
          <p:nvPr/>
        </p:nvSpPr>
        <p:spPr bwMode="auto">
          <a:xfrm flipV="1">
            <a:off x="2981285" y="4600370"/>
            <a:ext cx="979" cy="180000"/>
          </a:xfrm>
          <a:prstGeom prst="line">
            <a:avLst/>
          </a:prstGeom>
          <a:noFill/>
          <a:ln w="19050">
            <a:solidFill>
              <a:srgbClr val="FFFFFF"/>
            </a:solidFill>
            <a:round/>
            <a:headEnd/>
            <a:tailEnd type="triangle" w="med" len="med"/>
          </a:ln>
        </p:spPr>
        <p:txBody>
          <a:bodyPr anchor="ctr"/>
          <a:lstStyle/>
          <a:p>
            <a:pPr eaLnBrk="0" fontAlgn="base" hangingPunct="0">
              <a:spcBef>
                <a:spcPct val="0"/>
              </a:spcBef>
              <a:spcAft>
                <a:spcPct val="0"/>
              </a:spcAft>
            </a:pPr>
            <a:endParaRPr lang="en-US" sz="1200">
              <a:solidFill>
                <a:srgbClr val="000000"/>
              </a:solidFill>
            </a:endParaRPr>
          </a:p>
        </p:txBody>
      </p:sp>
      <p:sp>
        <p:nvSpPr>
          <p:cNvPr id="20503" name="Text Box 25"/>
          <p:cNvSpPr txBox="1">
            <a:spLocks noChangeArrowheads="1"/>
          </p:cNvSpPr>
          <p:nvPr/>
        </p:nvSpPr>
        <p:spPr bwMode="auto">
          <a:xfrm>
            <a:off x="2377075" y="4743345"/>
            <a:ext cx="1226771" cy="260985"/>
          </a:xfrm>
          <a:prstGeom prst="rect">
            <a:avLst/>
          </a:prstGeom>
          <a:noFill/>
          <a:ln w="19050">
            <a:noFill/>
            <a:prstDash val="dash"/>
            <a:miter lim="800000"/>
            <a:headEnd/>
            <a:tailEnd/>
          </a:ln>
        </p:spPr>
        <p:txBody>
          <a:bodyPr lIns="86400" tIns="44928" rIns="86400" bIns="44928"/>
          <a:lstStyle/>
          <a:p>
            <a:pPr algn="ctr" eaLnBrk="0" fontAlgn="base" hangingPunct="0">
              <a:spcBef>
                <a:spcPct val="0"/>
              </a:spcBef>
              <a:spcAft>
                <a:spcPct val="0"/>
              </a:spcAft>
            </a:pPr>
            <a:r>
              <a:rPr lang="en-GB" sz="1300" dirty="0">
                <a:solidFill>
                  <a:srgbClr val="FFFFFF"/>
                </a:solidFill>
                <a:ea typeface="MS Mincho" pitchFamily="49" charset="-128"/>
                <a:cs typeface="Arial" charset="0"/>
              </a:rPr>
              <a:t>Week </a:t>
            </a:r>
            <a:r>
              <a:rPr lang="en-GB" altLang="zh-CN" sz="1300" dirty="0">
                <a:solidFill>
                  <a:srgbClr val="FFFFFF"/>
                </a:solidFill>
                <a:ea typeface="宋体" charset="-122"/>
                <a:cs typeface="Arial" charset="0"/>
              </a:rPr>
              <a:t>12</a:t>
            </a:r>
            <a:endParaRPr lang="en-GB" altLang="zh-CN" sz="1300" dirty="0">
              <a:solidFill>
                <a:srgbClr val="FFFFFF"/>
              </a:solidFill>
              <a:ea typeface="宋体" charset="-122"/>
            </a:endParaRPr>
          </a:p>
        </p:txBody>
      </p:sp>
      <p:sp>
        <p:nvSpPr>
          <p:cNvPr id="20505" name="Rectangle 21"/>
          <p:cNvSpPr>
            <a:spLocks noChangeArrowheads="1"/>
          </p:cNvSpPr>
          <p:nvPr/>
        </p:nvSpPr>
        <p:spPr bwMode="auto">
          <a:xfrm>
            <a:off x="1328167" y="2057401"/>
            <a:ext cx="1616290" cy="670500"/>
          </a:xfrm>
          <a:prstGeom prst="rect">
            <a:avLst/>
          </a:prstGeom>
          <a:solidFill>
            <a:schemeClr val="tx2"/>
          </a:solidFill>
          <a:ln w="19050">
            <a:solidFill>
              <a:srgbClr val="000000"/>
            </a:solidFill>
            <a:miter lim="800000"/>
            <a:headEnd/>
            <a:tailEnd/>
          </a:ln>
        </p:spPr>
        <p:txBody>
          <a:bodyPr lIns="87757" tIns="43880" rIns="87757" bIns="43880" anchor="ctr"/>
          <a:lstStyle/>
          <a:p>
            <a:pPr algn="ctr" eaLnBrk="0" fontAlgn="base" hangingPunct="0">
              <a:spcBef>
                <a:spcPct val="0"/>
              </a:spcBef>
              <a:spcAft>
                <a:spcPct val="0"/>
              </a:spcAft>
            </a:pPr>
            <a:r>
              <a:rPr lang="en-GB" sz="1300" b="1" dirty="0" err="1">
                <a:solidFill>
                  <a:srgbClr val="B5D2F5">
                    <a:lumMod val="10000"/>
                  </a:srgbClr>
                </a:solidFill>
                <a:ea typeface="MS Mincho" pitchFamily="49" charset="-128"/>
                <a:cs typeface="Arial" charset="0"/>
              </a:rPr>
              <a:t>Faldaprevir</a:t>
            </a:r>
            <a:endParaRPr lang="en-GB" sz="1300" b="1" dirty="0">
              <a:solidFill>
                <a:srgbClr val="B5D2F5">
                  <a:lumMod val="10000"/>
                </a:srgbClr>
              </a:solidFill>
              <a:ea typeface="MS Mincho" pitchFamily="49" charset="-128"/>
              <a:cs typeface="Arial" charset="0"/>
            </a:endParaRPr>
          </a:p>
          <a:p>
            <a:pPr algn="ctr" eaLnBrk="0" fontAlgn="base" hangingPunct="0">
              <a:spcBef>
                <a:spcPct val="0"/>
              </a:spcBef>
              <a:spcAft>
                <a:spcPct val="0"/>
              </a:spcAft>
            </a:pPr>
            <a:r>
              <a:rPr lang="en-GB" sz="1300" b="1" dirty="0">
                <a:solidFill>
                  <a:srgbClr val="B5D2F5">
                    <a:lumMod val="10000"/>
                  </a:srgbClr>
                </a:solidFill>
                <a:ea typeface="MS Mincho" pitchFamily="49" charset="-128"/>
                <a:cs typeface="Arial" charset="0"/>
              </a:rPr>
              <a:t>240 mg QD + </a:t>
            </a:r>
            <a:r>
              <a:rPr lang="en-GB" sz="1300" b="1" dirty="0" err="1">
                <a:solidFill>
                  <a:srgbClr val="B5D2F5">
                    <a:lumMod val="10000"/>
                  </a:srgbClr>
                </a:solidFill>
                <a:ea typeface="MS Mincho" pitchFamily="49" charset="-128"/>
                <a:cs typeface="Arial" charset="0"/>
              </a:rPr>
              <a:t>PegIFN</a:t>
            </a:r>
            <a:r>
              <a:rPr lang="en-GB" sz="1300" b="1" dirty="0">
                <a:solidFill>
                  <a:srgbClr val="B5D2F5">
                    <a:lumMod val="10000"/>
                  </a:srgbClr>
                </a:solidFill>
                <a:ea typeface="MS Mincho" pitchFamily="49" charset="-128"/>
                <a:cs typeface="Arial" charset="0"/>
              </a:rPr>
              <a:t>/RBV</a:t>
            </a:r>
          </a:p>
        </p:txBody>
      </p:sp>
      <p:sp>
        <p:nvSpPr>
          <p:cNvPr id="20512" name="Rectangle 11"/>
          <p:cNvSpPr>
            <a:spLocks noChangeArrowheads="1"/>
          </p:cNvSpPr>
          <p:nvPr/>
        </p:nvSpPr>
        <p:spPr bwMode="auto">
          <a:xfrm>
            <a:off x="2972191" y="1435124"/>
            <a:ext cx="1616290" cy="572770"/>
          </a:xfrm>
          <a:prstGeom prst="rect">
            <a:avLst/>
          </a:prstGeom>
          <a:solidFill>
            <a:srgbClr val="5CADFF"/>
          </a:solidFill>
          <a:ln w="19050">
            <a:solidFill>
              <a:srgbClr val="000000"/>
            </a:solidFill>
            <a:miter lim="800000"/>
            <a:headEnd/>
            <a:tailEnd/>
          </a:ln>
        </p:spPr>
        <p:txBody>
          <a:bodyPr lIns="87757" tIns="86400" rIns="87757" bIns="43880" anchor="ctr"/>
          <a:lstStyle/>
          <a:p>
            <a:pPr algn="ctr" eaLnBrk="0" fontAlgn="base" hangingPunct="0">
              <a:spcBef>
                <a:spcPct val="0"/>
              </a:spcBef>
              <a:spcAft>
                <a:spcPct val="0"/>
              </a:spcAft>
            </a:pPr>
            <a:r>
              <a:rPr lang="en-GB" sz="1300" b="1" dirty="0" err="1">
                <a:solidFill>
                  <a:srgbClr val="B5D2F5">
                    <a:lumMod val="10000"/>
                  </a:srgbClr>
                </a:solidFill>
                <a:ea typeface="MS Mincho" pitchFamily="49" charset="-128"/>
                <a:cs typeface="Arial" charset="0"/>
              </a:rPr>
              <a:t>PegIFN</a:t>
            </a:r>
            <a:r>
              <a:rPr lang="en-GB" sz="1300" b="1" dirty="0">
                <a:solidFill>
                  <a:srgbClr val="B5D2F5">
                    <a:lumMod val="10000"/>
                  </a:srgbClr>
                </a:solidFill>
                <a:ea typeface="MS Mincho" pitchFamily="49" charset="-128"/>
                <a:cs typeface="Arial" charset="0"/>
              </a:rPr>
              <a:t>/RBV</a:t>
            </a:r>
          </a:p>
        </p:txBody>
      </p:sp>
      <p:sp>
        <p:nvSpPr>
          <p:cNvPr id="20513" name="Rectangle 3"/>
          <p:cNvSpPr>
            <a:spLocks noChangeArrowheads="1"/>
          </p:cNvSpPr>
          <p:nvPr/>
        </p:nvSpPr>
        <p:spPr bwMode="auto">
          <a:xfrm>
            <a:off x="2972190" y="2560202"/>
            <a:ext cx="1613353" cy="664186"/>
          </a:xfrm>
          <a:prstGeom prst="rect">
            <a:avLst/>
          </a:prstGeom>
          <a:solidFill>
            <a:schemeClr val="tx2"/>
          </a:solidFill>
          <a:ln w="19050">
            <a:solidFill>
              <a:srgbClr val="000000"/>
            </a:solidFill>
            <a:miter lim="800000"/>
            <a:headEnd/>
            <a:tailEnd/>
          </a:ln>
        </p:spPr>
        <p:txBody>
          <a:bodyPr lIns="87757" tIns="43880" rIns="87757" bIns="43880" anchor="ctr"/>
          <a:lstStyle/>
          <a:p>
            <a:pPr algn="ctr" eaLnBrk="0" fontAlgn="base" hangingPunct="0">
              <a:spcBef>
                <a:spcPct val="0"/>
              </a:spcBef>
              <a:spcAft>
                <a:spcPct val="0"/>
              </a:spcAft>
            </a:pPr>
            <a:r>
              <a:rPr lang="en-GB" sz="1300" b="1" dirty="0" err="1">
                <a:solidFill>
                  <a:srgbClr val="B5D2F5">
                    <a:lumMod val="10000"/>
                  </a:srgbClr>
                </a:solidFill>
                <a:ea typeface="MS Mincho" pitchFamily="49" charset="-128"/>
                <a:cs typeface="Arial" charset="0"/>
              </a:rPr>
              <a:t>Faldaprevir</a:t>
            </a:r>
            <a:endParaRPr lang="en-GB" sz="1300" b="1" dirty="0">
              <a:solidFill>
                <a:srgbClr val="B5D2F5">
                  <a:lumMod val="10000"/>
                </a:srgbClr>
              </a:solidFill>
              <a:ea typeface="MS Mincho" pitchFamily="49" charset="-128"/>
              <a:cs typeface="Arial" charset="0"/>
            </a:endParaRPr>
          </a:p>
          <a:p>
            <a:pPr algn="ctr" eaLnBrk="0" fontAlgn="base" hangingPunct="0">
              <a:spcBef>
                <a:spcPct val="0"/>
              </a:spcBef>
              <a:spcAft>
                <a:spcPct val="0"/>
              </a:spcAft>
            </a:pPr>
            <a:r>
              <a:rPr lang="en-GB" sz="1300" b="1" dirty="0">
                <a:solidFill>
                  <a:srgbClr val="B5D2F5">
                    <a:lumMod val="10000"/>
                  </a:srgbClr>
                </a:solidFill>
                <a:ea typeface="MS Mincho" pitchFamily="49" charset="-128"/>
                <a:cs typeface="Arial" charset="0"/>
              </a:rPr>
              <a:t>240 mg QD + </a:t>
            </a:r>
            <a:r>
              <a:rPr lang="en-GB" sz="1300" b="1" dirty="0" err="1">
                <a:solidFill>
                  <a:srgbClr val="B5D2F5">
                    <a:lumMod val="10000"/>
                  </a:srgbClr>
                </a:solidFill>
                <a:ea typeface="MS Mincho" pitchFamily="49" charset="-128"/>
                <a:cs typeface="Arial" charset="0"/>
              </a:rPr>
              <a:t>PegIFN</a:t>
            </a:r>
            <a:r>
              <a:rPr lang="en-GB" sz="1300" b="1" dirty="0">
                <a:solidFill>
                  <a:srgbClr val="B5D2F5">
                    <a:lumMod val="10000"/>
                  </a:srgbClr>
                </a:solidFill>
                <a:ea typeface="MS Mincho" pitchFamily="49" charset="-128"/>
                <a:cs typeface="Arial" charset="0"/>
              </a:rPr>
              <a:t>/RBV</a:t>
            </a:r>
          </a:p>
        </p:txBody>
      </p:sp>
      <p:sp>
        <p:nvSpPr>
          <p:cNvPr id="20492" name="63 CuadroTexto"/>
          <p:cNvSpPr txBox="1">
            <a:spLocks noChangeArrowheads="1"/>
          </p:cNvSpPr>
          <p:nvPr/>
        </p:nvSpPr>
        <p:spPr bwMode="auto">
          <a:xfrm>
            <a:off x="2313377" y="5263514"/>
            <a:ext cx="1325563" cy="49244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sz="1300" dirty="0">
                <a:solidFill>
                  <a:srgbClr val="FFFFFF"/>
                </a:solidFill>
              </a:rPr>
              <a:t>Randomization</a:t>
            </a:r>
          </a:p>
          <a:p>
            <a:pPr algn="ctr" eaLnBrk="0" fontAlgn="base" hangingPunct="0">
              <a:spcBef>
                <a:spcPct val="0"/>
              </a:spcBef>
              <a:spcAft>
                <a:spcPct val="0"/>
              </a:spcAft>
            </a:pPr>
            <a:r>
              <a:rPr lang="es-ES" sz="1300" dirty="0">
                <a:solidFill>
                  <a:srgbClr val="FFFFFF"/>
                </a:solidFill>
              </a:rPr>
              <a:t>(1:1)</a:t>
            </a:r>
            <a:endParaRPr lang="en-US" sz="1300" dirty="0">
              <a:solidFill>
                <a:srgbClr val="FFFFFF"/>
              </a:solidFill>
            </a:endParaRPr>
          </a:p>
        </p:txBody>
      </p:sp>
      <p:sp>
        <p:nvSpPr>
          <p:cNvPr id="20493" name="64 CuadroTexto"/>
          <p:cNvSpPr txBox="1">
            <a:spLocks noChangeArrowheads="1"/>
          </p:cNvSpPr>
          <p:nvPr/>
        </p:nvSpPr>
        <p:spPr bwMode="auto">
          <a:xfrm>
            <a:off x="3286162" y="5263514"/>
            <a:ext cx="3138491" cy="49244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s-ES" sz="1300" dirty="0">
                <a:solidFill>
                  <a:srgbClr val="FFFFFF"/>
                </a:solidFill>
              </a:rPr>
              <a:t>ETS patients are re-randomized (1:1) </a:t>
            </a:r>
          </a:p>
          <a:p>
            <a:pPr algn="ctr" eaLnBrk="0" fontAlgn="base" hangingPunct="0">
              <a:spcBef>
                <a:spcPct val="0"/>
              </a:spcBef>
              <a:spcAft>
                <a:spcPct val="0"/>
              </a:spcAft>
            </a:pPr>
            <a:r>
              <a:rPr lang="es-ES" sz="1300" dirty="0">
                <a:solidFill>
                  <a:srgbClr val="FFFFFF"/>
                </a:solidFill>
              </a:rPr>
              <a:t>No ETS = 48 </a:t>
            </a:r>
            <a:r>
              <a:rPr lang="es-ES" sz="1300" dirty="0" err="1">
                <a:solidFill>
                  <a:srgbClr val="FFFFFF"/>
                </a:solidFill>
              </a:rPr>
              <a:t>weeks</a:t>
            </a:r>
            <a:r>
              <a:rPr lang="es-ES" sz="1300" dirty="0">
                <a:solidFill>
                  <a:srgbClr val="FFFFFF"/>
                </a:solidFill>
              </a:rPr>
              <a:t> </a:t>
            </a:r>
            <a:r>
              <a:rPr lang="es-ES" sz="1300" dirty="0" err="1">
                <a:solidFill>
                  <a:srgbClr val="FFFFFF"/>
                </a:solidFill>
              </a:rPr>
              <a:t>PegIFN</a:t>
            </a:r>
            <a:r>
              <a:rPr lang="es-ES" sz="1300" dirty="0">
                <a:solidFill>
                  <a:srgbClr val="FFFFFF"/>
                </a:solidFill>
              </a:rPr>
              <a:t>/RBV</a:t>
            </a:r>
            <a:endParaRPr lang="en-US" sz="1300" dirty="0">
              <a:solidFill>
                <a:srgbClr val="FFFFFF"/>
              </a:solidFill>
            </a:endParaRPr>
          </a:p>
        </p:txBody>
      </p:sp>
      <p:sp>
        <p:nvSpPr>
          <p:cNvPr id="34" name="33 Conector"/>
          <p:cNvSpPr/>
          <p:nvPr/>
        </p:nvSpPr>
        <p:spPr bwMode="auto">
          <a:xfrm>
            <a:off x="2814147" y="2204379"/>
            <a:ext cx="273050" cy="289143"/>
          </a:xfrm>
          <a:prstGeom prst="flowChartConnector">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US" sz="1200">
              <a:solidFill>
                <a:srgbClr val="000000"/>
              </a:solidFill>
            </a:endParaRPr>
          </a:p>
        </p:txBody>
      </p:sp>
      <p:sp>
        <p:nvSpPr>
          <p:cNvPr id="38" name="Text Box 19"/>
          <p:cNvSpPr txBox="1">
            <a:spLocks noChangeArrowheads="1"/>
          </p:cNvSpPr>
          <p:nvPr/>
        </p:nvSpPr>
        <p:spPr bwMode="auto">
          <a:xfrm>
            <a:off x="7901792" y="4743345"/>
            <a:ext cx="961073" cy="260985"/>
          </a:xfrm>
          <a:prstGeom prst="rect">
            <a:avLst/>
          </a:prstGeom>
          <a:noFill/>
          <a:ln w="19050">
            <a:noFill/>
            <a:prstDash val="dash"/>
            <a:miter lim="800000"/>
            <a:headEnd/>
            <a:tailEnd/>
          </a:ln>
        </p:spPr>
        <p:txBody>
          <a:bodyPr lIns="86400" tIns="44928" rIns="86400" bIns="44928"/>
          <a:lstStyle/>
          <a:p>
            <a:pPr algn="ctr" eaLnBrk="0" fontAlgn="base" hangingPunct="0">
              <a:spcBef>
                <a:spcPct val="0"/>
              </a:spcBef>
              <a:spcAft>
                <a:spcPct val="0"/>
              </a:spcAft>
            </a:pPr>
            <a:r>
              <a:rPr lang="en-GB" sz="1300" dirty="0">
                <a:solidFill>
                  <a:srgbClr val="FFFFFF"/>
                </a:solidFill>
                <a:ea typeface="MS Mincho" pitchFamily="49" charset="-128"/>
                <a:cs typeface="Arial" charset="0"/>
              </a:rPr>
              <a:t>Week 120</a:t>
            </a:r>
          </a:p>
        </p:txBody>
      </p:sp>
      <p:sp>
        <p:nvSpPr>
          <p:cNvPr id="39" name="Line 20"/>
          <p:cNvSpPr>
            <a:spLocks noChangeShapeType="1"/>
          </p:cNvSpPr>
          <p:nvPr/>
        </p:nvSpPr>
        <p:spPr bwMode="auto">
          <a:xfrm flipV="1">
            <a:off x="8372079" y="4600370"/>
            <a:ext cx="979" cy="180000"/>
          </a:xfrm>
          <a:prstGeom prst="line">
            <a:avLst/>
          </a:prstGeom>
          <a:noFill/>
          <a:ln w="19050">
            <a:solidFill>
              <a:srgbClr val="FFFFFF"/>
            </a:solidFill>
            <a:round/>
            <a:headEnd/>
            <a:tailEnd type="triangle" w="med" len="med"/>
          </a:ln>
        </p:spPr>
        <p:txBody>
          <a:bodyPr anchor="ctr"/>
          <a:lstStyle/>
          <a:p>
            <a:pPr eaLnBrk="0" fontAlgn="base" hangingPunct="0">
              <a:spcBef>
                <a:spcPct val="0"/>
              </a:spcBef>
              <a:spcAft>
                <a:spcPct val="0"/>
              </a:spcAft>
            </a:pPr>
            <a:endParaRPr lang="en-US" sz="1200">
              <a:solidFill>
                <a:srgbClr val="000000"/>
              </a:solidFill>
            </a:endParaRPr>
          </a:p>
        </p:txBody>
      </p:sp>
      <p:sp>
        <p:nvSpPr>
          <p:cNvPr id="51" name="50 Conector"/>
          <p:cNvSpPr/>
          <p:nvPr/>
        </p:nvSpPr>
        <p:spPr bwMode="auto">
          <a:xfrm>
            <a:off x="2850376" y="5008863"/>
            <a:ext cx="273050" cy="289143"/>
          </a:xfrm>
          <a:prstGeom prst="flowChartConnector">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US" sz="1300">
              <a:solidFill>
                <a:srgbClr val="000000"/>
              </a:solidFill>
            </a:endParaRPr>
          </a:p>
        </p:txBody>
      </p:sp>
      <p:sp>
        <p:nvSpPr>
          <p:cNvPr id="52" name="51 Conector"/>
          <p:cNvSpPr/>
          <p:nvPr/>
        </p:nvSpPr>
        <p:spPr bwMode="auto">
          <a:xfrm>
            <a:off x="4436226" y="5008863"/>
            <a:ext cx="273050" cy="289143"/>
          </a:xfrm>
          <a:prstGeom prst="flowChartConnector">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US" sz="1300">
              <a:solidFill>
                <a:srgbClr val="000000"/>
              </a:solidFill>
            </a:endParaRPr>
          </a:p>
        </p:txBody>
      </p:sp>
      <p:sp>
        <p:nvSpPr>
          <p:cNvPr id="53" name="Rectangle 21"/>
          <p:cNvSpPr>
            <a:spLocks noChangeArrowheads="1"/>
          </p:cNvSpPr>
          <p:nvPr/>
        </p:nvSpPr>
        <p:spPr bwMode="auto">
          <a:xfrm>
            <a:off x="1312119" y="3627925"/>
            <a:ext cx="3260632" cy="561357"/>
          </a:xfrm>
          <a:prstGeom prst="rect">
            <a:avLst/>
          </a:prstGeom>
          <a:solidFill>
            <a:schemeClr val="tx2">
              <a:lumMod val="60000"/>
              <a:lumOff val="40000"/>
            </a:schemeClr>
          </a:solidFill>
          <a:ln w="19050">
            <a:solidFill>
              <a:srgbClr val="000000"/>
            </a:solidFill>
            <a:miter lim="800000"/>
            <a:headEnd/>
            <a:tailEnd/>
          </a:ln>
        </p:spPr>
        <p:txBody>
          <a:bodyPr lIns="87757" tIns="43880" rIns="87757" bIns="43880" anchor="ctr"/>
          <a:lstStyle/>
          <a:p>
            <a:pPr algn="ctr" eaLnBrk="0" fontAlgn="base" hangingPunct="0">
              <a:spcBef>
                <a:spcPct val="0"/>
              </a:spcBef>
              <a:spcAft>
                <a:spcPct val="0"/>
              </a:spcAft>
            </a:pPr>
            <a:r>
              <a:rPr lang="en-GB" sz="1300" b="1" dirty="0" err="1">
                <a:solidFill>
                  <a:srgbClr val="B5D2F5">
                    <a:lumMod val="10000"/>
                  </a:srgbClr>
                </a:solidFill>
                <a:ea typeface="MS Mincho" pitchFamily="49" charset="-128"/>
                <a:cs typeface="Arial" charset="0"/>
              </a:rPr>
              <a:t>Faldaprevir</a:t>
            </a:r>
            <a:endParaRPr lang="en-GB" sz="1300" b="1" dirty="0">
              <a:solidFill>
                <a:srgbClr val="B5D2F5">
                  <a:lumMod val="10000"/>
                </a:srgbClr>
              </a:solidFill>
              <a:ea typeface="MS Mincho" pitchFamily="49" charset="-128"/>
              <a:cs typeface="Arial" charset="0"/>
            </a:endParaRPr>
          </a:p>
          <a:p>
            <a:pPr algn="ctr" eaLnBrk="0" fontAlgn="base" hangingPunct="0">
              <a:spcBef>
                <a:spcPct val="0"/>
              </a:spcBef>
              <a:spcAft>
                <a:spcPct val="0"/>
              </a:spcAft>
            </a:pPr>
            <a:r>
              <a:rPr lang="en-GB" sz="1300" b="1" dirty="0">
                <a:solidFill>
                  <a:srgbClr val="B5D2F5">
                    <a:lumMod val="10000"/>
                  </a:srgbClr>
                </a:solidFill>
                <a:ea typeface="MS Mincho" pitchFamily="49" charset="-128"/>
                <a:cs typeface="Arial" charset="0"/>
              </a:rPr>
              <a:t>120 mg  QD + </a:t>
            </a:r>
            <a:r>
              <a:rPr lang="en-GB" sz="1300" b="1" dirty="0" err="1">
                <a:solidFill>
                  <a:srgbClr val="B5D2F5">
                    <a:lumMod val="10000"/>
                  </a:srgbClr>
                </a:solidFill>
                <a:ea typeface="MS Mincho" pitchFamily="49" charset="-128"/>
                <a:cs typeface="Arial" charset="0"/>
              </a:rPr>
              <a:t>PegIFN</a:t>
            </a:r>
            <a:r>
              <a:rPr lang="en-GB" sz="1300" b="1" dirty="0">
                <a:solidFill>
                  <a:srgbClr val="B5D2F5">
                    <a:lumMod val="10000"/>
                  </a:srgbClr>
                </a:solidFill>
                <a:ea typeface="MS Mincho" pitchFamily="49" charset="-128"/>
                <a:cs typeface="Arial" charset="0"/>
              </a:rPr>
              <a:t>/RBV</a:t>
            </a:r>
          </a:p>
        </p:txBody>
      </p:sp>
      <p:sp>
        <p:nvSpPr>
          <p:cNvPr id="55" name="Rectangle 18"/>
          <p:cNvSpPr>
            <a:spLocks noChangeArrowheads="1"/>
          </p:cNvSpPr>
          <p:nvPr/>
        </p:nvSpPr>
        <p:spPr bwMode="auto">
          <a:xfrm>
            <a:off x="4576636" y="3631118"/>
            <a:ext cx="1616290" cy="301625"/>
          </a:xfrm>
          <a:prstGeom prst="rect">
            <a:avLst/>
          </a:prstGeom>
          <a:solidFill>
            <a:srgbClr val="5CADFF"/>
          </a:solidFill>
          <a:ln w="19050">
            <a:solidFill>
              <a:srgbClr val="000000"/>
            </a:solidFill>
            <a:miter lim="800000"/>
            <a:headEnd/>
            <a:tailEnd/>
          </a:ln>
        </p:spPr>
        <p:txBody>
          <a:bodyPr lIns="87757" tIns="43880" rIns="87757" bIns="43880" anchor="ctr"/>
          <a:lstStyle/>
          <a:p>
            <a:pPr algn="ctr" eaLnBrk="0" fontAlgn="base" hangingPunct="0">
              <a:spcBef>
                <a:spcPct val="0"/>
              </a:spcBef>
              <a:spcAft>
                <a:spcPct val="0"/>
              </a:spcAft>
            </a:pPr>
            <a:r>
              <a:rPr lang="en-GB" sz="1300" b="1" dirty="0" err="1">
                <a:solidFill>
                  <a:srgbClr val="B5D2F5">
                    <a:lumMod val="10000"/>
                  </a:srgbClr>
                </a:solidFill>
                <a:ea typeface="MS Mincho" pitchFamily="49" charset="-128"/>
                <a:cs typeface="Arial" charset="0"/>
              </a:rPr>
              <a:t>PegIFN</a:t>
            </a:r>
            <a:r>
              <a:rPr lang="en-GB" sz="1300" b="1" dirty="0">
                <a:solidFill>
                  <a:srgbClr val="B5D2F5">
                    <a:lumMod val="10000"/>
                  </a:srgbClr>
                </a:solidFill>
                <a:ea typeface="MS Mincho" pitchFamily="49" charset="-128"/>
                <a:cs typeface="Arial" charset="0"/>
              </a:rPr>
              <a:t>/RBV</a:t>
            </a:r>
          </a:p>
        </p:txBody>
      </p:sp>
      <p:sp>
        <p:nvSpPr>
          <p:cNvPr id="62" name="33 Conector"/>
          <p:cNvSpPr/>
          <p:nvPr/>
        </p:nvSpPr>
        <p:spPr bwMode="auto">
          <a:xfrm>
            <a:off x="4492156" y="3773883"/>
            <a:ext cx="273050" cy="289143"/>
          </a:xfrm>
          <a:prstGeom prst="flowChartConnector">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US" sz="1200">
              <a:solidFill>
                <a:srgbClr val="000000"/>
              </a:solidFill>
            </a:endParaRPr>
          </a:p>
        </p:txBody>
      </p:sp>
      <p:cxnSp>
        <p:nvCxnSpPr>
          <p:cNvPr id="64" name="Straight Connector 63"/>
          <p:cNvCxnSpPr>
            <a:stCxn id="20512" idx="1"/>
            <a:endCxn id="20513" idx="1"/>
          </p:cNvCxnSpPr>
          <p:nvPr/>
        </p:nvCxnSpPr>
        <p:spPr bwMode="auto">
          <a:xfrm rot="10800000" flipV="1">
            <a:off x="2972191" y="1721509"/>
            <a:ext cx="1" cy="1170786"/>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68" name="Rectangle 18"/>
          <p:cNvSpPr>
            <a:spLocks noChangeArrowheads="1"/>
          </p:cNvSpPr>
          <p:nvPr/>
        </p:nvSpPr>
        <p:spPr bwMode="auto">
          <a:xfrm>
            <a:off x="4600791" y="1434172"/>
            <a:ext cx="1616290" cy="301625"/>
          </a:xfrm>
          <a:prstGeom prst="rect">
            <a:avLst/>
          </a:prstGeom>
          <a:solidFill>
            <a:srgbClr val="5CADFF"/>
          </a:solidFill>
          <a:ln w="19050">
            <a:solidFill>
              <a:srgbClr val="000000"/>
            </a:solidFill>
            <a:miter lim="800000"/>
            <a:headEnd/>
            <a:tailEnd/>
          </a:ln>
        </p:spPr>
        <p:txBody>
          <a:bodyPr lIns="87757" tIns="43880" rIns="87757" bIns="43880" anchor="ctr"/>
          <a:lstStyle/>
          <a:p>
            <a:pPr algn="ctr" eaLnBrk="0" fontAlgn="base" hangingPunct="0">
              <a:spcBef>
                <a:spcPct val="0"/>
              </a:spcBef>
              <a:spcAft>
                <a:spcPct val="0"/>
              </a:spcAft>
            </a:pPr>
            <a:r>
              <a:rPr lang="en-GB" sz="1300" b="1" dirty="0" err="1">
                <a:solidFill>
                  <a:srgbClr val="B5D2F5">
                    <a:lumMod val="10000"/>
                  </a:srgbClr>
                </a:solidFill>
                <a:ea typeface="MS Mincho" pitchFamily="49" charset="-128"/>
                <a:cs typeface="Arial" charset="0"/>
              </a:rPr>
              <a:t>PegIFN</a:t>
            </a:r>
            <a:r>
              <a:rPr lang="en-GB" sz="1300" b="1" dirty="0">
                <a:solidFill>
                  <a:srgbClr val="B5D2F5">
                    <a:lumMod val="10000"/>
                  </a:srgbClr>
                </a:solidFill>
                <a:ea typeface="MS Mincho" pitchFamily="49" charset="-128"/>
                <a:cs typeface="Arial" charset="0"/>
              </a:rPr>
              <a:t>/RBV</a:t>
            </a:r>
          </a:p>
        </p:txBody>
      </p:sp>
      <p:sp>
        <p:nvSpPr>
          <p:cNvPr id="69" name="Rectangle 18"/>
          <p:cNvSpPr>
            <a:spLocks noChangeArrowheads="1"/>
          </p:cNvSpPr>
          <p:nvPr/>
        </p:nvSpPr>
        <p:spPr bwMode="auto">
          <a:xfrm>
            <a:off x="4585543" y="2612414"/>
            <a:ext cx="1616290" cy="301625"/>
          </a:xfrm>
          <a:prstGeom prst="rect">
            <a:avLst/>
          </a:prstGeom>
          <a:solidFill>
            <a:srgbClr val="5CADFF"/>
          </a:solidFill>
          <a:ln w="19050">
            <a:solidFill>
              <a:srgbClr val="000000"/>
            </a:solidFill>
            <a:miter lim="800000"/>
            <a:headEnd/>
            <a:tailEnd/>
          </a:ln>
        </p:spPr>
        <p:txBody>
          <a:bodyPr lIns="87757" tIns="43880" rIns="87757" bIns="43880" anchor="ctr"/>
          <a:lstStyle/>
          <a:p>
            <a:pPr algn="ctr" eaLnBrk="0" fontAlgn="base" hangingPunct="0">
              <a:spcBef>
                <a:spcPct val="0"/>
              </a:spcBef>
              <a:spcAft>
                <a:spcPct val="0"/>
              </a:spcAft>
            </a:pPr>
            <a:r>
              <a:rPr lang="en-GB" sz="1300" b="1" dirty="0" err="1">
                <a:solidFill>
                  <a:srgbClr val="B5D2F5">
                    <a:lumMod val="10000"/>
                  </a:srgbClr>
                </a:solidFill>
                <a:ea typeface="MS Mincho" pitchFamily="49" charset="-128"/>
                <a:cs typeface="Arial" charset="0"/>
              </a:rPr>
              <a:t>PegIFN</a:t>
            </a:r>
            <a:r>
              <a:rPr lang="en-GB" sz="1300" b="1" dirty="0">
                <a:solidFill>
                  <a:srgbClr val="B5D2F5">
                    <a:lumMod val="10000"/>
                  </a:srgbClr>
                </a:solidFill>
                <a:ea typeface="MS Mincho" pitchFamily="49" charset="-128"/>
                <a:cs typeface="Arial" charset="0"/>
              </a:rPr>
              <a:t>/RBV</a:t>
            </a:r>
          </a:p>
        </p:txBody>
      </p:sp>
      <p:sp>
        <p:nvSpPr>
          <p:cNvPr id="85" name="50 Conector"/>
          <p:cNvSpPr/>
          <p:nvPr/>
        </p:nvSpPr>
        <p:spPr bwMode="auto">
          <a:xfrm>
            <a:off x="4492156" y="2754227"/>
            <a:ext cx="273050" cy="289143"/>
          </a:xfrm>
          <a:prstGeom prst="flowChartConnector">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US" sz="1200">
              <a:solidFill>
                <a:srgbClr val="000000"/>
              </a:solidFill>
            </a:endParaRPr>
          </a:p>
        </p:txBody>
      </p:sp>
      <p:sp>
        <p:nvSpPr>
          <p:cNvPr id="86" name="50 Conector"/>
          <p:cNvSpPr/>
          <p:nvPr/>
        </p:nvSpPr>
        <p:spPr bwMode="auto">
          <a:xfrm>
            <a:off x="4492156" y="1596620"/>
            <a:ext cx="273050" cy="289143"/>
          </a:xfrm>
          <a:prstGeom prst="flowChartConnector">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US" sz="1200">
              <a:solidFill>
                <a:srgbClr val="000000"/>
              </a:solidFill>
            </a:endParaRPr>
          </a:p>
        </p:txBody>
      </p:sp>
      <p:sp>
        <p:nvSpPr>
          <p:cNvPr id="54" name="Line 26"/>
          <p:cNvSpPr>
            <a:spLocks noChangeShapeType="1"/>
          </p:cNvSpPr>
          <p:nvPr/>
        </p:nvSpPr>
        <p:spPr bwMode="auto">
          <a:xfrm flipV="1">
            <a:off x="1328168" y="4587280"/>
            <a:ext cx="979" cy="180000"/>
          </a:xfrm>
          <a:prstGeom prst="line">
            <a:avLst/>
          </a:prstGeom>
          <a:noFill/>
          <a:ln w="19050">
            <a:solidFill>
              <a:srgbClr val="FFFFFF"/>
            </a:solidFill>
            <a:round/>
            <a:headEnd/>
            <a:tailEnd type="triangle" w="med" len="med"/>
          </a:ln>
        </p:spPr>
        <p:txBody>
          <a:bodyPr anchor="ctr"/>
          <a:lstStyle/>
          <a:p>
            <a:pPr eaLnBrk="0" fontAlgn="base" hangingPunct="0">
              <a:spcBef>
                <a:spcPct val="0"/>
              </a:spcBef>
              <a:spcAft>
                <a:spcPct val="0"/>
              </a:spcAft>
            </a:pPr>
            <a:endParaRPr lang="en-US" sz="1200">
              <a:solidFill>
                <a:srgbClr val="000000"/>
              </a:solidFill>
            </a:endParaRPr>
          </a:p>
        </p:txBody>
      </p:sp>
      <p:sp>
        <p:nvSpPr>
          <p:cNvPr id="60" name="Text Box 25"/>
          <p:cNvSpPr txBox="1">
            <a:spLocks noChangeArrowheads="1"/>
          </p:cNvSpPr>
          <p:nvPr/>
        </p:nvSpPr>
        <p:spPr bwMode="auto">
          <a:xfrm>
            <a:off x="906273" y="4743345"/>
            <a:ext cx="845820" cy="285049"/>
          </a:xfrm>
          <a:prstGeom prst="rect">
            <a:avLst/>
          </a:prstGeom>
          <a:noFill/>
          <a:ln w="19050">
            <a:noFill/>
            <a:prstDash val="dash"/>
            <a:miter lim="800000"/>
            <a:headEnd/>
            <a:tailEnd/>
          </a:ln>
        </p:spPr>
        <p:txBody>
          <a:bodyPr lIns="86400" tIns="44928" rIns="86400" bIns="44928"/>
          <a:lstStyle/>
          <a:p>
            <a:pPr algn="ctr" eaLnBrk="0" fontAlgn="base" hangingPunct="0">
              <a:spcBef>
                <a:spcPct val="0"/>
              </a:spcBef>
              <a:spcAft>
                <a:spcPct val="0"/>
              </a:spcAft>
            </a:pPr>
            <a:r>
              <a:rPr lang="en-GB" sz="1300" dirty="0">
                <a:solidFill>
                  <a:srgbClr val="FFFFFF"/>
                </a:solidFill>
                <a:ea typeface="MS Mincho" pitchFamily="49" charset="-128"/>
                <a:cs typeface="Arial" charset="0"/>
              </a:rPr>
              <a:t>Day 1</a:t>
            </a:r>
            <a:endParaRPr lang="en-GB" altLang="zh-CN" sz="1300" dirty="0">
              <a:solidFill>
                <a:srgbClr val="FFFFFF"/>
              </a:solidFill>
              <a:ea typeface="宋体" charset="-122"/>
            </a:endParaRPr>
          </a:p>
        </p:txBody>
      </p:sp>
      <p:sp>
        <p:nvSpPr>
          <p:cNvPr id="61" name="50 Conector"/>
          <p:cNvSpPr/>
          <p:nvPr/>
        </p:nvSpPr>
        <p:spPr bwMode="auto">
          <a:xfrm>
            <a:off x="1173607" y="5008863"/>
            <a:ext cx="273050" cy="289143"/>
          </a:xfrm>
          <a:prstGeom prst="flowChartConnector">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US" sz="1300">
              <a:solidFill>
                <a:srgbClr val="000000"/>
              </a:solidFill>
            </a:endParaRPr>
          </a:p>
        </p:txBody>
      </p:sp>
      <p:sp>
        <p:nvSpPr>
          <p:cNvPr id="63" name="63 CuadroTexto"/>
          <p:cNvSpPr txBox="1">
            <a:spLocks noChangeArrowheads="1"/>
          </p:cNvSpPr>
          <p:nvPr/>
        </p:nvSpPr>
        <p:spPr bwMode="auto">
          <a:xfrm>
            <a:off x="674811" y="5263514"/>
            <a:ext cx="1325563" cy="49244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s-ES" sz="1300" dirty="0">
                <a:solidFill>
                  <a:srgbClr val="FFFFFF"/>
                </a:solidFill>
              </a:rPr>
              <a:t>Randomization</a:t>
            </a:r>
          </a:p>
          <a:p>
            <a:pPr algn="ctr" eaLnBrk="0" fontAlgn="base" hangingPunct="0">
              <a:spcBef>
                <a:spcPct val="0"/>
              </a:spcBef>
              <a:spcAft>
                <a:spcPct val="0"/>
              </a:spcAft>
            </a:pPr>
            <a:r>
              <a:rPr lang="es-ES" sz="1300" dirty="0">
                <a:solidFill>
                  <a:srgbClr val="FFFFFF"/>
                </a:solidFill>
              </a:rPr>
              <a:t>(1:1)</a:t>
            </a:r>
            <a:endParaRPr lang="en-US" sz="1300" dirty="0">
              <a:solidFill>
                <a:srgbClr val="FFFFFF"/>
              </a:solidFill>
            </a:endParaRPr>
          </a:p>
        </p:txBody>
      </p:sp>
      <p:sp>
        <p:nvSpPr>
          <p:cNvPr id="66" name="TextBox 65"/>
          <p:cNvSpPr txBox="1"/>
          <p:nvPr/>
        </p:nvSpPr>
        <p:spPr>
          <a:xfrm>
            <a:off x="7255970" y="2267708"/>
            <a:ext cx="1510221" cy="584775"/>
          </a:xfrm>
          <a:prstGeom prst="rect">
            <a:avLst/>
          </a:prstGeom>
          <a:noFill/>
        </p:spPr>
        <p:txBody>
          <a:bodyPr wrap="none" rtlCol="0">
            <a:spAutoFit/>
          </a:bodyPr>
          <a:lstStyle/>
          <a:p>
            <a:pPr algn="ctr" eaLnBrk="0" fontAlgn="base" hangingPunct="0">
              <a:spcBef>
                <a:spcPct val="0"/>
              </a:spcBef>
              <a:spcAft>
                <a:spcPct val="0"/>
              </a:spcAft>
            </a:pPr>
            <a:r>
              <a:rPr lang="en-US" sz="1600" dirty="0">
                <a:solidFill>
                  <a:prstClr val="white"/>
                </a:solidFill>
              </a:rPr>
              <a:t>Follow-up:</a:t>
            </a:r>
          </a:p>
          <a:p>
            <a:pPr algn="ctr" eaLnBrk="0" fontAlgn="base" hangingPunct="0">
              <a:spcBef>
                <a:spcPct val="0"/>
              </a:spcBef>
              <a:spcAft>
                <a:spcPct val="0"/>
              </a:spcAft>
            </a:pPr>
            <a:r>
              <a:rPr lang="en-US" sz="1600" dirty="0">
                <a:solidFill>
                  <a:prstClr val="white"/>
                </a:solidFill>
              </a:rPr>
              <a:t> up to Week 120</a:t>
            </a:r>
          </a:p>
        </p:txBody>
      </p:sp>
      <p:sp>
        <p:nvSpPr>
          <p:cNvPr id="67" name="TextBox 66"/>
          <p:cNvSpPr txBox="1"/>
          <p:nvPr/>
        </p:nvSpPr>
        <p:spPr>
          <a:xfrm>
            <a:off x="6548732" y="5263514"/>
            <a:ext cx="2487318" cy="892552"/>
          </a:xfrm>
          <a:prstGeom prst="rect">
            <a:avLst/>
          </a:prstGeom>
          <a:noFill/>
        </p:spPr>
        <p:txBody>
          <a:bodyPr wrap="square" rtlCol="0">
            <a:spAutoFit/>
          </a:bodyPr>
          <a:lstStyle/>
          <a:p>
            <a:pPr eaLnBrk="0" fontAlgn="base" hangingPunct="0">
              <a:spcBef>
                <a:spcPct val="0"/>
              </a:spcBef>
              <a:spcAft>
                <a:spcPct val="0"/>
              </a:spcAft>
            </a:pPr>
            <a:r>
              <a:rPr lang="en-US" sz="1300" dirty="0">
                <a:solidFill>
                  <a:prstClr val="white"/>
                </a:solidFill>
              </a:rPr>
              <a:t>ETS (early treatment response): HCV RNA &lt;25 IU/mL, detectable or not at Week 4 </a:t>
            </a:r>
            <a:r>
              <a:rPr lang="en-US" sz="1300" u="sng" dirty="0">
                <a:solidFill>
                  <a:prstClr val="white"/>
                </a:solidFill>
              </a:rPr>
              <a:t>and</a:t>
            </a:r>
            <a:r>
              <a:rPr lang="en-US" sz="1300" dirty="0">
                <a:solidFill>
                  <a:prstClr val="white"/>
                </a:solidFill>
              </a:rPr>
              <a:t> &lt;25 IU/mL, undetectable at Week 8</a:t>
            </a:r>
          </a:p>
        </p:txBody>
      </p:sp>
      <p:sp>
        <p:nvSpPr>
          <p:cNvPr id="50" name="Rectangle 34"/>
          <p:cNvSpPr>
            <a:spLocks noChangeArrowheads="1"/>
          </p:cNvSpPr>
          <p:nvPr/>
        </p:nvSpPr>
        <p:spPr bwMode="auto">
          <a:xfrm>
            <a:off x="-5302" y="6089303"/>
            <a:ext cx="6634702" cy="692497"/>
          </a:xfrm>
          <a:prstGeom prst="rect">
            <a:avLst/>
          </a:prstGeom>
          <a:noFill/>
          <a:ln w="9525">
            <a:noFill/>
            <a:miter lim="800000"/>
            <a:headEnd/>
            <a:tailEnd/>
          </a:ln>
        </p:spPr>
        <p:txBody>
          <a:bodyPr wrap="square" anchor="b">
            <a:spAutoFit/>
          </a:bodyPr>
          <a:lstStyle/>
          <a:p>
            <a:pPr fontAlgn="base">
              <a:spcBef>
                <a:spcPct val="0"/>
              </a:spcBef>
              <a:spcAft>
                <a:spcPct val="0"/>
              </a:spcAft>
            </a:pPr>
            <a:r>
              <a:rPr lang="en-US" sz="1300" dirty="0">
                <a:solidFill>
                  <a:prstClr val="white"/>
                </a:solidFill>
                <a:cs typeface="Arial" pitchFamily="34" charset="0"/>
              </a:rPr>
              <a:t>* Patients directly assigned to the 240 mg dose group if receiving </a:t>
            </a:r>
            <a:r>
              <a:rPr lang="en-US" sz="1300" dirty="0" err="1">
                <a:solidFill>
                  <a:prstClr val="white"/>
                </a:solidFill>
                <a:cs typeface="Arial" pitchFamily="34" charset="0"/>
              </a:rPr>
              <a:t>efavirenz</a:t>
            </a:r>
            <a:r>
              <a:rPr lang="en-US" sz="1300" dirty="0">
                <a:solidFill>
                  <a:prstClr val="white"/>
                </a:solidFill>
                <a:cs typeface="Arial" pitchFamily="34" charset="0"/>
              </a:rPr>
              <a:t> and </a:t>
            </a:r>
          </a:p>
          <a:p>
            <a:pPr fontAlgn="base">
              <a:spcBef>
                <a:spcPct val="0"/>
              </a:spcBef>
              <a:spcAft>
                <a:spcPct val="0"/>
              </a:spcAft>
            </a:pPr>
            <a:r>
              <a:rPr lang="en-US" sz="1300" dirty="0">
                <a:solidFill>
                  <a:prstClr val="white"/>
                </a:solidFill>
                <a:cs typeface="Arial" pitchFamily="34" charset="0"/>
              </a:rPr>
              <a:t>  to the 120 mg dose group if receiving </a:t>
            </a:r>
            <a:r>
              <a:rPr lang="en-US" sz="1300" dirty="0" err="1">
                <a:solidFill>
                  <a:prstClr val="white"/>
                </a:solidFill>
                <a:cs typeface="Arial" pitchFamily="34" charset="0"/>
              </a:rPr>
              <a:t>darunavir</a:t>
            </a:r>
            <a:r>
              <a:rPr lang="en-US" sz="1300" dirty="0">
                <a:solidFill>
                  <a:prstClr val="white"/>
                </a:solidFill>
                <a:cs typeface="Arial" pitchFamily="34" charset="0"/>
              </a:rPr>
              <a:t>/ritonavir or </a:t>
            </a:r>
            <a:r>
              <a:rPr lang="en-US" sz="1300" dirty="0" err="1">
                <a:solidFill>
                  <a:prstClr val="white"/>
                </a:solidFill>
                <a:cs typeface="Arial" pitchFamily="34" charset="0"/>
              </a:rPr>
              <a:t>atazanavir</a:t>
            </a:r>
            <a:r>
              <a:rPr lang="en-US" sz="1300" dirty="0">
                <a:solidFill>
                  <a:prstClr val="white"/>
                </a:solidFill>
                <a:cs typeface="Arial" pitchFamily="34" charset="0"/>
              </a:rPr>
              <a:t>/ritonavir</a:t>
            </a:r>
            <a:br>
              <a:rPr lang="en-US" sz="1300" dirty="0">
                <a:solidFill>
                  <a:prstClr val="white"/>
                </a:solidFill>
                <a:cs typeface="Arial" pitchFamily="34" charset="0"/>
              </a:rPr>
            </a:br>
            <a:endParaRPr lang="en-US" sz="1300" dirty="0">
              <a:solidFill>
                <a:prstClr val="white"/>
              </a:solidFill>
              <a:cs typeface="Arial" pitchFamily="34" charset="0"/>
            </a:endParaRPr>
          </a:p>
        </p:txBody>
      </p:sp>
      <p:cxnSp>
        <p:nvCxnSpPr>
          <p:cNvPr id="3" name="Elbow Connector 2"/>
          <p:cNvCxnSpPr>
            <a:stCxn id="20505" idx="1"/>
          </p:cNvCxnSpPr>
          <p:nvPr/>
        </p:nvCxnSpPr>
        <p:spPr>
          <a:xfrm rot="10800000" flipV="1">
            <a:off x="999563" y="2392651"/>
            <a:ext cx="328604" cy="154009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9563" y="3926417"/>
            <a:ext cx="31255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50 Conector"/>
          <p:cNvSpPr/>
          <p:nvPr/>
        </p:nvSpPr>
        <p:spPr bwMode="auto">
          <a:xfrm>
            <a:off x="863038" y="2914039"/>
            <a:ext cx="273050" cy="289143"/>
          </a:xfrm>
          <a:prstGeom prst="flowChartConnector">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eaLnBrk="0" fontAlgn="base" hangingPunct="0">
              <a:spcBef>
                <a:spcPct val="0"/>
              </a:spcBef>
              <a:spcAft>
                <a:spcPct val="0"/>
              </a:spcAft>
            </a:pPr>
            <a:endParaRPr lang="en-US" sz="1200">
              <a:solidFill>
                <a:srgbClr val="000000"/>
              </a:solidFill>
            </a:endParaRPr>
          </a:p>
        </p:txBody>
      </p:sp>
      <p:sp>
        <p:nvSpPr>
          <p:cNvPr id="56" name="Text Box 25"/>
          <p:cNvSpPr txBox="1">
            <a:spLocks noChangeArrowheads="1"/>
          </p:cNvSpPr>
          <p:nvPr/>
        </p:nvSpPr>
        <p:spPr bwMode="auto">
          <a:xfrm>
            <a:off x="799978" y="2930650"/>
            <a:ext cx="845820" cy="285049"/>
          </a:xfrm>
          <a:prstGeom prst="rect">
            <a:avLst/>
          </a:prstGeom>
          <a:noFill/>
          <a:ln w="19050">
            <a:noFill/>
            <a:prstDash val="dash"/>
            <a:miter lim="800000"/>
            <a:headEnd/>
            <a:tailEnd/>
          </a:ln>
        </p:spPr>
        <p:txBody>
          <a:bodyPr lIns="86400" tIns="44928" rIns="86400" bIns="44928"/>
          <a:lstStyle/>
          <a:p>
            <a:pPr algn="ctr" eaLnBrk="0" fontAlgn="base" hangingPunct="0">
              <a:spcBef>
                <a:spcPct val="0"/>
              </a:spcBef>
              <a:spcAft>
                <a:spcPct val="0"/>
              </a:spcAft>
            </a:pPr>
            <a:r>
              <a:rPr lang="en-GB" altLang="zh-CN" sz="2800" baseline="30000" dirty="0">
                <a:solidFill>
                  <a:prstClr val="white"/>
                </a:solidFill>
                <a:ea typeface="MS Mincho" pitchFamily="49" charset="-128"/>
                <a:cs typeface="Arial" charset="0"/>
              </a:rPr>
              <a:t>*</a:t>
            </a:r>
            <a:endParaRPr lang="en-GB" altLang="zh-CN" sz="2800" baseline="30000" dirty="0">
              <a:solidFill>
                <a:prstClr val="white"/>
              </a:solidFill>
              <a:ea typeface="宋体" charset="-122"/>
            </a:endParaRPr>
          </a:p>
        </p:txBody>
      </p:sp>
    </p:spTree>
    <p:extLst>
      <p:ext uri="{BB962C8B-B14F-4D97-AF65-F5344CB8AC3E}">
        <p14:creationId xmlns:p14="http://schemas.microsoft.com/office/powerpoint/2010/main" val="161233999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04"/>
            <a:ext cx="9144000" cy="1371600"/>
          </a:xfrm>
        </p:spPr>
        <p:txBody>
          <a:bodyPr anchor="t">
            <a:noAutofit/>
          </a:bodyPr>
          <a:lstStyle/>
          <a:p>
            <a:pPr lvl="1" algn="ctr"/>
            <a:r>
              <a:rPr lang="en-CA" sz="3600" b="1" noProof="0" smtClean="0">
                <a:solidFill>
                  <a:schemeClr val="tx1"/>
                </a:solidFill>
                <a:effectLst/>
                <a:latin typeface="+mj-lt"/>
              </a:rPr>
              <a:t>Ongoing Study of PegIFN</a:t>
            </a:r>
            <a:r>
              <a:rPr lang="en-CA" sz="3600" b="1" noProof="0" smtClean="0">
                <a:solidFill>
                  <a:schemeClr val="tx1"/>
                </a:solidFill>
                <a:effectLst/>
                <a:latin typeface="+mj-lt"/>
                <a:ea typeface="Tahoma" pitchFamily="1" charset="0"/>
                <a:cs typeface="Tahoma" pitchFamily="1" charset="0"/>
                <a:sym typeface="Symbol" pitchFamily="1" charset="2"/>
              </a:rPr>
              <a:t></a:t>
            </a:r>
            <a:r>
              <a:rPr lang="en-CA" sz="3600" b="1" noProof="0" smtClean="0">
                <a:solidFill>
                  <a:schemeClr val="tx1"/>
                </a:solidFill>
                <a:effectLst/>
                <a:latin typeface="+mj-lt"/>
              </a:rPr>
              <a:t>-2a + RBV + Daclatasvir in the HIV Co-Infected</a:t>
            </a:r>
            <a:br>
              <a:rPr lang="en-CA" sz="3600" b="1" noProof="0" smtClean="0">
                <a:solidFill>
                  <a:schemeClr val="tx1"/>
                </a:solidFill>
                <a:effectLst/>
                <a:latin typeface="+mj-lt"/>
              </a:rPr>
            </a:br>
            <a:endParaRPr lang="en-CA" sz="3600" b="1" noProof="0">
              <a:solidFill>
                <a:schemeClr val="tx1"/>
              </a:solidFill>
              <a:effectLst/>
              <a:latin typeface="+mj-lt"/>
            </a:endParaRPr>
          </a:p>
        </p:txBody>
      </p:sp>
      <p:graphicFrame>
        <p:nvGraphicFramePr>
          <p:cNvPr id="4" name="Content Placeholder 3"/>
          <p:cNvGraphicFramePr>
            <a:graphicFrameLocks noGrp="1"/>
          </p:cNvGraphicFramePr>
          <p:nvPr>
            <p:ph idx="1"/>
          </p:nvPr>
        </p:nvGraphicFramePr>
        <p:xfrm>
          <a:off x="685800" y="1320800"/>
          <a:ext cx="7620000" cy="5003800"/>
        </p:xfrm>
        <a:graphic>
          <a:graphicData uri="http://schemas.openxmlformats.org/drawingml/2006/table">
            <a:tbl>
              <a:tblPr firstRow="1" bandRow="1">
                <a:tableStyleId>{5C22544A-7EE6-4342-B048-85BDC9FD1C3A}</a:tableStyleId>
              </a:tblPr>
              <a:tblGrid>
                <a:gridCol w="2286000"/>
                <a:gridCol w="5334000"/>
              </a:tblGrid>
              <a:tr h="370840">
                <a:tc>
                  <a:txBody>
                    <a:bodyPr/>
                    <a:lstStyle/>
                    <a:p>
                      <a:r>
                        <a:rPr lang="en-US" sz="1700" dirty="0" smtClean="0"/>
                        <a:t>Trial name</a:t>
                      </a:r>
                      <a:endParaRPr lang="en-US" sz="1700" dirty="0"/>
                    </a:p>
                  </a:txBody>
                  <a:tcPr/>
                </a:tc>
                <a:tc>
                  <a:txBody>
                    <a:bodyPr/>
                    <a:lstStyle/>
                    <a:p>
                      <a:pPr algn="ctr"/>
                      <a:r>
                        <a:rPr lang="en-US" sz="1700" b="1" dirty="0" smtClean="0"/>
                        <a:t>COMMAND-HIV</a:t>
                      </a:r>
                      <a:endParaRPr lang="en-US" sz="1700" b="1" dirty="0"/>
                    </a:p>
                  </a:txBody>
                  <a:tcPr anchor="ctr"/>
                </a:tc>
              </a:tr>
              <a:tr h="0">
                <a:tc>
                  <a:txBody>
                    <a:bodyPr/>
                    <a:lstStyle/>
                    <a:p>
                      <a:r>
                        <a:rPr lang="en-US" sz="1700" b="1" dirty="0" smtClean="0"/>
                        <a:t>Trial identifier</a:t>
                      </a:r>
                      <a:endParaRPr lang="en-US" sz="1700" b="1" dirty="0"/>
                    </a:p>
                  </a:txBody>
                  <a:tcPr/>
                </a:tc>
                <a:tc>
                  <a:txBody>
                    <a:bodyPr/>
                    <a:lstStyle/>
                    <a:p>
                      <a:pPr algn="ctr"/>
                      <a:r>
                        <a:rPr lang="en-US" sz="1700" b="1" dirty="0" smtClean="0"/>
                        <a:t>NCT01471574</a:t>
                      </a:r>
                      <a:endParaRPr lang="en-US" sz="1700" b="1" dirty="0"/>
                    </a:p>
                  </a:txBody>
                  <a:tcPr anchor="ctr"/>
                </a:tc>
              </a:tr>
              <a:tr h="0">
                <a:tc>
                  <a:txBody>
                    <a:bodyPr/>
                    <a:lstStyle/>
                    <a:p>
                      <a:r>
                        <a:rPr lang="en-US" sz="1700" b="1" dirty="0" smtClean="0"/>
                        <a:t>Study design</a:t>
                      </a:r>
                      <a:endParaRPr lang="en-US" sz="17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smtClean="0"/>
                        <a:t>open-label</a:t>
                      </a:r>
                    </a:p>
                  </a:txBody>
                  <a:tcPr anchor="ctr"/>
                </a:tc>
              </a:tr>
              <a:tr h="147320">
                <a:tc>
                  <a:txBody>
                    <a:bodyPr/>
                    <a:lstStyle/>
                    <a:p>
                      <a:r>
                        <a:rPr lang="en-US" sz="1700" b="1" dirty="0" smtClean="0"/>
                        <a:t>No of subjects</a:t>
                      </a:r>
                      <a:endParaRPr lang="en-US" sz="1700" b="1" dirty="0"/>
                    </a:p>
                  </a:txBody>
                  <a:tcPr/>
                </a:tc>
                <a:tc>
                  <a:txBody>
                    <a:bodyPr/>
                    <a:lstStyle/>
                    <a:p>
                      <a:pPr algn="ctr"/>
                      <a:r>
                        <a:rPr lang="en-US" sz="1700" b="1" dirty="0" smtClean="0"/>
                        <a:t>300</a:t>
                      </a:r>
                      <a:endParaRPr lang="en-US" sz="1700" b="1" dirty="0"/>
                    </a:p>
                  </a:txBody>
                  <a:tcPr anchor="ctr"/>
                </a:tc>
              </a:tr>
              <a:tr h="0">
                <a:tc>
                  <a:txBody>
                    <a:bodyPr/>
                    <a:lstStyle/>
                    <a:p>
                      <a:r>
                        <a:rPr lang="en-US" sz="1700" b="1" dirty="0" smtClean="0"/>
                        <a:t>HCV</a:t>
                      </a:r>
                      <a:r>
                        <a:rPr lang="en-US" sz="1700" b="1" baseline="0" dirty="0" smtClean="0"/>
                        <a:t> p</a:t>
                      </a:r>
                      <a:r>
                        <a:rPr lang="en-US" sz="1700" b="1" dirty="0" smtClean="0"/>
                        <a:t>atient types</a:t>
                      </a:r>
                      <a:endParaRPr lang="en-US" sz="1700" b="1" dirty="0"/>
                    </a:p>
                  </a:txBody>
                  <a:tcPr/>
                </a:tc>
                <a:tc>
                  <a:txBody>
                    <a:bodyPr/>
                    <a:lstStyle/>
                    <a:p>
                      <a:pPr algn="ctr"/>
                      <a:r>
                        <a:rPr lang="en-US" sz="1700" b="1" dirty="0" smtClean="0"/>
                        <a:t>GT1 Naïve</a:t>
                      </a:r>
                      <a:endParaRPr lang="en-US" sz="1700" b="1" dirty="0"/>
                    </a:p>
                  </a:txBody>
                  <a:tcPr anchor="ctr"/>
                </a:tc>
              </a:tr>
              <a:tr h="284480">
                <a:tc>
                  <a:txBody>
                    <a:bodyPr/>
                    <a:lstStyle/>
                    <a:p>
                      <a:r>
                        <a:rPr lang="en-US" sz="1700" b="1" dirty="0" smtClean="0"/>
                        <a:t>Daclatasvir dosing</a:t>
                      </a:r>
                    </a:p>
                  </a:txBody>
                  <a:tcPr/>
                </a:tc>
                <a:tc>
                  <a:txBody>
                    <a:bodyPr/>
                    <a:lstStyle/>
                    <a:p>
                      <a:pPr algn="ctr"/>
                      <a:r>
                        <a:rPr lang="en-US" sz="1700" b="1" dirty="0" smtClean="0"/>
                        <a:t>30 mg QD (</a:t>
                      </a:r>
                      <a:r>
                        <a:rPr lang="en-US" sz="1700" b="1" baseline="0" dirty="0" smtClean="0"/>
                        <a:t>ATZ/</a:t>
                      </a:r>
                      <a:r>
                        <a:rPr lang="en-US" sz="1700" b="1" baseline="0" dirty="0" err="1" smtClean="0"/>
                        <a:t>r</a:t>
                      </a:r>
                      <a:r>
                        <a:rPr lang="en-US" sz="1700" b="1" baseline="0" dirty="0" smtClean="0"/>
                        <a:t>, LPV/</a:t>
                      </a:r>
                      <a:r>
                        <a:rPr lang="en-US" sz="1700" b="1" baseline="0" dirty="0" err="1" smtClean="0"/>
                        <a:t>r</a:t>
                      </a:r>
                      <a:r>
                        <a:rPr lang="en-US" sz="1700" b="1" baseline="0" dirty="0" smtClean="0"/>
                        <a:t> or DRV/</a:t>
                      </a:r>
                      <a:r>
                        <a:rPr lang="en-US" sz="1700" b="1" baseline="0" dirty="0" err="1" smtClean="0"/>
                        <a:t>r</a:t>
                      </a:r>
                      <a:r>
                        <a:rPr lang="en-US" sz="1700" b="1" baseline="0" dirty="0" smtClean="0"/>
                        <a:t>)</a:t>
                      </a:r>
                      <a:r>
                        <a:rPr lang="en-US" sz="1700" b="1" dirty="0" smtClean="0"/>
                        <a:t>, 60 mg QD (RAL, RIL or no ART) or 90 mg QD (</a:t>
                      </a:r>
                      <a:r>
                        <a:rPr lang="en-US" sz="1700" b="1" baseline="0" dirty="0" smtClean="0"/>
                        <a:t>EFV or NVP),          all for 24 weeks</a:t>
                      </a:r>
                      <a:endParaRPr lang="en-US" sz="1700" b="1" dirty="0"/>
                    </a:p>
                  </a:txBody>
                  <a:tcPr anchor="ctr"/>
                </a:tc>
              </a:tr>
              <a:tr h="0">
                <a:tc>
                  <a:txBody>
                    <a:bodyPr/>
                    <a:lstStyle/>
                    <a:p>
                      <a:r>
                        <a:rPr lang="en-US" sz="1700" b="1" dirty="0" smtClean="0"/>
                        <a:t>Study</a:t>
                      </a:r>
                      <a:r>
                        <a:rPr lang="en-US" sz="1700" b="1" baseline="0" dirty="0" smtClean="0"/>
                        <a:t> l</a:t>
                      </a:r>
                      <a:r>
                        <a:rPr lang="en-US" sz="1700" b="1" dirty="0" smtClean="0"/>
                        <a:t>ocations</a:t>
                      </a:r>
                      <a:endParaRPr lang="en-US" sz="1700" b="1" dirty="0"/>
                    </a:p>
                  </a:txBody>
                  <a:tcPr/>
                </a:tc>
                <a:tc>
                  <a:txBody>
                    <a:bodyPr/>
                    <a:lstStyle/>
                    <a:p>
                      <a:pPr algn="ctr"/>
                      <a:r>
                        <a:rPr lang="en-US" sz="1700" b="1" dirty="0" smtClean="0"/>
                        <a:t>USA, Europe, Brazil</a:t>
                      </a:r>
                      <a:endParaRPr lang="en-US" sz="1700" b="1" dirty="0"/>
                    </a:p>
                  </a:txBody>
                  <a:tcPr anchor="ctr"/>
                </a:tc>
              </a:tr>
              <a:tr h="132080">
                <a:tc>
                  <a:txBody>
                    <a:bodyPr/>
                    <a:lstStyle/>
                    <a:p>
                      <a:r>
                        <a:rPr lang="en-US" sz="1700" b="1" dirty="0" smtClean="0"/>
                        <a:t>Duration of PR</a:t>
                      </a:r>
                      <a:endParaRPr lang="en-US" sz="1700" b="1" dirty="0"/>
                    </a:p>
                  </a:txBody>
                  <a:tcPr/>
                </a:tc>
                <a:tc>
                  <a:txBody>
                    <a:bodyPr/>
                    <a:lstStyle/>
                    <a:p>
                      <a:pPr algn="ctr"/>
                      <a:r>
                        <a:rPr lang="en-US" sz="1700" b="1" dirty="0" smtClean="0"/>
                        <a:t>RGT</a:t>
                      </a:r>
                      <a:r>
                        <a:rPr lang="en-US" sz="1700" b="1" baseline="0" dirty="0" smtClean="0"/>
                        <a:t> (24 or 48 wks)</a:t>
                      </a:r>
                      <a:endParaRPr lang="en-US" sz="1700" b="1" dirty="0"/>
                    </a:p>
                  </a:txBody>
                  <a:tcPr anchor="ctr"/>
                </a:tc>
              </a:tr>
              <a:tr h="0">
                <a:tc>
                  <a:txBody>
                    <a:bodyPr/>
                    <a:lstStyle/>
                    <a:p>
                      <a:r>
                        <a:rPr lang="en-US" sz="1700" b="1" dirty="0" smtClean="0"/>
                        <a:t>RBV dose</a:t>
                      </a:r>
                      <a:endParaRPr lang="en-US" sz="1700" b="1" dirty="0"/>
                    </a:p>
                  </a:txBody>
                  <a:tcPr/>
                </a:tc>
                <a:tc>
                  <a:txBody>
                    <a:bodyPr/>
                    <a:lstStyle/>
                    <a:p>
                      <a:pPr algn="ctr"/>
                      <a:r>
                        <a:rPr lang="en-US" sz="1700" b="1" dirty="0" smtClean="0"/>
                        <a:t>1000/1200 mg/</a:t>
                      </a:r>
                      <a:r>
                        <a:rPr lang="en-US" sz="1700" b="1" dirty="0" err="1" smtClean="0"/>
                        <a:t>d</a:t>
                      </a:r>
                      <a:endParaRPr lang="en-US" sz="1700" b="1" dirty="0"/>
                    </a:p>
                  </a:txBody>
                  <a:tcPr anchor="ctr"/>
                </a:tc>
              </a:tr>
              <a:tr h="0">
                <a:tc>
                  <a:txBody>
                    <a:bodyPr/>
                    <a:lstStyle/>
                    <a:p>
                      <a:r>
                        <a:rPr lang="en-US" sz="1700" b="1" dirty="0" smtClean="0"/>
                        <a:t>ART and CD4</a:t>
                      </a:r>
                      <a:endParaRPr lang="en-US" sz="1700" b="1" dirty="0"/>
                    </a:p>
                  </a:txBody>
                  <a:tcPr/>
                </a:tc>
                <a:tc>
                  <a:txBody>
                    <a:bodyPr/>
                    <a:lstStyle/>
                    <a:p>
                      <a:pPr algn="ctr"/>
                      <a:r>
                        <a:rPr lang="en-US" sz="1700" b="1" dirty="0" smtClean="0"/>
                        <a:t>CD4 &gt; 100 on suppressive ART, </a:t>
                      </a:r>
                    </a:p>
                    <a:p>
                      <a:pPr algn="ctr"/>
                      <a:r>
                        <a:rPr lang="en-US" sz="1700" b="1" dirty="0" smtClean="0"/>
                        <a:t>or not</a:t>
                      </a:r>
                      <a:r>
                        <a:rPr lang="en-US" sz="1700" b="1" baseline="0" dirty="0" smtClean="0"/>
                        <a:t> on ART with CD4 &gt; 350</a:t>
                      </a:r>
                      <a:endParaRPr lang="en-US" sz="1700" b="1" dirty="0"/>
                    </a:p>
                  </a:txBody>
                  <a:tcPr anchor="ctr"/>
                </a:tc>
              </a:tr>
              <a:tr h="0">
                <a:tc>
                  <a:txBody>
                    <a:bodyPr/>
                    <a:lstStyle/>
                    <a:p>
                      <a:r>
                        <a:rPr lang="en-US" sz="1700" b="1" dirty="0" smtClean="0"/>
                        <a:t>Study status</a:t>
                      </a:r>
                      <a:endParaRPr lang="en-US" sz="1700" b="1" dirty="0"/>
                    </a:p>
                  </a:txBody>
                  <a:tcPr/>
                </a:tc>
                <a:tc>
                  <a:txBody>
                    <a:bodyPr/>
                    <a:lstStyle/>
                    <a:p>
                      <a:pPr algn="ctr"/>
                      <a:r>
                        <a:rPr lang="en-US" sz="1700" b="1" dirty="0" smtClean="0"/>
                        <a:t>GT 1a capped. Still enrolling GT1b.</a:t>
                      </a:r>
                      <a:endParaRPr lang="en-US" sz="1700" b="1" baseline="30000" dirty="0"/>
                    </a:p>
                  </a:txBody>
                  <a:tcPr anchor="ctr"/>
                </a:tc>
              </a:tr>
              <a:tr h="147320">
                <a:tc>
                  <a:txBody>
                    <a:bodyPr/>
                    <a:lstStyle/>
                    <a:p>
                      <a:r>
                        <a:rPr lang="en-US" sz="1700" b="1" dirty="0" smtClean="0"/>
                        <a:t>SVR12 expected</a:t>
                      </a:r>
                      <a:endParaRPr lang="en-US" sz="1700" b="1" dirty="0"/>
                    </a:p>
                  </a:txBody>
                  <a:tcPr/>
                </a:tc>
                <a:tc>
                  <a:txBody>
                    <a:bodyPr/>
                    <a:lstStyle/>
                    <a:p>
                      <a:pPr algn="ctr"/>
                      <a:r>
                        <a:rPr lang="en-US" sz="1700" b="1" baseline="0" dirty="0" smtClean="0"/>
                        <a:t>Q2 2014</a:t>
                      </a:r>
                      <a:endParaRPr lang="en-US" sz="1700" b="1" baseline="0" dirty="0"/>
                    </a:p>
                  </a:txBody>
                  <a:tcPr anchor="ctr"/>
                </a:tc>
              </a:tr>
            </a:tbl>
          </a:graphicData>
        </a:graphic>
      </p:graphicFrame>
      <p:sp>
        <p:nvSpPr>
          <p:cNvPr id="5" name="TextBox 4"/>
          <p:cNvSpPr txBox="1"/>
          <p:nvPr/>
        </p:nvSpPr>
        <p:spPr>
          <a:xfrm>
            <a:off x="7380312" y="6461701"/>
            <a:ext cx="1566775" cy="276999"/>
          </a:xfrm>
          <a:prstGeom prst="rect">
            <a:avLst/>
          </a:prstGeom>
          <a:noFill/>
        </p:spPr>
        <p:txBody>
          <a:bodyPr wrap="none" rtlCol="0">
            <a:spAutoFit/>
          </a:bodyPr>
          <a:lstStyle/>
          <a:p>
            <a:pPr algn="r" fontAlgn="base">
              <a:spcBef>
                <a:spcPct val="0"/>
              </a:spcBef>
              <a:spcAft>
                <a:spcPct val="0"/>
              </a:spcAft>
            </a:pPr>
            <a:r>
              <a:rPr lang="en-US" sz="1200" dirty="0" err="1">
                <a:solidFill>
                  <a:prstClr val="white"/>
                </a:solidFill>
              </a:rPr>
              <a:t>www.clinicaltrials.gov</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216"/>
            <a:ext cx="9144000" cy="1600200"/>
          </a:xfrm>
        </p:spPr>
        <p:txBody>
          <a:bodyPr anchor="t">
            <a:noAutofit/>
          </a:bodyPr>
          <a:lstStyle/>
          <a:p>
            <a:pPr lvl="1" algn="ctr"/>
            <a:r>
              <a:rPr lang="en-CA" sz="3600" b="1" noProof="0" smtClean="0">
                <a:solidFill>
                  <a:schemeClr val="tx1"/>
                </a:solidFill>
                <a:effectLst/>
                <a:latin typeface="+mj-lt"/>
              </a:rPr>
              <a:t>Ongoing Study of Sofosbuvir + RBV</a:t>
            </a:r>
            <a:br>
              <a:rPr lang="en-CA" sz="3600" b="1" noProof="0" smtClean="0">
                <a:solidFill>
                  <a:schemeClr val="tx1"/>
                </a:solidFill>
                <a:effectLst/>
                <a:latin typeface="+mj-lt"/>
              </a:rPr>
            </a:br>
            <a:r>
              <a:rPr lang="en-CA" sz="3600" b="1" noProof="0" smtClean="0">
                <a:solidFill>
                  <a:schemeClr val="tx1"/>
                </a:solidFill>
                <a:effectLst/>
                <a:latin typeface="+mj-lt"/>
              </a:rPr>
              <a:t>in the HIV Co-Infected </a:t>
            </a:r>
            <a:br>
              <a:rPr lang="en-CA" sz="3600" b="1" noProof="0" smtClean="0">
                <a:solidFill>
                  <a:schemeClr val="tx1"/>
                </a:solidFill>
                <a:effectLst/>
                <a:latin typeface="+mj-lt"/>
              </a:rPr>
            </a:br>
            <a:endParaRPr lang="en-CA" sz="3600" b="1" noProof="0">
              <a:solidFill>
                <a:schemeClr val="tx1"/>
              </a:solidFill>
              <a:effectLst/>
              <a:latin typeface="+mj-lt"/>
            </a:endParaRPr>
          </a:p>
        </p:txBody>
      </p:sp>
      <p:graphicFrame>
        <p:nvGraphicFramePr>
          <p:cNvPr id="4" name="Content Placeholder 3"/>
          <p:cNvGraphicFramePr>
            <a:graphicFrameLocks noGrp="1"/>
          </p:cNvGraphicFramePr>
          <p:nvPr>
            <p:ph idx="1"/>
          </p:nvPr>
        </p:nvGraphicFramePr>
        <p:xfrm>
          <a:off x="685800" y="1584960"/>
          <a:ext cx="7620000" cy="4348480"/>
        </p:xfrm>
        <a:graphic>
          <a:graphicData uri="http://schemas.openxmlformats.org/drawingml/2006/table">
            <a:tbl>
              <a:tblPr firstRow="1" bandRow="1">
                <a:tableStyleId>{5C22544A-7EE6-4342-B048-85BDC9FD1C3A}</a:tableStyleId>
              </a:tblPr>
              <a:tblGrid>
                <a:gridCol w="2286000"/>
                <a:gridCol w="5334000"/>
              </a:tblGrid>
              <a:tr h="370840">
                <a:tc>
                  <a:txBody>
                    <a:bodyPr/>
                    <a:lstStyle/>
                    <a:p>
                      <a:r>
                        <a:rPr lang="en-US" dirty="0" smtClean="0"/>
                        <a:t>Trial name</a:t>
                      </a:r>
                      <a:endParaRPr lang="en-US" dirty="0"/>
                    </a:p>
                  </a:txBody>
                  <a:tcPr/>
                </a:tc>
                <a:tc>
                  <a:txBody>
                    <a:bodyPr/>
                    <a:lstStyle/>
                    <a:p>
                      <a:pPr algn="ctr"/>
                      <a:endParaRPr lang="en-US" sz="1800" b="1" dirty="0"/>
                    </a:p>
                  </a:txBody>
                  <a:tcPr anchor="ctr"/>
                </a:tc>
              </a:tr>
              <a:tr h="370840">
                <a:tc>
                  <a:txBody>
                    <a:bodyPr/>
                    <a:lstStyle/>
                    <a:p>
                      <a:r>
                        <a:rPr lang="en-US" b="1" dirty="0" smtClean="0"/>
                        <a:t>Trial identifier</a:t>
                      </a:r>
                      <a:endParaRPr lang="en-US" b="1" dirty="0"/>
                    </a:p>
                  </a:txBody>
                  <a:tcPr/>
                </a:tc>
                <a:tc>
                  <a:txBody>
                    <a:bodyPr/>
                    <a:lstStyle/>
                    <a:p>
                      <a:pPr algn="ctr"/>
                      <a:r>
                        <a:rPr lang="en-US" sz="1800" b="1" dirty="0" smtClean="0"/>
                        <a:t>NCT01667731</a:t>
                      </a:r>
                      <a:endParaRPr lang="en-US" sz="1800" b="1" dirty="0"/>
                    </a:p>
                  </a:txBody>
                  <a:tcPr anchor="ctr"/>
                </a:tc>
              </a:tr>
              <a:tr h="370840">
                <a:tc>
                  <a:txBody>
                    <a:bodyPr/>
                    <a:lstStyle/>
                    <a:p>
                      <a:r>
                        <a:rPr lang="en-US" b="1" dirty="0" smtClean="0"/>
                        <a:t>Study design</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open-label</a:t>
                      </a:r>
                    </a:p>
                  </a:txBody>
                  <a:tcPr anchor="ctr"/>
                </a:tc>
              </a:tr>
              <a:tr h="370840">
                <a:tc>
                  <a:txBody>
                    <a:bodyPr/>
                    <a:lstStyle/>
                    <a:p>
                      <a:r>
                        <a:rPr lang="en-US" b="1" dirty="0" smtClean="0"/>
                        <a:t>No of subjects</a:t>
                      </a:r>
                      <a:endParaRPr lang="en-US" b="1" dirty="0"/>
                    </a:p>
                  </a:txBody>
                  <a:tcPr/>
                </a:tc>
                <a:tc>
                  <a:txBody>
                    <a:bodyPr/>
                    <a:lstStyle/>
                    <a:p>
                      <a:pPr algn="ctr"/>
                      <a:r>
                        <a:rPr lang="en-US" sz="1800" b="1" dirty="0" smtClean="0"/>
                        <a:t>115</a:t>
                      </a:r>
                      <a:endParaRPr lang="en-US" sz="1800" b="1" dirty="0"/>
                    </a:p>
                  </a:txBody>
                  <a:tcPr anchor="ctr"/>
                </a:tc>
              </a:tr>
              <a:tr h="370840">
                <a:tc>
                  <a:txBody>
                    <a:bodyPr/>
                    <a:lstStyle/>
                    <a:p>
                      <a:r>
                        <a:rPr lang="en-US" b="1" dirty="0" smtClean="0"/>
                        <a:t>HCV</a:t>
                      </a:r>
                      <a:r>
                        <a:rPr lang="en-US" b="1" baseline="0" dirty="0" smtClean="0"/>
                        <a:t> p</a:t>
                      </a:r>
                      <a:r>
                        <a:rPr lang="en-US" b="1" dirty="0" smtClean="0"/>
                        <a:t>atient types</a:t>
                      </a:r>
                      <a:endParaRPr lang="en-US" b="1" dirty="0"/>
                    </a:p>
                  </a:txBody>
                  <a:tcPr/>
                </a:tc>
                <a:tc>
                  <a:txBody>
                    <a:bodyPr/>
                    <a:lstStyle/>
                    <a:p>
                      <a:pPr algn="ctr"/>
                      <a:r>
                        <a:rPr lang="en-US" sz="1800" b="1" dirty="0" smtClean="0"/>
                        <a:t>GT 2 and 3 Naïve and PR failures</a:t>
                      </a:r>
                      <a:endParaRPr lang="en-US" sz="1800" b="1" dirty="0"/>
                    </a:p>
                  </a:txBody>
                  <a:tcPr anchor="ctr"/>
                </a:tc>
              </a:tr>
              <a:tr h="370840">
                <a:tc>
                  <a:txBody>
                    <a:bodyPr/>
                    <a:lstStyle/>
                    <a:p>
                      <a:r>
                        <a:rPr lang="en-US" b="1" dirty="0" err="1" smtClean="0"/>
                        <a:t>Sofosbuvir</a:t>
                      </a:r>
                      <a:r>
                        <a:rPr lang="en-US" b="1" dirty="0" smtClean="0"/>
                        <a:t> dosing</a:t>
                      </a:r>
                    </a:p>
                  </a:txBody>
                  <a:tcPr/>
                </a:tc>
                <a:tc>
                  <a:txBody>
                    <a:bodyPr/>
                    <a:lstStyle/>
                    <a:p>
                      <a:pPr algn="ctr"/>
                      <a:r>
                        <a:rPr lang="en-US" sz="1800" b="1" dirty="0" smtClean="0"/>
                        <a:t>400 mg QD </a:t>
                      </a:r>
                      <a:r>
                        <a:rPr lang="en-US" sz="1800" b="1" dirty="0" err="1" smtClean="0"/>
                        <a:t>x</a:t>
                      </a:r>
                      <a:r>
                        <a:rPr lang="en-US" sz="1800" b="1" dirty="0" smtClean="0"/>
                        <a:t> 12 wk (naïve) or 24 wk (TF)</a:t>
                      </a:r>
                      <a:endParaRPr lang="en-US" sz="1800" b="1" dirty="0"/>
                    </a:p>
                  </a:txBody>
                  <a:tcPr anchor="ctr"/>
                </a:tc>
              </a:tr>
              <a:tr h="370840">
                <a:tc>
                  <a:txBody>
                    <a:bodyPr/>
                    <a:lstStyle/>
                    <a:p>
                      <a:r>
                        <a:rPr lang="en-US" b="1" dirty="0" smtClean="0"/>
                        <a:t>RBV dosing</a:t>
                      </a:r>
                      <a:endParaRPr lang="en-US" b="1" dirty="0"/>
                    </a:p>
                  </a:txBody>
                  <a:tcPr/>
                </a:tc>
                <a:tc>
                  <a:txBody>
                    <a:bodyPr/>
                    <a:lstStyle/>
                    <a:p>
                      <a:pPr algn="ctr"/>
                      <a:r>
                        <a:rPr lang="en-US" sz="1800" b="1" dirty="0" smtClean="0"/>
                        <a:t>1000/1200 mg/</a:t>
                      </a:r>
                      <a:r>
                        <a:rPr lang="en-US" sz="1800" b="1" dirty="0" err="1" smtClean="0"/>
                        <a:t>d</a:t>
                      </a:r>
                      <a:r>
                        <a:rPr lang="en-US" sz="1800" b="1" dirty="0" smtClean="0"/>
                        <a:t> </a:t>
                      </a:r>
                      <a:r>
                        <a:rPr lang="en-US" sz="1800" b="1" dirty="0" err="1" smtClean="0"/>
                        <a:t>x</a:t>
                      </a:r>
                      <a:r>
                        <a:rPr lang="en-US" sz="1800" b="1" dirty="0" smtClean="0"/>
                        <a:t> 12 wk (naïve) or 24 wks (TF)</a:t>
                      </a:r>
                      <a:endParaRPr lang="en-US" sz="1800" b="1" dirty="0"/>
                    </a:p>
                  </a:txBody>
                  <a:tcPr anchor="ctr"/>
                </a:tc>
              </a:tr>
              <a:tr h="370840">
                <a:tc>
                  <a:txBody>
                    <a:bodyPr/>
                    <a:lstStyle/>
                    <a:p>
                      <a:r>
                        <a:rPr lang="en-US" b="1" dirty="0" smtClean="0"/>
                        <a:t>Study locations</a:t>
                      </a:r>
                      <a:endParaRPr lang="en-US" b="1" dirty="0"/>
                    </a:p>
                  </a:txBody>
                  <a:tcPr/>
                </a:tc>
                <a:tc>
                  <a:txBody>
                    <a:bodyPr/>
                    <a:lstStyle/>
                    <a:p>
                      <a:pPr algn="ctr"/>
                      <a:r>
                        <a:rPr lang="en-US" sz="1800" b="1" dirty="0" smtClean="0"/>
                        <a:t>USA</a:t>
                      </a:r>
                      <a:endParaRPr lang="en-US" sz="1800" b="1" dirty="0"/>
                    </a:p>
                  </a:txBody>
                  <a:tcPr anchor="ctr"/>
                </a:tc>
              </a:tr>
              <a:tr h="370840">
                <a:tc>
                  <a:txBody>
                    <a:bodyPr/>
                    <a:lstStyle/>
                    <a:p>
                      <a:r>
                        <a:rPr lang="en-US" b="1" dirty="0" smtClean="0"/>
                        <a:t>ART and CD4</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CD4 &gt; 200 on suppressive ART,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or not</a:t>
                      </a:r>
                      <a:r>
                        <a:rPr lang="en-US" sz="1800" b="1" baseline="0" dirty="0" smtClean="0"/>
                        <a:t> on ART with CD4 &gt; 500</a:t>
                      </a:r>
                      <a:endParaRPr lang="en-US" sz="1800" b="1" dirty="0" smtClean="0"/>
                    </a:p>
                  </a:txBody>
                  <a:tcPr anchor="ctr"/>
                </a:tc>
              </a:tr>
              <a:tr h="370840">
                <a:tc>
                  <a:txBody>
                    <a:bodyPr/>
                    <a:lstStyle/>
                    <a:p>
                      <a:r>
                        <a:rPr lang="en-US" b="1" dirty="0" smtClean="0"/>
                        <a:t>Study status</a:t>
                      </a:r>
                      <a:endParaRPr lang="en-US" b="1" dirty="0"/>
                    </a:p>
                  </a:txBody>
                  <a:tcPr/>
                </a:tc>
                <a:tc>
                  <a:txBody>
                    <a:bodyPr/>
                    <a:lstStyle/>
                    <a:p>
                      <a:pPr algn="ctr"/>
                      <a:r>
                        <a:rPr lang="en-US" sz="1800" b="1" dirty="0" smtClean="0"/>
                        <a:t>Enrolling</a:t>
                      </a:r>
                      <a:endParaRPr lang="en-US" sz="1800" b="1" dirty="0"/>
                    </a:p>
                  </a:txBody>
                  <a:tcPr anchor="ctr"/>
                </a:tc>
              </a:tr>
              <a:tr h="370840">
                <a:tc>
                  <a:txBody>
                    <a:bodyPr/>
                    <a:lstStyle/>
                    <a:p>
                      <a:r>
                        <a:rPr lang="en-US" b="1" dirty="0" smtClean="0"/>
                        <a:t>SVR12 expected</a:t>
                      </a:r>
                      <a:endParaRPr lang="en-US" b="1" dirty="0"/>
                    </a:p>
                  </a:txBody>
                  <a:tcPr/>
                </a:tc>
                <a:tc>
                  <a:txBody>
                    <a:bodyPr/>
                    <a:lstStyle/>
                    <a:p>
                      <a:pPr algn="ctr"/>
                      <a:r>
                        <a:rPr lang="en-US" sz="1800" b="1" dirty="0" smtClean="0"/>
                        <a:t>Q1 2014</a:t>
                      </a:r>
                      <a:endParaRPr lang="en-US" sz="1800" b="1" dirty="0"/>
                    </a:p>
                  </a:txBody>
                  <a:tcPr anchor="ctr"/>
                </a:tc>
              </a:tr>
            </a:tbl>
          </a:graphicData>
        </a:graphic>
      </p:graphicFrame>
      <p:sp>
        <p:nvSpPr>
          <p:cNvPr id="5" name="TextBox 4"/>
          <p:cNvSpPr txBox="1"/>
          <p:nvPr/>
        </p:nvSpPr>
        <p:spPr>
          <a:xfrm>
            <a:off x="7236296" y="6461701"/>
            <a:ext cx="1623713" cy="276999"/>
          </a:xfrm>
          <a:prstGeom prst="rect">
            <a:avLst/>
          </a:prstGeom>
          <a:noFill/>
        </p:spPr>
        <p:txBody>
          <a:bodyPr wrap="none" rtlCol="0">
            <a:spAutoFit/>
          </a:bodyPr>
          <a:lstStyle/>
          <a:p>
            <a:pPr algn="r" fontAlgn="base">
              <a:spcBef>
                <a:spcPct val="0"/>
              </a:spcBef>
              <a:spcAft>
                <a:spcPct val="0"/>
              </a:spcAft>
            </a:pPr>
            <a:r>
              <a:rPr lang="en-US" sz="1200" dirty="0" err="1">
                <a:solidFill>
                  <a:prstClr val="white"/>
                </a:solidFill>
              </a:rPr>
              <a:t>www.clinicaltrials.gov</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CA" sz="3600" noProof="0" smtClean="0">
                <a:effectLst/>
              </a:rPr>
              <a:t>Future Trials of Anti-HCV Therapy Anticipated in the HIV Co-infected</a:t>
            </a:r>
            <a:endParaRPr lang="en-CA" sz="3600" noProof="0">
              <a:effectLst/>
            </a:endParaRPr>
          </a:p>
        </p:txBody>
      </p:sp>
      <p:sp>
        <p:nvSpPr>
          <p:cNvPr id="3" name="Content Placeholder 2"/>
          <p:cNvSpPr>
            <a:spLocks noGrp="1"/>
          </p:cNvSpPr>
          <p:nvPr>
            <p:ph idx="1"/>
          </p:nvPr>
        </p:nvSpPr>
        <p:spPr>
          <a:xfrm>
            <a:off x="497904" y="1600200"/>
            <a:ext cx="8610600" cy="4495800"/>
          </a:xfrm>
        </p:spPr>
        <p:txBody>
          <a:bodyPr>
            <a:normAutofit fontScale="92500" lnSpcReduction="20000"/>
          </a:bodyPr>
          <a:lstStyle/>
          <a:p>
            <a:r>
              <a:rPr lang="en-CA" sz="2600" noProof="0" smtClean="0">
                <a:effectLst/>
              </a:rPr>
              <a:t>Following completion of DDI studies identifying compatible ARVs, the following promising IFN-free anti-HCV regimens in the HCV-mono-infected </a:t>
            </a:r>
            <a:r>
              <a:rPr lang="en-CA" sz="2600" i="1" noProof="0" smtClean="0">
                <a:effectLst/>
              </a:rPr>
              <a:t>may </a:t>
            </a:r>
            <a:r>
              <a:rPr lang="en-CA" sz="2600" noProof="0" smtClean="0">
                <a:effectLst/>
              </a:rPr>
              <a:t>be tested in the HIV+ population:</a:t>
            </a:r>
          </a:p>
          <a:p>
            <a:pPr lvl="1"/>
            <a:r>
              <a:rPr lang="en-CA" sz="2400" noProof="0" smtClean="0">
                <a:effectLst/>
              </a:rPr>
              <a:t>Sofosbuvir + RBV (likely GT 2 and 3 only)</a:t>
            </a:r>
          </a:p>
          <a:p>
            <a:pPr lvl="1"/>
            <a:r>
              <a:rPr lang="en-CA" sz="2400" noProof="0" smtClean="0">
                <a:effectLst/>
              </a:rPr>
              <a:t>Sofosbuvir + NS5A inhibitor (likely pangenotypic)</a:t>
            </a:r>
          </a:p>
          <a:p>
            <a:pPr lvl="2"/>
            <a:r>
              <a:rPr lang="en-CA" sz="2200" noProof="0" smtClean="0">
                <a:effectLst/>
              </a:rPr>
              <a:t>SOF + GS-5885 fixed-dose combination (FDC)</a:t>
            </a:r>
          </a:p>
          <a:p>
            <a:pPr lvl="2"/>
            <a:r>
              <a:rPr lang="en-CA" sz="2200" noProof="0" smtClean="0">
                <a:effectLst/>
              </a:rPr>
              <a:t>SOF + Daclatasvir</a:t>
            </a:r>
          </a:p>
          <a:p>
            <a:pPr lvl="1"/>
            <a:r>
              <a:rPr lang="en-CA" sz="2400" noProof="0" smtClean="0">
                <a:effectLst/>
              </a:rPr>
              <a:t>NS3 + NNI + RBV (GT1 only)</a:t>
            </a:r>
          </a:p>
          <a:p>
            <a:pPr lvl="2"/>
            <a:r>
              <a:rPr lang="en-CA" sz="2200" noProof="0" smtClean="0">
                <a:effectLst/>
              </a:rPr>
              <a:t>Faldaprevr + BI-207127 + RBV in GT1b or GT1a/IL-28B CC</a:t>
            </a:r>
          </a:p>
          <a:p>
            <a:pPr lvl="2"/>
            <a:r>
              <a:rPr lang="en-CA" sz="2200" noProof="0" smtClean="0">
                <a:effectLst/>
              </a:rPr>
              <a:t>Telaprevir + VX-222 + RBV</a:t>
            </a:r>
          </a:p>
          <a:p>
            <a:pPr lvl="1"/>
            <a:r>
              <a:rPr lang="en-CA" sz="2400" noProof="0" smtClean="0">
                <a:effectLst/>
              </a:rPr>
              <a:t>NS3 + NNI + NS5A ± RBV</a:t>
            </a:r>
          </a:p>
          <a:p>
            <a:pPr lvl="2"/>
            <a:r>
              <a:rPr lang="en-CA" sz="2200" noProof="0" smtClean="0">
                <a:effectLst/>
              </a:rPr>
              <a:t>ABT-450/ABT-267/RTV (FDC) + ABT-333 </a:t>
            </a:r>
            <a:r>
              <a:rPr lang="en-CA" sz="2000" noProof="0" smtClean="0">
                <a:effectLst/>
              </a:rPr>
              <a:t>± RBV</a:t>
            </a:r>
            <a:endParaRPr lang="en-CA" sz="2200" noProof="0">
              <a:effectLs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83296" y="2046056"/>
            <a:ext cx="8532812" cy="1512168"/>
          </a:xfrm>
        </p:spPr>
        <p:txBody>
          <a:bodyPr anchor="ctr">
            <a:noAutofit/>
          </a:bodyPr>
          <a:lstStyle/>
          <a:p>
            <a:pPr eaLnBrk="1" hangingPunct="1">
              <a:defRPr/>
            </a:pPr>
            <a:r>
              <a:rPr lang="en-CA" noProof="0" smtClean="0">
                <a:effectLst/>
                <a:ea typeface="+mj-ea"/>
              </a:rPr>
              <a:t>HCV Infection in Marginalized Populations</a:t>
            </a:r>
          </a:p>
        </p:txBody>
      </p:sp>
      <p:sp>
        <p:nvSpPr>
          <p:cNvPr id="14339" name="Rectangle 3"/>
          <p:cNvSpPr>
            <a:spLocks noGrp="1" noChangeArrowheads="1"/>
          </p:cNvSpPr>
          <p:nvPr>
            <p:ph type="subTitle" idx="1"/>
          </p:nvPr>
        </p:nvSpPr>
        <p:spPr>
          <a:xfrm>
            <a:off x="3932144" y="3992204"/>
            <a:ext cx="5029200" cy="1601404"/>
          </a:xfrm>
        </p:spPr>
        <p:txBody>
          <a:bodyPr>
            <a:normAutofit/>
          </a:bodyPr>
          <a:lstStyle/>
          <a:p>
            <a:pPr>
              <a:spcBef>
                <a:spcPts val="0"/>
              </a:spcBef>
              <a:defRPr/>
            </a:pPr>
            <a:r>
              <a:rPr lang="en-CA" sz="2000" noProof="0" smtClean="0">
                <a:effectLst/>
              </a:rPr>
              <a:t>Brian Conway, MD, FRCPC</a:t>
            </a:r>
            <a:br>
              <a:rPr lang="en-CA" sz="2000" noProof="0" smtClean="0">
                <a:effectLst/>
              </a:rPr>
            </a:br>
            <a:r>
              <a:rPr lang="en-CA" sz="2000" noProof="0" smtClean="0">
                <a:effectLst/>
              </a:rPr>
              <a:t>Vancouver Infectious Diseases Centre (VIDC)</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a:xfrm>
            <a:off x="0" y="-1"/>
            <a:ext cx="9144000" cy="1557339"/>
          </a:xfrm>
        </p:spPr>
        <p:txBody>
          <a:bodyPr>
            <a:normAutofit/>
          </a:bodyPr>
          <a:lstStyle/>
          <a:p>
            <a:pPr eaLnBrk="1" hangingPunct="1">
              <a:defRPr/>
            </a:pPr>
            <a:r>
              <a:rPr lang="en-CA" sz="3900" noProof="0" smtClean="0">
                <a:effectLst/>
              </a:rPr>
              <a:t>IDUs will drive the future HCV epidemic in Canada</a:t>
            </a:r>
          </a:p>
        </p:txBody>
      </p:sp>
      <p:pic>
        <p:nvPicPr>
          <p:cNvPr id="5124" name="Picture 4" descr="Drug_User_Paraphernalia_example_2"/>
          <p:cNvPicPr>
            <a:picLocks noChangeAspect="1" noChangeArrowheads="1"/>
          </p:cNvPicPr>
          <p:nvPr/>
        </p:nvPicPr>
        <p:blipFill>
          <a:blip r:embed="rId3" cstate="print">
            <a:extLst>
              <a:ext uri="{28A0092B-C50C-407E-A947-70E740481C1C}">
                <a14:useLocalDpi xmlns:a14="http://schemas.microsoft.com/office/drawing/2010/main" val="0"/>
              </a:ext>
            </a:extLst>
          </a:blip>
          <a:srcRect r="906"/>
          <a:stretch>
            <a:fillRect/>
          </a:stretch>
        </p:blipFill>
        <p:spPr bwMode="auto">
          <a:xfrm>
            <a:off x="5776220" y="1557338"/>
            <a:ext cx="3188267" cy="3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0" y="1628775"/>
            <a:ext cx="5776220" cy="5447645"/>
          </a:xfrm>
          <a:prstGeom prst="rect">
            <a:avLst/>
          </a:prstGeom>
          <a:noFill/>
          <a:ln>
            <a:noFill/>
          </a:ln>
          <a:effectLst/>
          <a:extLst/>
        </p:spPr>
        <p:txBody>
          <a:bodyPr wrap="square">
            <a:spAutoFit/>
          </a:bodyPr>
          <a:lstStyle>
            <a:lvl1pPr marL="358775" indent="-358775"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fontAlgn="base" hangingPunct="1">
              <a:spcBef>
                <a:spcPct val="0"/>
              </a:spcBef>
              <a:spcAft>
                <a:spcPts val="2400"/>
              </a:spcAft>
              <a:buClr>
                <a:srgbClr val="FFB91D"/>
              </a:buClr>
              <a:buFont typeface="Wingdings" pitchFamily="2" charset="2"/>
              <a:buChar char="l"/>
              <a:defRPr/>
            </a:pPr>
            <a:r>
              <a:rPr lang="en-US" sz="2400" b="1" dirty="0" smtClean="0">
                <a:solidFill>
                  <a:prstClr val="white"/>
                </a:solidFill>
                <a:latin typeface="Corbel"/>
                <a:ea typeface="MS PGothic" pitchFamily="34" charset="-128"/>
              </a:rPr>
              <a:t>300,000 HCV-infected Canadians, including over 180,000 IDUs (60% of prevalent cases)</a:t>
            </a:r>
          </a:p>
          <a:p>
            <a:pPr eaLnBrk="1" fontAlgn="base" hangingPunct="1">
              <a:spcBef>
                <a:spcPct val="0"/>
              </a:spcBef>
              <a:spcAft>
                <a:spcPts val="2400"/>
              </a:spcAft>
              <a:buClr>
                <a:srgbClr val="FFB91D"/>
              </a:buClr>
              <a:buFont typeface="Wingdings" pitchFamily="2" charset="2"/>
              <a:buChar char="l"/>
              <a:defRPr/>
            </a:pPr>
            <a:r>
              <a:rPr lang="en-US" sz="2400" b="1" dirty="0" smtClean="0">
                <a:solidFill>
                  <a:prstClr val="white"/>
                </a:solidFill>
                <a:latin typeface="Corbel"/>
                <a:ea typeface="MS PGothic" pitchFamily="34" charset="-128"/>
              </a:rPr>
              <a:t>14,000 new cases are diagnosed each year, including over 11,000 in IDUs (78% of incident cases)</a:t>
            </a:r>
          </a:p>
          <a:p>
            <a:pPr eaLnBrk="1" fontAlgn="base" hangingPunct="1">
              <a:spcBef>
                <a:spcPct val="0"/>
              </a:spcBef>
              <a:spcAft>
                <a:spcPts val="2400"/>
              </a:spcAft>
              <a:buClr>
                <a:srgbClr val="FFB91D"/>
              </a:buClr>
              <a:buFont typeface="Wingdings" pitchFamily="2" charset="2"/>
              <a:buChar char="l"/>
              <a:defRPr/>
            </a:pPr>
            <a:r>
              <a:rPr lang="en-US" sz="2400" b="1" dirty="0" smtClean="0">
                <a:solidFill>
                  <a:prstClr val="white"/>
                </a:solidFill>
                <a:latin typeface="Corbel"/>
                <a:ea typeface="MS PGothic" pitchFamily="34" charset="-128"/>
              </a:rPr>
              <a:t>Traditional medical models (diagnosis-treatment-prognosis) will NOT apply to their engagement in care and successful implementation of successful antiviral therapy</a:t>
            </a:r>
          </a:p>
          <a:p>
            <a:pPr eaLnBrk="1" fontAlgn="base" hangingPunct="1">
              <a:spcBef>
                <a:spcPct val="0"/>
              </a:spcBef>
              <a:spcAft>
                <a:spcPct val="0"/>
              </a:spcAft>
              <a:buClr>
                <a:srgbClr val="FFB91D"/>
              </a:buClr>
              <a:buFont typeface="Wingdings" pitchFamily="2" charset="2"/>
              <a:buChar char="l"/>
              <a:defRPr/>
            </a:pPr>
            <a:endParaRPr lang="en-US" sz="2400" b="1" dirty="0" smtClean="0">
              <a:solidFill>
                <a:prstClr val="white"/>
              </a:solidFill>
              <a:latin typeface="Corbel"/>
              <a:ea typeface="MS PGothic" pitchFamily="34" charset="-128"/>
            </a:endParaRPr>
          </a:p>
        </p:txBody>
      </p:sp>
      <p:sp>
        <p:nvSpPr>
          <p:cNvPr id="5126" name="Text Box 6"/>
          <p:cNvSpPr txBox="1">
            <a:spLocks noChangeArrowheads="1"/>
          </p:cNvSpPr>
          <p:nvPr/>
        </p:nvSpPr>
        <p:spPr bwMode="auto">
          <a:xfrm>
            <a:off x="2953229" y="6518275"/>
            <a:ext cx="6155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fontAlgn="base" hangingPunct="1">
              <a:spcBef>
                <a:spcPct val="0"/>
              </a:spcBef>
              <a:spcAft>
                <a:spcPct val="0"/>
              </a:spcAft>
            </a:pPr>
            <a:r>
              <a:rPr lang="en-US" sz="1200" dirty="0" err="1" smtClean="0">
                <a:solidFill>
                  <a:prstClr val="white"/>
                </a:solidFill>
                <a:latin typeface="Corbel"/>
              </a:rPr>
              <a:t>Remis</a:t>
            </a:r>
            <a:r>
              <a:rPr lang="en-US" sz="1200" dirty="0" smtClean="0">
                <a:solidFill>
                  <a:prstClr val="white"/>
                </a:solidFill>
                <a:latin typeface="Corbel"/>
              </a:rPr>
              <a:t>, </a:t>
            </a:r>
            <a:r>
              <a:rPr lang="en-US" sz="1200" i="1" dirty="0">
                <a:solidFill>
                  <a:prstClr val="white"/>
                </a:solidFill>
                <a:latin typeface="Corbel"/>
              </a:rPr>
              <a:t>Health Canada</a:t>
            </a:r>
            <a:r>
              <a:rPr lang="en-US" sz="1200" dirty="0">
                <a:solidFill>
                  <a:prstClr val="white"/>
                </a:solidFill>
                <a:latin typeface="Corbel"/>
              </a:rPr>
              <a:t>, </a:t>
            </a:r>
            <a:r>
              <a:rPr lang="en-US" sz="1200" dirty="0" smtClean="0">
                <a:solidFill>
                  <a:prstClr val="white"/>
                </a:solidFill>
                <a:latin typeface="Corbel"/>
              </a:rPr>
              <a:t>2004</a:t>
            </a:r>
            <a:r>
              <a:rPr lang="en-US" sz="1200" dirty="0">
                <a:solidFill>
                  <a:prstClr val="white"/>
                </a:solidFill>
                <a:latin typeface="Corbel"/>
              </a:rPr>
              <a:t>. </a:t>
            </a:r>
            <a:r>
              <a:rPr lang="en-US" sz="1200" dirty="0" smtClean="0">
                <a:solidFill>
                  <a:prstClr val="white"/>
                </a:solidFill>
                <a:latin typeface="Corbel"/>
              </a:rPr>
              <a:t>Fischer </a:t>
            </a:r>
            <a:r>
              <a:rPr lang="en-US" sz="1200" dirty="0">
                <a:solidFill>
                  <a:prstClr val="white"/>
                </a:solidFill>
                <a:latin typeface="Corbel"/>
              </a:rPr>
              <a:t>et al. Can J Pub </a:t>
            </a:r>
            <a:r>
              <a:rPr lang="en-US" sz="1200" dirty="0" smtClean="0">
                <a:solidFill>
                  <a:prstClr val="white"/>
                </a:solidFill>
                <a:latin typeface="Corbel"/>
              </a:rPr>
              <a:t>Health, </a:t>
            </a:r>
            <a:r>
              <a:rPr lang="en-US" sz="1200" dirty="0">
                <a:solidFill>
                  <a:prstClr val="white"/>
                </a:solidFill>
                <a:latin typeface="Corbel"/>
              </a:rPr>
              <a:t>2006. </a:t>
            </a:r>
            <a:r>
              <a:rPr lang="en-US" sz="1200" dirty="0" err="1" smtClean="0">
                <a:solidFill>
                  <a:prstClr val="white"/>
                </a:solidFill>
                <a:latin typeface="Corbel"/>
              </a:rPr>
              <a:t>Zou</a:t>
            </a:r>
            <a:r>
              <a:rPr lang="en-US" sz="1200" dirty="0">
                <a:solidFill>
                  <a:prstClr val="white"/>
                </a:solidFill>
                <a:latin typeface="Corbel"/>
              </a:rPr>
              <a:t>.</a:t>
            </a:r>
            <a:r>
              <a:rPr lang="en-US" sz="1200" dirty="0" smtClean="0">
                <a:solidFill>
                  <a:prstClr val="white"/>
                </a:solidFill>
                <a:latin typeface="Corbel"/>
              </a:rPr>
              <a:t> </a:t>
            </a:r>
            <a:r>
              <a:rPr lang="en-US" sz="1200" dirty="0">
                <a:solidFill>
                  <a:prstClr val="white"/>
                </a:solidFill>
                <a:latin typeface="Corbel"/>
              </a:rPr>
              <a:t>Can J Pub </a:t>
            </a:r>
            <a:r>
              <a:rPr lang="en-US" sz="1200" dirty="0" smtClean="0">
                <a:solidFill>
                  <a:prstClr val="white"/>
                </a:solidFill>
                <a:latin typeface="Corbel"/>
              </a:rPr>
              <a:t>Health, </a:t>
            </a:r>
            <a:r>
              <a:rPr lang="en-US" sz="1200" dirty="0">
                <a:solidFill>
                  <a:prstClr val="white"/>
                </a:solidFill>
                <a:latin typeface="Corbel"/>
              </a:rPr>
              <a:t>2003.</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80248"/>
            <a:ext cx="9144000" cy="1484784"/>
          </a:xfrm>
        </p:spPr>
        <p:txBody>
          <a:bodyPr>
            <a:normAutofit/>
          </a:bodyPr>
          <a:lstStyle/>
          <a:p>
            <a:pPr>
              <a:defRPr/>
            </a:pPr>
            <a:r>
              <a:rPr lang="en-CA" sz="4300" noProof="0" smtClean="0">
                <a:effectLst/>
              </a:rPr>
              <a:t>HCV Treatment Uptake Overall</a:t>
            </a:r>
          </a:p>
        </p:txBody>
      </p:sp>
      <p:pic>
        <p:nvPicPr>
          <p:cNvPr id="6147"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147" t="11941" r="1734"/>
          <a:stretch/>
        </p:blipFill>
        <p:spPr>
          <a:xfrm>
            <a:off x="1934479" y="2244874"/>
            <a:ext cx="5275041" cy="3730803"/>
          </a:xfrm>
        </p:spPr>
      </p:pic>
      <p:sp>
        <p:nvSpPr>
          <p:cNvPr id="6148" name="TextBox 4"/>
          <p:cNvSpPr txBox="1">
            <a:spLocks noChangeArrowheads="1"/>
          </p:cNvSpPr>
          <p:nvPr/>
        </p:nvSpPr>
        <p:spPr bwMode="auto">
          <a:xfrm>
            <a:off x="4716016" y="6453187"/>
            <a:ext cx="4248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algn="r" eaLnBrk="1" fontAlgn="base" hangingPunct="1">
              <a:spcBef>
                <a:spcPct val="0"/>
              </a:spcBef>
              <a:spcAft>
                <a:spcPct val="0"/>
              </a:spcAft>
            </a:pPr>
            <a:r>
              <a:rPr lang="en-US" sz="1200" dirty="0">
                <a:solidFill>
                  <a:prstClr val="white"/>
                </a:solidFill>
                <a:latin typeface="Corbel"/>
              </a:rPr>
              <a:t>S. Mehta, with permission</a:t>
            </a:r>
          </a:p>
        </p:txBody>
      </p:sp>
      <p:sp>
        <p:nvSpPr>
          <p:cNvPr id="6150" name="TextBox 4"/>
          <p:cNvSpPr txBox="1">
            <a:spLocks noChangeArrowheads="1"/>
          </p:cNvSpPr>
          <p:nvPr/>
        </p:nvSpPr>
        <p:spPr bwMode="auto">
          <a:xfrm>
            <a:off x="1763712" y="1844824"/>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fontAlgn="base" hangingPunct="1">
              <a:spcBef>
                <a:spcPct val="0"/>
              </a:spcBef>
              <a:spcAft>
                <a:spcPct val="0"/>
              </a:spcAft>
            </a:pPr>
            <a:r>
              <a:rPr lang="en-CA" sz="2000" b="1" dirty="0">
                <a:solidFill>
                  <a:prstClr val="white"/>
                </a:solidFill>
                <a:latin typeface="Corbel"/>
              </a:rPr>
              <a:t>Overall treatment uptake is low in most places…..</a:t>
            </a:r>
            <a:endParaRPr lang="en-US" sz="2000" b="1" dirty="0">
              <a:solidFill>
                <a:prstClr val="white"/>
              </a:solidFill>
              <a:latin typeface="Corbe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0" y="0"/>
            <a:ext cx="9144000" cy="1556792"/>
          </a:xfrm>
        </p:spPr>
        <p:txBody>
          <a:bodyPr>
            <a:normAutofit/>
          </a:bodyPr>
          <a:lstStyle/>
          <a:p>
            <a:pPr eaLnBrk="1" hangingPunct="1">
              <a:defRPr/>
            </a:pPr>
            <a:r>
              <a:rPr lang="en-CA" sz="3600" noProof="0" smtClean="0">
                <a:effectLst/>
                <a:ea typeface="+mj-ea"/>
              </a:rPr>
              <a:t>Treatment Uptake in HIV-HCV Co-infection </a:t>
            </a:r>
          </a:p>
        </p:txBody>
      </p:sp>
      <p:graphicFrame>
        <p:nvGraphicFramePr>
          <p:cNvPr id="41989" name="Group 5"/>
          <p:cNvGraphicFramePr>
            <a:graphicFrameLocks noGrp="1"/>
          </p:cNvGraphicFramePr>
          <p:nvPr>
            <p:ph idx="4294967295"/>
            <p:extLst>
              <p:ext uri="{D42A27DB-BD31-4B8C-83A1-F6EECF244321}">
                <p14:modId xmlns:p14="http://schemas.microsoft.com/office/powerpoint/2010/main" val="998847464"/>
              </p:ext>
            </p:extLst>
          </p:nvPr>
        </p:nvGraphicFramePr>
        <p:xfrm>
          <a:off x="395536" y="1988840"/>
          <a:ext cx="8337550" cy="3636963"/>
        </p:xfrm>
        <a:graphic>
          <a:graphicData uri="http://schemas.openxmlformats.org/drawingml/2006/table">
            <a:tbl>
              <a:tblPr/>
              <a:tblGrid>
                <a:gridCol w="3506788"/>
                <a:gridCol w="979487"/>
                <a:gridCol w="2462213"/>
                <a:gridCol w="1389062"/>
              </a:tblGrid>
              <a:tr h="914400">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endParaRPr kumimoji="0" lang="en-CA" sz="1800" b="1" i="0" u="none" strike="noStrike" cap="none" normalizeH="0" baseline="0" dirty="0" smtClean="0">
                        <a:ln>
                          <a:noFill/>
                        </a:ln>
                        <a:solidFill>
                          <a:schemeClr val="tx1"/>
                        </a:solidFill>
                        <a:effectLst/>
                        <a:latin typeface="+mn-lt"/>
                        <a:ea typeface="MS PGothic" pitchFamily="34" charset="-128"/>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N</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Cohort</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HCV Treatment Uptake</a:t>
                      </a: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mn-lt"/>
                          <a:ea typeface="MS PGothic" pitchFamily="34" charset="-128"/>
                        </a:rPr>
                        <a:t>Canada (Vancouver)</a:t>
                      </a:r>
                    </a:p>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mn-lt"/>
                          <a:ea typeface="MS PGothic" pitchFamily="34" charset="-128"/>
                        </a:rPr>
                        <a:t>(Grebely et al. J Viral Hep 2008)</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000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1,361</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00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Urban clinic of HCV &amp; HIV/HCV co-infected patients</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00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1.1%</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0000">
                        <a:alpha val="20000"/>
                      </a:srgbClr>
                    </a:solidFill>
                  </a:tcPr>
                </a:tc>
              </a:tr>
              <a:tr h="914400">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mn-lt"/>
                          <a:ea typeface="MS PGothic" pitchFamily="34" charset="-128"/>
                        </a:rPr>
                        <a:t>United States (Baltimore)</a:t>
                      </a:r>
                    </a:p>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mn-lt"/>
                          <a:ea typeface="MS PGothic" pitchFamily="34" charset="-128"/>
                        </a:rPr>
                        <a:t>(Mehta et al. AIDS 2006)</a:t>
                      </a:r>
                      <a:r>
                        <a:rPr kumimoji="0" lang="en-US" sz="1800" b="0" i="0" u="none" strike="noStrike" cap="none" normalizeH="0" baseline="30000" smtClean="0">
                          <a:ln>
                            <a:noFill/>
                          </a:ln>
                          <a:solidFill>
                            <a:schemeClr val="tx1"/>
                          </a:solidFill>
                          <a:effectLst/>
                          <a:latin typeface="+mn-lt"/>
                          <a:ea typeface="MS PGothic" pitchFamily="34" charset="-128"/>
                        </a:rPr>
                        <a:t> </a:t>
                      </a:r>
                      <a:endParaRPr kumimoji="0" lang="en-US" sz="1800" b="0" i="0" u="none" strike="noStrike" cap="none" normalizeH="0" baseline="0" smtClean="0">
                        <a:ln>
                          <a:noFill/>
                        </a:ln>
                        <a:solidFill>
                          <a:schemeClr val="tx1"/>
                        </a:solidFill>
                        <a:effectLst/>
                        <a:latin typeface="+mn-lt"/>
                        <a:ea typeface="MS PGothic" pitchFamily="34" charset="-128"/>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mn-lt"/>
                          <a:ea typeface="MS PGothic" pitchFamily="34" charset="-128"/>
                        </a:rPr>
                        <a:t>845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Urban clinic of HIV/HCV co-infected patients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3.4%</a:t>
                      </a:r>
                    </a:p>
                  </a:txBody>
                  <a:tcPr horzOverflow="overflow">
                    <a:lnL>
                      <a:noFill/>
                    </a:lnL>
                    <a:lnR>
                      <a:noFill/>
                    </a:lnR>
                    <a:lnT>
                      <a:noFill/>
                    </a:lnT>
                    <a:lnB>
                      <a:noFill/>
                    </a:lnB>
                    <a:lnTlToBr>
                      <a:noFill/>
                    </a:lnTlToBr>
                    <a:lnBlToTr>
                      <a:noFill/>
                    </a:lnBlToTr>
                    <a:noFill/>
                  </a:tcPr>
                </a:tc>
              </a:tr>
              <a:tr h="89376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Australia</a:t>
                      </a:r>
                    </a:p>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(NCHECR 2005)</a:t>
                      </a:r>
                      <a:r>
                        <a:rPr kumimoji="0" lang="en-US" sz="1800" b="0" i="0" u="none" strike="noStrike" cap="none" normalizeH="0" baseline="30000" dirty="0" smtClean="0">
                          <a:ln>
                            <a:noFill/>
                          </a:ln>
                          <a:solidFill>
                            <a:schemeClr val="tx1"/>
                          </a:solidFill>
                          <a:effectLst/>
                          <a:latin typeface="+mn-lt"/>
                          <a:ea typeface="MS PGothic" pitchFamily="34" charset="-128"/>
                        </a:rPr>
                        <a:t> </a:t>
                      </a:r>
                      <a:endParaRPr kumimoji="0" lang="en-US" sz="1800" b="0" i="0" u="none" strike="noStrike" cap="none" normalizeH="0" baseline="0" dirty="0" smtClean="0">
                        <a:ln>
                          <a:noFill/>
                        </a:ln>
                        <a:solidFill>
                          <a:schemeClr val="tx1"/>
                        </a:solidFill>
                        <a:effectLst/>
                        <a:latin typeface="+mn-lt"/>
                        <a:ea typeface="MS PGothic" pitchFamily="34" charset="-128"/>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mn-lt"/>
                          <a:ea typeface="MS PGothic" pitchFamily="34" charset="-128"/>
                        </a:rPr>
                        <a:t>2,500</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Needle exchange</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chemeClr val="tx1"/>
                          </a:solidFill>
                          <a:effectLst/>
                          <a:latin typeface="+mn-lt"/>
                          <a:ea typeface="MS PGothic" pitchFamily="34" charset="-128"/>
                        </a:rPr>
                        <a:t>4.0%</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r>
            </a:tbl>
          </a:graphicData>
        </a:graphic>
      </p:graphicFrame>
      <p:sp>
        <p:nvSpPr>
          <p:cNvPr id="7172" name="Rectangle 6"/>
          <p:cNvSpPr>
            <a:spLocks noChangeArrowheads="1"/>
          </p:cNvSpPr>
          <p:nvPr/>
        </p:nvSpPr>
        <p:spPr bwMode="auto">
          <a:xfrm>
            <a:off x="4499992" y="6237312"/>
            <a:ext cx="45720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fontAlgn="base">
              <a:spcBef>
                <a:spcPct val="0"/>
              </a:spcBef>
              <a:spcAft>
                <a:spcPct val="0"/>
              </a:spcAft>
            </a:pPr>
            <a:r>
              <a:rPr lang="en-US" sz="1200" dirty="0" smtClean="0">
                <a:solidFill>
                  <a:prstClr val="white"/>
                </a:solidFill>
                <a:ea typeface="MS PGothic" pitchFamily="34" charset="-128"/>
              </a:rPr>
              <a:t>NCHECR</a:t>
            </a:r>
            <a:r>
              <a:rPr lang="en-US" sz="1200" dirty="0">
                <a:solidFill>
                  <a:prstClr val="white"/>
                </a:solidFill>
                <a:ea typeface="MS PGothic" pitchFamily="34" charset="-128"/>
              </a:rPr>
              <a:t>, 2003. Australia.</a:t>
            </a:r>
          </a:p>
          <a:p>
            <a:pPr algn="r" fontAlgn="base">
              <a:spcBef>
                <a:spcPct val="0"/>
              </a:spcBef>
              <a:spcAft>
                <a:spcPct val="0"/>
              </a:spcAft>
            </a:pPr>
            <a:r>
              <a:rPr lang="en-US" sz="1200" dirty="0" err="1" smtClean="0">
                <a:solidFill>
                  <a:prstClr val="white"/>
                </a:solidFill>
                <a:ea typeface="MS PGothic" pitchFamily="34" charset="-128"/>
              </a:rPr>
              <a:t>Grebely</a:t>
            </a:r>
            <a:r>
              <a:rPr lang="en-US" sz="1200" dirty="0" smtClean="0">
                <a:solidFill>
                  <a:prstClr val="white"/>
                </a:solidFill>
                <a:ea typeface="MS PGothic" pitchFamily="34" charset="-128"/>
              </a:rPr>
              <a:t> et </a:t>
            </a:r>
            <a:r>
              <a:rPr lang="en-US" sz="1200" dirty="0">
                <a:solidFill>
                  <a:prstClr val="white"/>
                </a:solidFill>
                <a:ea typeface="MS PGothic" pitchFamily="34" charset="-128"/>
              </a:rPr>
              <a:t>al</a:t>
            </a:r>
            <a:r>
              <a:rPr lang="en-US" sz="1200" dirty="0" smtClean="0">
                <a:solidFill>
                  <a:prstClr val="white"/>
                </a:solidFill>
                <a:ea typeface="MS PGothic" pitchFamily="34" charset="-128"/>
              </a:rPr>
              <a:t>. </a:t>
            </a:r>
            <a:r>
              <a:rPr lang="en-US" sz="1200" dirty="0">
                <a:solidFill>
                  <a:prstClr val="white"/>
                </a:solidFill>
                <a:ea typeface="MS PGothic" pitchFamily="34" charset="-128"/>
              </a:rPr>
              <a:t>J </a:t>
            </a:r>
            <a:r>
              <a:rPr lang="en-US" sz="1200" dirty="0" err="1">
                <a:solidFill>
                  <a:prstClr val="white"/>
                </a:solidFill>
                <a:ea typeface="MS PGothic" pitchFamily="34" charset="-128"/>
              </a:rPr>
              <a:t>Hepatology</a:t>
            </a:r>
            <a:r>
              <a:rPr lang="en-US" sz="1200" dirty="0">
                <a:solidFill>
                  <a:prstClr val="white"/>
                </a:solidFill>
                <a:ea typeface="MS PGothic" pitchFamily="34" charset="-128"/>
              </a:rPr>
              <a:t>, 2006.</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68368"/>
            <a:ext cx="9144000" cy="1556792"/>
          </a:xfrm>
        </p:spPr>
        <p:txBody>
          <a:bodyPr>
            <a:normAutofit/>
          </a:bodyPr>
          <a:lstStyle/>
          <a:p>
            <a:pPr>
              <a:defRPr/>
            </a:pPr>
            <a:r>
              <a:rPr lang="en-CA" sz="4300" noProof="0" smtClean="0">
                <a:effectLst/>
              </a:rPr>
              <a:t>Barriers to HCV Treatment</a:t>
            </a:r>
          </a:p>
        </p:txBody>
      </p:sp>
      <p:sp>
        <p:nvSpPr>
          <p:cNvPr id="4" name="Rounded Rectangle 3"/>
          <p:cNvSpPr>
            <a:spLocks noChangeArrowheads="1"/>
          </p:cNvSpPr>
          <p:nvPr/>
        </p:nvSpPr>
        <p:spPr bwMode="auto">
          <a:xfrm>
            <a:off x="827088" y="4833415"/>
            <a:ext cx="4465637" cy="1662113"/>
          </a:xfrm>
          <a:prstGeom prst="roundRect">
            <a:avLst>
              <a:gd name="adj" fmla="val 16667"/>
            </a:avLst>
          </a:prstGeom>
          <a:solidFill>
            <a:schemeClr val="accent2"/>
          </a:solidFill>
          <a:ln w="9525">
            <a:noFill/>
            <a:round/>
            <a:headEnd/>
            <a:tailEnd/>
          </a:ln>
          <a:effectLst>
            <a:outerShdw dist="23000" dir="5400000" rotWithShape="0">
              <a:srgbClr val="808080">
                <a:alpha val="34999"/>
              </a:srgbClr>
            </a:outerShdw>
          </a:effectLst>
        </p:spPr>
        <p:txBody>
          <a:bodyPr anchor="ctr"/>
          <a:lstStyle/>
          <a:p>
            <a:pPr algn="ctr" fontAlgn="base">
              <a:spcBef>
                <a:spcPct val="0"/>
              </a:spcBef>
              <a:spcAft>
                <a:spcPct val="0"/>
              </a:spcAft>
              <a:defRPr/>
            </a:pPr>
            <a:endParaRPr lang="en-US">
              <a:solidFill>
                <a:prstClr val="white"/>
              </a:solidFill>
              <a:ea typeface="MS PGothic" pitchFamily="34" charset="-128"/>
            </a:endParaRPr>
          </a:p>
        </p:txBody>
      </p:sp>
      <p:sp>
        <p:nvSpPr>
          <p:cNvPr id="5" name="Rounded Rectangle 4"/>
          <p:cNvSpPr>
            <a:spLocks noChangeArrowheads="1"/>
          </p:cNvSpPr>
          <p:nvPr/>
        </p:nvSpPr>
        <p:spPr bwMode="auto">
          <a:xfrm>
            <a:off x="4029904" y="1346003"/>
            <a:ext cx="4070487" cy="1541845"/>
          </a:xfrm>
          <a:prstGeom prst="roundRect">
            <a:avLst>
              <a:gd name="adj" fmla="val 16667"/>
            </a:avLst>
          </a:prstGeom>
          <a:solidFill>
            <a:schemeClr val="accent2"/>
          </a:solidFill>
          <a:ln>
            <a:noFill/>
            <a:headEnd/>
            <a:tailEnd/>
          </a:ln>
        </p:spPr>
        <p:style>
          <a:lnRef idx="2">
            <a:schemeClr val="accent3"/>
          </a:lnRef>
          <a:fillRef idx="1001">
            <a:schemeClr val="dk1"/>
          </a:fillRef>
          <a:effectRef idx="0">
            <a:schemeClr val="accent3"/>
          </a:effectRef>
          <a:fontRef idx="minor">
            <a:schemeClr val="dk1"/>
          </a:fontRef>
        </p:style>
        <p:txBody>
          <a:bodyPr anchor="ctr"/>
          <a:lstStyle/>
          <a:p>
            <a:pPr algn="ctr" fontAlgn="base">
              <a:spcBef>
                <a:spcPct val="0"/>
              </a:spcBef>
              <a:spcAft>
                <a:spcPct val="0"/>
              </a:spcAft>
              <a:defRPr/>
            </a:pPr>
            <a:endParaRPr lang="en-US">
              <a:solidFill>
                <a:prstClr val="white"/>
              </a:solidFill>
              <a:ea typeface="MS PGothic" pitchFamily="34" charset="-128"/>
            </a:endParaRPr>
          </a:p>
        </p:txBody>
      </p:sp>
      <p:sp>
        <p:nvSpPr>
          <p:cNvPr id="6" name="Rounded Rectangle 5"/>
          <p:cNvSpPr>
            <a:spLocks noChangeArrowheads="1"/>
          </p:cNvSpPr>
          <p:nvPr/>
        </p:nvSpPr>
        <p:spPr bwMode="auto">
          <a:xfrm>
            <a:off x="2627313" y="3068232"/>
            <a:ext cx="4176935" cy="1606343"/>
          </a:xfrm>
          <a:prstGeom prst="roundRect">
            <a:avLst>
              <a:gd name="adj" fmla="val 16667"/>
            </a:avLst>
          </a:prstGeom>
          <a:solidFill>
            <a:schemeClr val="accent2"/>
          </a:solidFill>
          <a:ln w="9525">
            <a:noFill/>
            <a:round/>
            <a:headEnd/>
            <a:tailEnd/>
          </a:ln>
          <a:effectLst>
            <a:outerShdw dist="23000" dir="5400000" rotWithShape="0">
              <a:srgbClr val="808080">
                <a:alpha val="34999"/>
              </a:srgbClr>
            </a:outerShdw>
          </a:effectLst>
        </p:spPr>
        <p:style>
          <a:lnRef idx="0">
            <a:scrgbClr r="0" g="0" b="0"/>
          </a:lnRef>
          <a:fillRef idx="1001">
            <a:schemeClr val="dk1"/>
          </a:fillRef>
          <a:effectRef idx="0">
            <a:scrgbClr r="0" g="0" b="0"/>
          </a:effectRef>
          <a:fontRef idx="major"/>
        </p:style>
        <p:txBody>
          <a:bodyPr anchor="ctr"/>
          <a:lstStyle/>
          <a:p>
            <a:pPr algn="ctr" fontAlgn="base">
              <a:spcBef>
                <a:spcPct val="0"/>
              </a:spcBef>
              <a:spcAft>
                <a:spcPct val="0"/>
              </a:spcAft>
              <a:defRPr/>
            </a:pPr>
            <a:endParaRPr lang="en-US">
              <a:solidFill>
                <a:prstClr val="white"/>
              </a:solidFill>
              <a:ea typeface="MS PGothic" pitchFamily="34" charset="-128"/>
            </a:endParaRPr>
          </a:p>
        </p:txBody>
      </p:sp>
      <p:sp>
        <p:nvSpPr>
          <p:cNvPr id="7" name="TextBox 6"/>
          <p:cNvSpPr txBox="1"/>
          <p:nvPr/>
        </p:nvSpPr>
        <p:spPr>
          <a:xfrm>
            <a:off x="1024448" y="4833415"/>
            <a:ext cx="4537075" cy="1662113"/>
          </a:xfrm>
          <a:prstGeom prst="rect">
            <a:avLst/>
          </a:prstGeom>
          <a:noFill/>
        </p:spPr>
        <p:txBody>
          <a:bodyPr>
            <a:spAutoFit/>
          </a:bodyPr>
          <a:lstStyle/>
          <a:p>
            <a:pPr fontAlgn="base">
              <a:spcBef>
                <a:spcPct val="0"/>
              </a:spcBef>
              <a:spcAft>
                <a:spcPct val="0"/>
              </a:spcAft>
              <a:defRPr/>
            </a:pPr>
            <a:r>
              <a:rPr lang="en-US" dirty="0">
                <a:solidFill>
                  <a:prstClr val="white"/>
                </a:solidFill>
                <a:ea typeface="ＭＳ Ｐゴシック" charset="0"/>
              </a:rPr>
              <a:t>Patient Barriers</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Poor awareness/ education</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Lack of symptoms</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Competing health priorities (HIV, psychiatric)</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Competing social priorities (housing, substance use, financial)</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Fear of side effects</a:t>
            </a:r>
          </a:p>
        </p:txBody>
      </p:sp>
      <p:sp>
        <p:nvSpPr>
          <p:cNvPr id="9" name="TextBox 8"/>
          <p:cNvSpPr txBox="1"/>
          <p:nvPr/>
        </p:nvSpPr>
        <p:spPr>
          <a:xfrm>
            <a:off x="2828288" y="3124882"/>
            <a:ext cx="3975960" cy="1446550"/>
          </a:xfrm>
          <a:prstGeom prst="rect">
            <a:avLst/>
          </a:prstGeom>
          <a:noFill/>
        </p:spPr>
        <p:txBody>
          <a:bodyPr wrap="square">
            <a:spAutoFit/>
          </a:bodyPr>
          <a:lstStyle/>
          <a:p>
            <a:pPr fontAlgn="base">
              <a:spcBef>
                <a:spcPct val="0"/>
              </a:spcBef>
              <a:spcAft>
                <a:spcPct val="0"/>
              </a:spcAft>
              <a:defRPr/>
            </a:pPr>
            <a:r>
              <a:rPr lang="en-US" dirty="0">
                <a:solidFill>
                  <a:prstClr val="white"/>
                </a:solidFill>
                <a:ea typeface="ＭＳ Ｐゴシック" charset="0"/>
              </a:rPr>
              <a:t>Provider Barriers</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Poor awareness/education</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Reticence to treat IDUs</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Lack of providers, especially in remote communities</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Focus on HIV</a:t>
            </a:r>
          </a:p>
        </p:txBody>
      </p:sp>
      <p:sp>
        <p:nvSpPr>
          <p:cNvPr id="10" name="TextBox 9"/>
          <p:cNvSpPr txBox="1"/>
          <p:nvPr/>
        </p:nvSpPr>
        <p:spPr>
          <a:xfrm>
            <a:off x="4151103" y="1405806"/>
            <a:ext cx="3949287" cy="1231106"/>
          </a:xfrm>
          <a:prstGeom prst="rect">
            <a:avLst/>
          </a:prstGeom>
          <a:noFill/>
        </p:spPr>
        <p:txBody>
          <a:bodyPr wrap="square">
            <a:spAutoFit/>
          </a:bodyPr>
          <a:lstStyle/>
          <a:p>
            <a:pPr fontAlgn="base">
              <a:spcBef>
                <a:spcPct val="0"/>
              </a:spcBef>
              <a:spcAft>
                <a:spcPct val="0"/>
              </a:spcAft>
              <a:defRPr/>
            </a:pPr>
            <a:r>
              <a:rPr lang="en-US" dirty="0">
                <a:solidFill>
                  <a:prstClr val="white"/>
                </a:solidFill>
                <a:ea typeface="ＭＳ Ｐゴシック" charset="0"/>
              </a:rPr>
              <a:t>Structural Barriers</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Lack of infrastructure/multidisciplinary support</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Segregated services</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Provincial regulations</a:t>
            </a:r>
          </a:p>
          <a:p>
            <a:pPr marL="285750" indent="-285750" fontAlgn="base">
              <a:spcBef>
                <a:spcPct val="0"/>
              </a:spcBef>
              <a:spcAft>
                <a:spcPct val="0"/>
              </a:spcAft>
              <a:buFont typeface="Arial"/>
              <a:buChar char="•"/>
              <a:defRPr/>
            </a:pPr>
            <a:r>
              <a:rPr lang="en-US" sz="1400" dirty="0">
                <a:solidFill>
                  <a:prstClr val="white"/>
                </a:solidFill>
                <a:ea typeface="ＭＳ Ｐゴシック" charset="0"/>
              </a:rPr>
              <a:t>Cost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8"/>
            <a:ext cx="9144000" cy="1484784"/>
          </a:xfrm>
        </p:spPr>
        <p:txBody>
          <a:bodyPr>
            <a:normAutofit fontScale="90000"/>
          </a:bodyPr>
          <a:lstStyle/>
          <a:p>
            <a:pPr>
              <a:defRPr/>
            </a:pPr>
            <a:r>
              <a:rPr lang="en-CA" sz="4300" noProof="0" smtClean="0">
                <a:effectLst/>
                <a:ea typeface="ＭＳ Ｐゴシック" charset="0"/>
              </a:rPr>
              <a:t>Example: Overcoming structural barriers:</a:t>
            </a:r>
            <a:r>
              <a:rPr lang="en-CA" noProof="0" smtClean="0">
                <a:effectLst/>
                <a:ea typeface="ＭＳ Ｐゴシック" charset="0"/>
              </a:rPr>
              <a:t/>
            </a:r>
            <a:br>
              <a:rPr lang="en-CA" noProof="0" smtClean="0">
                <a:effectLst/>
                <a:ea typeface="ＭＳ Ｐゴシック" charset="0"/>
              </a:rPr>
            </a:br>
            <a:r>
              <a:rPr lang="en-CA" sz="2700" i="1" noProof="0" smtClean="0">
                <a:effectLst/>
                <a:ea typeface="ＭＳ Ｐゴシック" charset="0"/>
              </a:rPr>
              <a:t>Integrated care / co-location of HCV &amp; Substance abuse treatment</a:t>
            </a:r>
            <a:endParaRPr lang="en-CA" i="1" noProof="0">
              <a:effectLst/>
              <a:ea typeface="ＭＳ Ｐゴシック" charset="0"/>
            </a:endParaRPr>
          </a:p>
        </p:txBody>
      </p:sp>
      <p:pic>
        <p:nvPicPr>
          <p:cNvPr id="921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l="28153" t="19258" r="45942" b="55299"/>
          <a:stretch>
            <a:fillRect/>
          </a:stretch>
        </p:blipFill>
        <p:spPr>
          <a:xfrm>
            <a:off x="1763688" y="1628800"/>
            <a:ext cx="2088232" cy="1656184"/>
          </a:xfrm>
        </p:spPr>
      </p:pic>
      <p:sp>
        <p:nvSpPr>
          <p:cNvPr id="5" name="TextBox 4"/>
          <p:cNvSpPr txBox="1"/>
          <p:nvPr/>
        </p:nvSpPr>
        <p:spPr>
          <a:xfrm>
            <a:off x="4355976" y="1484784"/>
            <a:ext cx="4824536" cy="4862870"/>
          </a:xfrm>
          <a:prstGeom prst="rect">
            <a:avLst/>
          </a:prstGeom>
          <a:noFill/>
        </p:spPr>
        <p:txBody>
          <a:bodyPr wrap="square" rtlCol="0">
            <a:spAutoFit/>
          </a:bodyPr>
          <a:lstStyle/>
          <a:p>
            <a:pPr marL="216000" indent="-216000" fontAlgn="base">
              <a:spcBef>
                <a:spcPts val="600"/>
              </a:spcBef>
              <a:spcAft>
                <a:spcPct val="0"/>
              </a:spcAft>
              <a:buClr>
                <a:srgbClr val="FFB91D"/>
              </a:buClr>
              <a:buFont typeface="Wingdings" pitchFamily="2" charset="2"/>
              <a:buChar char="l"/>
            </a:pPr>
            <a:r>
              <a:rPr lang="en-CA" sz="2000" b="1" u="sng" dirty="0">
                <a:solidFill>
                  <a:prstClr val="white"/>
                </a:solidFill>
                <a:ea typeface="MS PGothic" pitchFamily="34" charset="-128"/>
              </a:rPr>
              <a:t>Co-location</a:t>
            </a:r>
            <a:r>
              <a:rPr lang="en-CA" sz="2000" b="1" dirty="0">
                <a:solidFill>
                  <a:prstClr val="white"/>
                </a:solidFill>
                <a:ea typeface="MS PGothic" pitchFamily="34" charset="-128"/>
              </a:rPr>
              <a:t> of HCV care with methadone maintenance has been associated with favorable outcomes (One-stop shopping)</a:t>
            </a:r>
          </a:p>
          <a:p>
            <a:pPr marL="216000" indent="-216000" fontAlgn="base">
              <a:spcBef>
                <a:spcPts val="600"/>
              </a:spcBef>
              <a:spcAft>
                <a:spcPct val="0"/>
              </a:spcAft>
              <a:buClr>
                <a:srgbClr val="FFB91D"/>
              </a:buClr>
              <a:buFont typeface="Wingdings" pitchFamily="2" charset="2"/>
              <a:buChar char="l"/>
            </a:pPr>
            <a:r>
              <a:rPr lang="en-CA" sz="2000" b="1" u="sng" dirty="0">
                <a:solidFill>
                  <a:prstClr val="white"/>
                </a:solidFill>
                <a:ea typeface="MS PGothic" pitchFamily="34" charset="-128"/>
              </a:rPr>
              <a:t>Integrated</a:t>
            </a:r>
            <a:r>
              <a:rPr lang="en-CA" sz="2000" b="1" dirty="0">
                <a:solidFill>
                  <a:prstClr val="white"/>
                </a:solidFill>
                <a:ea typeface="MS PGothic" pitchFamily="34" charset="-128"/>
              </a:rPr>
              <a:t> services for HCV, addiction, mental health and psychosocial problems</a:t>
            </a:r>
          </a:p>
          <a:p>
            <a:pPr marL="216000" indent="-216000" fontAlgn="base">
              <a:spcBef>
                <a:spcPts val="600"/>
              </a:spcBef>
              <a:spcAft>
                <a:spcPct val="0"/>
              </a:spcAft>
              <a:buClr>
                <a:srgbClr val="FFB91D"/>
              </a:buClr>
              <a:buFont typeface="Wingdings" pitchFamily="2" charset="2"/>
              <a:buChar char="l"/>
            </a:pPr>
            <a:r>
              <a:rPr lang="en-CA" sz="2000" b="1" dirty="0">
                <a:solidFill>
                  <a:prstClr val="white"/>
                </a:solidFill>
                <a:ea typeface="MS PGothic" pitchFamily="34" charset="-128"/>
              </a:rPr>
              <a:t>Some programs Incorporate </a:t>
            </a:r>
            <a:r>
              <a:rPr lang="en-CA" sz="2000" b="1" u="sng" dirty="0">
                <a:solidFill>
                  <a:prstClr val="white"/>
                </a:solidFill>
                <a:ea typeface="MS PGothic" pitchFamily="34" charset="-128"/>
              </a:rPr>
              <a:t>peer educators </a:t>
            </a:r>
          </a:p>
          <a:p>
            <a:pPr marL="504000" lvl="1" indent="-216000" fontAlgn="base">
              <a:spcBef>
                <a:spcPct val="0"/>
              </a:spcBef>
              <a:spcAft>
                <a:spcPct val="0"/>
              </a:spcAft>
              <a:buClr>
                <a:srgbClr val="F97817"/>
              </a:buClr>
              <a:buFont typeface="SF Fourche" pitchFamily="2" charset="0"/>
              <a:buChar char="•"/>
            </a:pPr>
            <a:r>
              <a:rPr lang="en-CA" sz="2000" dirty="0">
                <a:solidFill>
                  <a:prstClr val="white"/>
                </a:solidFill>
                <a:ea typeface="MS PGothic" pitchFamily="34" charset="-128"/>
              </a:rPr>
              <a:t>Peer educators are patients who have successfully completed HCV treatment</a:t>
            </a:r>
          </a:p>
          <a:p>
            <a:pPr marL="504000" lvl="1" indent="-216000" fontAlgn="base">
              <a:spcBef>
                <a:spcPct val="0"/>
              </a:spcBef>
              <a:spcAft>
                <a:spcPct val="0"/>
              </a:spcAft>
              <a:buClr>
                <a:srgbClr val="F97817"/>
              </a:buClr>
              <a:buFont typeface="SF Fourche" pitchFamily="2" charset="0"/>
              <a:buChar char="•"/>
            </a:pPr>
            <a:r>
              <a:rPr lang="en-CA" sz="2000" dirty="0">
                <a:solidFill>
                  <a:prstClr val="white"/>
                </a:solidFill>
                <a:ea typeface="MS PGothic" pitchFamily="34" charset="-128"/>
              </a:rPr>
              <a:t>Peers lead support groups with medical providers</a:t>
            </a:r>
          </a:p>
          <a:p>
            <a:pPr marL="504000" lvl="1" indent="-216000" fontAlgn="base">
              <a:spcBef>
                <a:spcPct val="0"/>
              </a:spcBef>
              <a:spcAft>
                <a:spcPct val="0"/>
              </a:spcAft>
              <a:buClr>
                <a:srgbClr val="F97817"/>
              </a:buClr>
              <a:buFont typeface="SF Fourche" pitchFamily="2" charset="0"/>
              <a:buChar char="•"/>
            </a:pPr>
            <a:r>
              <a:rPr lang="en-CA" sz="2000" dirty="0">
                <a:solidFill>
                  <a:prstClr val="white"/>
                </a:solidFill>
                <a:ea typeface="MS PGothic" pitchFamily="34" charset="-128"/>
              </a:rPr>
              <a:t>Provide support through all stages from HCV screening to treatment</a:t>
            </a:r>
          </a:p>
        </p:txBody>
      </p:sp>
      <p:sp>
        <p:nvSpPr>
          <p:cNvPr id="6" name="TextBox 5"/>
          <p:cNvSpPr txBox="1"/>
          <p:nvPr/>
        </p:nvSpPr>
        <p:spPr>
          <a:xfrm>
            <a:off x="1956102" y="6567735"/>
            <a:ext cx="7164288" cy="461665"/>
          </a:xfrm>
          <a:prstGeom prst="rect">
            <a:avLst/>
          </a:prstGeom>
          <a:noFill/>
        </p:spPr>
        <p:txBody>
          <a:bodyPr wrap="square" rtlCol="0">
            <a:spAutoFit/>
          </a:bodyPr>
          <a:lstStyle/>
          <a:p>
            <a:pPr algn="r" fontAlgn="base">
              <a:spcBef>
                <a:spcPct val="0"/>
              </a:spcBef>
              <a:spcAft>
                <a:spcPct val="0"/>
              </a:spcAft>
            </a:pPr>
            <a:r>
              <a:rPr lang="en-CA" sz="1200" dirty="0" err="1">
                <a:solidFill>
                  <a:prstClr val="white"/>
                </a:solidFill>
                <a:ea typeface="MS PGothic" pitchFamily="34" charset="-128"/>
              </a:rPr>
              <a:t>Sylvestre</a:t>
            </a:r>
            <a:r>
              <a:rPr lang="en-CA" sz="1200" dirty="0">
                <a:solidFill>
                  <a:prstClr val="white"/>
                </a:solidFill>
                <a:ea typeface="MS PGothic" pitchFamily="34" charset="-128"/>
              </a:rPr>
              <a:t> 2007; Harris 2010; </a:t>
            </a:r>
            <a:r>
              <a:rPr lang="en-CA" sz="1200" dirty="0" err="1">
                <a:solidFill>
                  <a:prstClr val="white"/>
                </a:solidFill>
                <a:ea typeface="MS PGothic" pitchFamily="34" charset="-128"/>
              </a:rPr>
              <a:t>Litwin</a:t>
            </a:r>
            <a:r>
              <a:rPr lang="en-CA" sz="1200" dirty="0">
                <a:solidFill>
                  <a:prstClr val="white"/>
                </a:solidFill>
                <a:ea typeface="MS PGothic" pitchFamily="34" charset="-128"/>
              </a:rPr>
              <a:t> 2007; </a:t>
            </a:r>
            <a:r>
              <a:rPr lang="en-CA" sz="1200" dirty="0" err="1">
                <a:solidFill>
                  <a:prstClr val="white"/>
                </a:solidFill>
                <a:ea typeface="MS PGothic" pitchFamily="34" charset="-128"/>
              </a:rPr>
              <a:t>Edllin</a:t>
            </a:r>
            <a:r>
              <a:rPr lang="en-CA" sz="1200" dirty="0">
                <a:solidFill>
                  <a:prstClr val="white"/>
                </a:solidFill>
                <a:ea typeface="MS PGothic" pitchFamily="34" charset="-128"/>
              </a:rPr>
              <a:t> 2006; </a:t>
            </a:r>
            <a:r>
              <a:rPr lang="en-CA" sz="1200" dirty="0" err="1">
                <a:solidFill>
                  <a:prstClr val="white"/>
                </a:solidFill>
                <a:ea typeface="MS PGothic" pitchFamily="34" charset="-128"/>
              </a:rPr>
              <a:t>Grebely</a:t>
            </a:r>
            <a:r>
              <a:rPr lang="en-CA" sz="1200" dirty="0">
                <a:solidFill>
                  <a:prstClr val="white"/>
                </a:solidFill>
                <a:ea typeface="MS PGothic" pitchFamily="34" charset="-128"/>
              </a:rPr>
              <a:t> </a:t>
            </a:r>
            <a:r>
              <a:rPr lang="en-CA" sz="1200" dirty="0" smtClean="0">
                <a:solidFill>
                  <a:prstClr val="white"/>
                </a:solidFill>
                <a:ea typeface="MS PGothic" pitchFamily="34" charset="-128"/>
              </a:rPr>
              <a:t>2010. </a:t>
            </a:r>
            <a:r>
              <a:rPr lang="en-US" sz="1200" dirty="0">
                <a:solidFill>
                  <a:prstClr val="white"/>
                </a:solidFill>
              </a:rPr>
              <a:t>S. Mehta, with permission</a:t>
            </a:r>
          </a:p>
          <a:p>
            <a:pPr algn="r" fontAlgn="base">
              <a:spcBef>
                <a:spcPct val="0"/>
              </a:spcBef>
              <a:spcAft>
                <a:spcPct val="0"/>
              </a:spcAft>
            </a:pPr>
            <a:endParaRPr lang="en-CA" sz="1200" dirty="0">
              <a:solidFill>
                <a:prstClr val="white"/>
              </a:solidFill>
              <a:ea typeface="MS PGothic" pitchFamily="34" charset="-128"/>
            </a:endParaRPr>
          </a:p>
        </p:txBody>
      </p:sp>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rcRect l="8397" t="45679" r="59445" b="8966"/>
          <a:stretch>
            <a:fillRect/>
          </a:stretch>
        </p:blipFill>
        <p:spPr>
          <a:xfrm>
            <a:off x="179512" y="3284984"/>
            <a:ext cx="2592288" cy="29523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a:off x="1691680" y="2060848"/>
            <a:ext cx="0" cy="338437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619672" y="5445224"/>
            <a:ext cx="662473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619672" y="2060848"/>
            <a:ext cx="662473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619672" y="2924944"/>
            <a:ext cx="662473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619672" y="3789040"/>
            <a:ext cx="6624736"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8244408" y="2060848"/>
            <a:ext cx="0" cy="338437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rot="12406809">
            <a:off x="6756464" y="3304308"/>
            <a:ext cx="360040" cy="1152128"/>
          </a:xfrm>
          <a:prstGeom prst="triangl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ffectLst>
                <a:outerShdw blurRad="38100" dist="38100" dir="2700000" algn="tl">
                  <a:srgbClr val="000000">
                    <a:alpha val="43137"/>
                  </a:srgbClr>
                </a:outerShdw>
              </a:effectLst>
            </a:endParaRPr>
          </a:p>
        </p:txBody>
      </p:sp>
      <p:sp>
        <p:nvSpPr>
          <p:cNvPr id="2" name="Rectangle 1"/>
          <p:cNvSpPr/>
          <p:nvPr/>
        </p:nvSpPr>
        <p:spPr>
          <a:xfrm>
            <a:off x="107504" y="121960"/>
            <a:ext cx="8928992" cy="1292662"/>
          </a:xfrm>
          <a:prstGeom prst="rect">
            <a:avLst/>
          </a:prstGeom>
        </p:spPr>
        <p:txBody>
          <a:bodyPr wrap="square">
            <a:spAutoFit/>
          </a:bodyPr>
          <a:lstStyle/>
          <a:p>
            <a:pPr algn="ctr"/>
            <a:r>
              <a:rPr lang="en-CA" sz="3900" b="1" dirty="0">
                <a:solidFill>
                  <a:prstClr val="white"/>
                </a:solidFill>
                <a:effectLst>
                  <a:outerShdw blurRad="38100" dist="38100" dir="2700000" algn="tl">
                    <a:srgbClr val="000000">
                      <a:alpha val="43137"/>
                    </a:srgbClr>
                  </a:outerShdw>
                </a:effectLst>
              </a:rPr>
              <a:t>Predicted Future Prevalence of HCV in the United States</a:t>
            </a:r>
          </a:p>
        </p:txBody>
      </p:sp>
      <p:sp>
        <p:nvSpPr>
          <p:cNvPr id="4" name="TextBox 3"/>
          <p:cNvSpPr txBox="1"/>
          <p:nvPr/>
        </p:nvSpPr>
        <p:spPr>
          <a:xfrm>
            <a:off x="3347864" y="6384476"/>
            <a:ext cx="5688632" cy="307777"/>
          </a:xfrm>
          <a:prstGeom prst="rect">
            <a:avLst/>
          </a:prstGeom>
          <a:noFill/>
        </p:spPr>
        <p:txBody>
          <a:bodyPr wrap="square" rtlCol="0">
            <a:spAutoFit/>
          </a:bodyPr>
          <a:lstStyle/>
          <a:p>
            <a:pPr algn="r"/>
            <a:r>
              <a:rPr lang="en-CA" sz="1400" dirty="0">
                <a:solidFill>
                  <a:prstClr val="white"/>
                </a:solidFill>
              </a:rPr>
              <a:t>Armstrong et </a:t>
            </a:r>
            <a:r>
              <a:rPr lang="en-CA" sz="1400" dirty="0" smtClean="0">
                <a:solidFill>
                  <a:prstClr val="white"/>
                </a:solidFill>
              </a:rPr>
              <a:t>al. </a:t>
            </a:r>
            <a:r>
              <a:rPr lang="en-CA" sz="1400" i="1" dirty="0" err="1">
                <a:solidFill>
                  <a:prstClr val="white"/>
                </a:solidFill>
              </a:rPr>
              <a:t>Hepatology</a:t>
            </a:r>
            <a:r>
              <a:rPr lang="en-CA" sz="1400" dirty="0">
                <a:solidFill>
                  <a:prstClr val="white"/>
                </a:solidFill>
              </a:rPr>
              <a:t>, </a:t>
            </a:r>
            <a:r>
              <a:rPr lang="en-CA" sz="1400" dirty="0" smtClean="0">
                <a:solidFill>
                  <a:prstClr val="white"/>
                </a:solidFill>
              </a:rPr>
              <a:t>2000</a:t>
            </a:r>
            <a:endParaRPr lang="en-CA" sz="1400" dirty="0">
              <a:solidFill>
                <a:prstClr val="white"/>
              </a:solidFill>
            </a:endParaRPr>
          </a:p>
        </p:txBody>
      </p:sp>
      <p:sp>
        <p:nvSpPr>
          <p:cNvPr id="5" name="TextBox 4"/>
          <p:cNvSpPr txBox="1"/>
          <p:nvPr/>
        </p:nvSpPr>
        <p:spPr>
          <a:xfrm rot="16200000">
            <a:off x="-1183994" y="3120933"/>
            <a:ext cx="3672408" cy="400110"/>
          </a:xfrm>
          <a:prstGeom prst="rect">
            <a:avLst/>
          </a:prstGeom>
          <a:noFill/>
        </p:spPr>
        <p:txBody>
          <a:bodyPr wrap="square" rtlCol="0">
            <a:spAutoFit/>
          </a:bodyPr>
          <a:lstStyle/>
          <a:p>
            <a:r>
              <a:rPr lang="en-CA" sz="2000" b="1" dirty="0">
                <a:solidFill>
                  <a:prstClr val="white"/>
                </a:solidFill>
              </a:rPr>
              <a:t>Prevalence of HCV Infection</a:t>
            </a:r>
          </a:p>
        </p:txBody>
      </p:sp>
      <p:sp>
        <p:nvSpPr>
          <p:cNvPr id="6" name="TextBox 5"/>
          <p:cNvSpPr txBox="1"/>
          <p:nvPr/>
        </p:nvSpPr>
        <p:spPr>
          <a:xfrm>
            <a:off x="611560" y="1876762"/>
            <a:ext cx="1008112" cy="400110"/>
          </a:xfrm>
          <a:prstGeom prst="rect">
            <a:avLst/>
          </a:prstGeom>
          <a:noFill/>
        </p:spPr>
        <p:txBody>
          <a:bodyPr wrap="square" rtlCol="0">
            <a:spAutoFit/>
          </a:bodyPr>
          <a:lstStyle/>
          <a:p>
            <a:pPr algn="r"/>
            <a:r>
              <a:rPr lang="en-CA" sz="2000" b="1" dirty="0">
                <a:solidFill>
                  <a:prstClr val="white"/>
                </a:solidFill>
              </a:rPr>
              <a:t>4.0%</a:t>
            </a:r>
          </a:p>
        </p:txBody>
      </p:sp>
      <p:sp>
        <p:nvSpPr>
          <p:cNvPr id="7" name="TextBox 6"/>
          <p:cNvSpPr txBox="1"/>
          <p:nvPr/>
        </p:nvSpPr>
        <p:spPr>
          <a:xfrm>
            <a:off x="539552" y="3501008"/>
            <a:ext cx="1008112" cy="400110"/>
          </a:xfrm>
          <a:prstGeom prst="rect">
            <a:avLst/>
          </a:prstGeom>
          <a:noFill/>
        </p:spPr>
        <p:txBody>
          <a:bodyPr wrap="square" rtlCol="0">
            <a:spAutoFit/>
          </a:bodyPr>
          <a:lstStyle/>
          <a:p>
            <a:pPr algn="r"/>
            <a:r>
              <a:rPr lang="en-CA" sz="2000" b="1" dirty="0">
                <a:solidFill>
                  <a:prstClr val="white"/>
                </a:solidFill>
              </a:rPr>
              <a:t>2.0%</a:t>
            </a:r>
          </a:p>
        </p:txBody>
      </p:sp>
      <p:sp>
        <p:nvSpPr>
          <p:cNvPr id="8" name="TextBox 7"/>
          <p:cNvSpPr txBox="1"/>
          <p:nvPr/>
        </p:nvSpPr>
        <p:spPr>
          <a:xfrm>
            <a:off x="539552" y="2708920"/>
            <a:ext cx="1008112" cy="400110"/>
          </a:xfrm>
          <a:prstGeom prst="rect">
            <a:avLst/>
          </a:prstGeom>
          <a:noFill/>
        </p:spPr>
        <p:txBody>
          <a:bodyPr wrap="square" rtlCol="0">
            <a:spAutoFit/>
          </a:bodyPr>
          <a:lstStyle/>
          <a:p>
            <a:pPr algn="r"/>
            <a:r>
              <a:rPr lang="en-CA" sz="2000" b="1" dirty="0">
                <a:solidFill>
                  <a:prstClr val="white"/>
                </a:solidFill>
              </a:rPr>
              <a:t>3.0%</a:t>
            </a:r>
          </a:p>
        </p:txBody>
      </p:sp>
      <p:sp>
        <p:nvSpPr>
          <p:cNvPr id="9" name="TextBox 8"/>
          <p:cNvSpPr txBox="1"/>
          <p:nvPr/>
        </p:nvSpPr>
        <p:spPr>
          <a:xfrm>
            <a:off x="539552" y="4365104"/>
            <a:ext cx="1008112" cy="400110"/>
          </a:xfrm>
          <a:prstGeom prst="rect">
            <a:avLst/>
          </a:prstGeom>
          <a:noFill/>
        </p:spPr>
        <p:txBody>
          <a:bodyPr wrap="square" rtlCol="0">
            <a:spAutoFit/>
          </a:bodyPr>
          <a:lstStyle/>
          <a:p>
            <a:pPr algn="r"/>
            <a:r>
              <a:rPr lang="en-CA" sz="2000" b="1" dirty="0">
                <a:solidFill>
                  <a:prstClr val="white"/>
                </a:solidFill>
              </a:rPr>
              <a:t>1.0%</a:t>
            </a:r>
          </a:p>
        </p:txBody>
      </p:sp>
      <p:sp>
        <p:nvSpPr>
          <p:cNvPr id="11" name="TextBox 10"/>
          <p:cNvSpPr txBox="1"/>
          <p:nvPr/>
        </p:nvSpPr>
        <p:spPr>
          <a:xfrm>
            <a:off x="539552" y="5157192"/>
            <a:ext cx="1008112" cy="400110"/>
          </a:xfrm>
          <a:prstGeom prst="rect">
            <a:avLst/>
          </a:prstGeom>
          <a:noFill/>
        </p:spPr>
        <p:txBody>
          <a:bodyPr wrap="square" rtlCol="0">
            <a:spAutoFit/>
          </a:bodyPr>
          <a:lstStyle/>
          <a:p>
            <a:pPr algn="r"/>
            <a:r>
              <a:rPr lang="en-CA" sz="2000" b="1" dirty="0">
                <a:solidFill>
                  <a:prstClr val="white"/>
                </a:solidFill>
              </a:rPr>
              <a:t>0.0%</a:t>
            </a:r>
          </a:p>
        </p:txBody>
      </p:sp>
      <p:sp>
        <p:nvSpPr>
          <p:cNvPr id="12" name="TextBox 11"/>
          <p:cNvSpPr txBox="1"/>
          <p:nvPr/>
        </p:nvSpPr>
        <p:spPr>
          <a:xfrm>
            <a:off x="4139952" y="5877272"/>
            <a:ext cx="936104" cy="400110"/>
          </a:xfrm>
          <a:prstGeom prst="rect">
            <a:avLst/>
          </a:prstGeom>
          <a:noFill/>
        </p:spPr>
        <p:txBody>
          <a:bodyPr wrap="square" rtlCol="0">
            <a:spAutoFit/>
          </a:bodyPr>
          <a:lstStyle/>
          <a:p>
            <a:r>
              <a:rPr lang="en-CA" sz="2000" b="1" dirty="0">
                <a:solidFill>
                  <a:prstClr val="white"/>
                </a:solidFill>
              </a:rPr>
              <a:t>Year</a:t>
            </a:r>
          </a:p>
        </p:txBody>
      </p:sp>
      <p:sp>
        <p:nvSpPr>
          <p:cNvPr id="13" name="TextBox 12"/>
          <p:cNvSpPr txBox="1"/>
          <p:nvPr/>
        </p:nvSpPr>
        <p:spPr>
          <a:xfrm>
            <a:off x="1475656" y="5445224"/>
            <a:ext cx="7344816" cy="400110"/>
          </a:xfrm>
          <a:prstGeom prst="rect">
            <a:avLst/>
          </a:prstGeom>
          <a:noFill/>
        </p:spPr>
        <p:txBody>
          <a:bodyPr wrap="square" rtlCol="0">
            <a:spAutoFit/>
          </a:bodyPr>
          <a:lstStyle/>
          <a:p>
            <a:r>
              <a:rPr lang="en-CA" sz="2000" b="1" dirty="0">
                <a:solidFill>
                  <a:prstClr val="white"/>
                </a:solidFill>
              </a:rPr>
              <a:t>1960	1970*	1980	1990	2000	2010	2020	2030</a:t>
            </a:r>
          </a:p>
        </p:txBody>
      </p:sp>
      <p:sp>
        <p:nvSpPr>
          <p:cNvPr id="18" name="Freeform 17"/>
          <p:cNvSpPr/>
          <p:nvPr/>
        </p:nvSpPr>
        <p:spPr>
          <a:xfrm>
            <a:off x="1678329" y="4425387"/>
            <a:ext cx="6585995" cy="858456"/>
          </a:xfrm>
          <a:custGeom>
            <a:avLst/>
            <a:gdLst>
              <a:gd name="connsiteX0" fmla="*/ 0 w 6585995"/>
              <a:gd name="connsiteY0" fmla="*/ 771646 h 858456"/>
              <a:gd name="connsiteX1" fmla="*/ 2789499 w 6585995"/>
              <a:gd name="connsiteY1" fmla="*/ 748497 h 858456"/>
              <a:gd name="connsiteX2" fmla="*/ 4618299 w 6585995"/>
              <a:gd name="connsiteY2" fmla="*/ 111889 h 858456"/>
              <a:gd name="connsiteX3" fmla="*/ 5359079 w 6585995"/>
              <a:gd name="connsiteY3" fmla="*/ 77165 h 858456"/>
              <a:gd name="connsiteX4" fmla="*/ 6377651 w 6585995"/>
              <a:gd name="connsiteY4" fmla="*/ 320233 h 858456"/>
              <a:gd name="connsiteX5" fmla="*/ 6585995 w 6585995"/>
              <a:gd name="connsiteY5" fmla="*/ 343383 h 85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5995" h="858456">
                <a:moveTo>
                  <a:pt x="0" y="771646"/>
                </a:moveTo>
                <a:cubicBezTo>
                  <a:pt x="1009891" y="815051"/>
                  <a:pt x="2019783" y="858456"/>
                  <a:pt x="2789499" y="748497"/>
                </a:cubicBezTo>
                <a:cubicBezTo>
                  <a:pt x="3559215" y="638538"/>
                  <a:pt x="4190036" y="223778"/>
                  <a:pt x="4618299" y="111889"/>
                </a:cubicBezTo>
                <a:cubicBezTo>
                  <a:pt x="5046562" y="0"/>
                  <a:pt x="5065854" y="42441"/>
                  <a:pt x="5359079" y="77165"/>
                </a:cubicBezTo>
                <a:cubicBezTo>
                  <a:pt x="5652304" y="111889"/>
                  <a:pt x="6173165" y="275863"/>
                  <a:pt x="6377651" y="320233"/>
                </a:cubicBezTo>
                <a:cubicBezTo>
                  <a:pt x="6582137" y="364603"/>
                  <a:pt x="6584066" y="353993"/>
                  <a:pt x="6585995" y="343383"/>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solidFill>
                <a:prstClr val="white"/>
              </a:solidFill>
              <a:effectLst>
                <a:outerShdw blurRad="38100" dist="38100" dir="2700000" algn="tl">
                  <a:srgbClr val="000000">
                    <a:alpha val="43137"/>
                  </a:srgbClr>
                </a:outerShdw>
              </a:effectLst>
            </a:endParaRPr>
          </a:p>
        </p:txBody>
      </p:sp>
      <p:cxnSp>
        <p:nvCxnSpPr>
          <p:cNvPr id="20" name="Straight Connector 19"/>
          <p:cNvCxnSpPr/>
          <p:nvPr/>
        </p:nvCxnSpPr>
        <p:spPr>
          <a:xfrm>
            <a:off x="1691680" y="4869160"/>
            <a:ext cx="93610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2627784" y="4797152"/>
            <a:ext cx="432048" cy="7200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059832" y="3717032"/>
            <a:ext cx="1440160" cy="108012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499992" y="3573016"/>
            <a:ext cx="504056" cy="14401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004048" y="3573016"/>
            <a:ext cx="1656184" cy="504056"/>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660232" y="4077072"/>
            <a:ext cx="1584176" cy="36004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923928" y="3068960"/>
            <a:ext cx="2448272" cy="461665"/>
          </a:xfrm>
          <a:prstGeom prst="rect">
            <a:avLst/>
          </a:prstGeom>
          <a:noFill/>
        </p:spPr>
        <p:txBody>
          <a:bodyPr wrap="square" rtlCol="0">
            <a:spAutoFit/>
          </a:bodyPr>
          <a:lstStyle/>
          <a:p>
            <a:r>
              <a:rPr lang="en-CA" sz="2400" b="1" dirty="0">
                <a:solidFill>
                  <a:srgbClr val="6DE304"/>
                </a:solidFill>
                <a:effectLst>
                  <a:outerShdw blurRad="38100" dist="38100" dir="2700000" algn="tl">
                    <a:srgbClr val="000000">
                      <a:alpha val="43137"/>
                    </a:srgbClr>
                  </a:outerShdw>
                </a:effectLst>
              </a:rPr>
              <a:t>Total Infected</a:t>
            </a:r>
          </a:p>
        </p:txBody>
      </p:sp>
      <p:sp>
        <p:nvSpPr>
          <p:cNvPr id="44" name="Rectangle 43"/>
          <p:cNvSpPr/>
          <p:nvPr/>
        </p:nvSpPr>
        <p:spPr>
          <a:xfrm>
            <a:off x="6516216" y="2996952"/>
            <a:ext cx="1440160" cy="936104"/>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prstClr val="white"/>
              </a:solidFill>
              <a:effectLst>
                <a:outerShdw blurRad="38100" dist="38100" dir="2700000" algn="tl">
                  <a:srgbClr val="000000">
                    <a:alpha val="43137"/>
                  </a:srgbClr>
                </a:outerShdw>
              </a:effectLst>
            </a:endParaRPr>
          </a:p>
        </p:txBody>
      </p:sp>
      <p:sp>
        <p:nvSpPr>
          <p:cNvPr id="46" name="TextBox 45"/>
          <p:cNvSpPr txBox="1"/>
          <p:nvPr/>
        </p:nvSpPr>
        <p:spPr>
          <a:xfrm>
            <a:off x="6372200" y="2978949"/>
            <a:ext cx="1728192" cy="954107"/>
          </a:xfrm>
          <a:prstGeom prst="rect">
            <a:avLst/>
          </a:prstGeom>
          <a:noFill/>
          <a:effectLst/>
        </p:spPr>
        <p:txBody>
          <a:bodyPr wrap="square" rtlCol="0">
            <a:spAutoFit/>
          </a:bodyPr>
          <a:lstStyle/>
          <a:p>
            <a:pPr algn="ctr"/>
            <a:r>
              <a:rPr lang="en-CA" sz="2800" b="1" dirty="0">
                <a:solidFill>
                  <a:prstClr val="black"/>
                </a:solidFill>
                <a:effectLst>
                  <a:outerShdw blurRad="38100" dist="38100" dir="2700000" algn="tl">
                    <a:srgbClr val="000000">
                      <a:alpha val="43137"/>
                    </a:srgbClr>
                  </a:outerShdw>
                </a:effectLst>
              </a:rPr>
              <a:t>HCC</a:t>
            </a:r>
          </a:p>
          <a:p>
            <a:pPr algn="ctr"/>
            <a:r>
              <a:rPr lang="en-CA" sz="2800" b="1" dirty="0">
                <a:solidFill>
                  <a:prstClr val="black"/>
                </a:solidFill>
                <a:effectLst>
                  <a:outerShdw blurRad="38100" dist="38100" dir="2700000" algn="tl">
                    <a:srgbClr val="000000">
                      <a:alpha val="43137"/>
                    </a:srgbClr>
                  </a:outerShdw>
                </a:effectLst>
              </a:rPr>
              <a:t>Cirrhosis</a:t>
            </a:r>
          </a:p>
        </p:txBody>
      </p:sp>
      <p:cxnSp>
        <p:nvCxnSpPr>
          <p:cNvPr id="55" name="Straight Connector 54"/>
          <p:cNvCxnSpPr/>
          <p:nvPr/>
        </p:nvCxnSpPr>
        <p:spPr>
          <a:xfrm>
            <a:off x="1619672" y="4581128"/>
            <a:ext cx="662473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10126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700808"/>
          </a:xfrm>
        </p:spPr>
        <p:txBody>
          <a:bodyPr>
            <a:normAutofit/>
          </a:bodyPr>
          <a:lstStyle/>
          <a:p>
            <a:pPr eaLnBrk="1" hangingPunct="1">
              <a:defRPr/>
            </a:pPr>
            <a:r>
              <a:rPr lang="en-CA" sz="4300" noProof="0" smtClean="0">
                <a:effectLst/>
              </a:rPr>
              <a:t>Canadian situation</a:t>
            </a:r>
          </a:p>
        </p:txBody>
      </p:sp>
      <p:sp>
        <p:nvSpPr>
          <p:cNvPr id="12291" name="Content Placeholder 2"/>
          <p:cNvSpPr>
            <a:spLocks noGrp="1"/>
          </p:cNvSpPr>
          <p:nvPr>
            <p:ph idx="1"/>
          </p:nvPr>
        </p:nvSpPr>
        <p:spPr/>
        <p:txBody>
          <a:bodyPr/>
          <a:lstStyle/>
          <a:p>
            <a:pPr eaLnBrk="1" hangingPunct="1">
              <a:buFont typeface="Wingdings" pitchFamily="2" charset="2"/>
              <a:buChar char="l"/>
              <a:defRPr/>
            </a:pPr>
            <a:r>
              <a:rPr lang="en-CA" noProof="0" dirty="0" smtClean="0">
                <a:effectLst/>
                <a:ea typeface="ＭＳ Ｐゴシック" charset="0"/>
              </a:rPr>
              <a:t>2007 Canadian consensus guideline reads:        </a:t>
            </a:r>
            <a:r>
              <a:rPr lang="en-CA" sz="2400" i="1" noProof="0" dirty="0" smtClean="0">
                <a:effectLst/>
                <a:ea typeface="ＭＳ Ｐゴシック" charset="0"/>
              </a:rPr>
              <a:t>An appropriately funded multidisciplinary effort is required  to improve care strategies for HCV infected IDU. Antiviral therapy should be considered in selected patients in whom HCV related morbidity &amp;  mortality will become relevant.</a:t>
            </a:r>
          </a:p>
          <a:p>
            <a:pPr eaLnBrk="1" hangingPunct="1">
              <a:buFont typeface="Wingdings" pitchFamily="2" charset="2"/>
              <a:buChar char="l"/>
              <a:defRPr/>
            </a:pPr>
            <a:r>
              <a:rPr lang="en-CA" b="1" noProof="0" dirty="0" smtClean="0">
                <a:effectLst/>
                <a:ea typeface="ＭＳ Ｐゴシック" charset="0"/>
              </a:rPr>
              <a:t>BUT</a:t>
            </a:r>
            <a:r>
              <a:rPr lang="en-CA" noProof="0" dirty="0" smtClean="0">
                <a:effectLst/>
                <a:ea typeface="ＭＳ Ｐゴシック" charset="0"/>
              </a:rPr>
              <a:t> 80% of Canadian physicians specialized in treating viral hepatitis would not treat active drug users</a:t>
            </a:r>
            <a:endParaRPr lang="en-CA" noProof="0" dirty="0">
              <a:effectLst/>
              <a:ea typeface="ＭＳ Ｐゴシック" charset="0"/>
            </a:endParaRPr>
          </a:p>
        </p:txBody>
      </p:sp>
      <p:sp>
        <p:nvSpPr>
          <p:cNvPr id="2" name="TextBox 1"/>
          <p:cNvSpPr txBox="1"/>
          <p:nvPr/>
        </p:nvSpPr>
        <p:spPr>
          <a:xfrm>
            <a:off x="6228184" y="6478414"/>
            <a:ext cx="2808312" cy="276999"/>
          </a:xfrm>
          <a:prstGeom prst="rect">
            <a:avLst/>
          </a:prstGeom>
          <a:noFill/>
        </p:spPr>
        <p:txBody>
          <a:bodyPr wrap="square" rtlCol="0">
            <a:spAutoFit/>
          </a:bodyPr>
          <a:lstStyle/>
          <a:p>
            <a:r>
              <a:rPr lang="en-CA" sz="1200" dirty="0" smtClean="0">
                <a:ea typeface="ＭＳ Ｐゴシック" charset="0"/>
              </a:rPr>
              <a:t>Myles et al. </a:t>
            </a:r>
            <a:r>
              <a:rPr lang="en-CA" sz="1200" dirty="0">
                <a:ea typeface="ＭＳ Ｐゴシック" charset="0"/>
              </a:rPr>
              <a:t>Can J Gastroenterology, </a:t>
            </a:r>
            <a:r>
              <a:rPr lang="en-CA" sz="1200" dirty="0" smtClean="0">
                <a:ea typeface="ＭＳ Ｐゴシック" charset="0"/>
              </a:rPr>
              <a:t>2011</a:t>
            </a:r>
            <a:endParaRPr lang="en-US" sz="12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rmAutofit/>
          </a:bodyPr>
          <a:lstStyle/>
          <a:p>
            <a:pPr eaLnBrk="1" hangingPunct="1">
              <a:defRPr/>
            </a:pPr>
            <a:r>
              <a:rPr lang="en-CA" sz="3900" noProof="0" smtClean="0">
                <a:effectLst/>
              </a:rPr>
              <a:t>Academic &amp; Community Partnership Care Model</a:t>
            </a:r>
          </a:p>
        </p:txBody>
      </p:sp>
      <p:sp>
        <p:nvSpPr>
          <p:cNvPr id="3" name="Content Placeholder 2"/>
          <p:cNvSpPr>
            <a:spLocks noGrp="1"/>
          </p:cNvSpPr>
          <p:nvPr>
            <p:ph idx="1"/>
          </p:nvPr>
        </p:nvSpPr>
        <p:spPr/>
        <p:txBody>
          <a:bodyPr>
            <a:normAutofit fontScale="92500" lnSpcReduction="20000"/>
          </a:bodyPr>
          <a:lstStyle/>
          <a:p>
            <a:pPr eaLnBrk="1" hangingPunct="1">
              <a:defRPr/>
            </a:pPr>
            <a:r>
              <a:rPr lang="en-CA" sz="2600" noProof="0" smtClean="0">
                <a:effectLst/>
              </a:rPr>
              <a:t>In the community</a:t>
            </a:r>
          </a:p>
          <a:p>
            <a:pPr eaLnBrk="1" hangingPunct="1">
              <a:defRPr/>
            </a:pPr>
            <a:r>
              <a:rPr lang="en-CA" sz="2600" noProof="0" smtClean="0">
                <a:effectLst/>
              </a:rPr>
              <a:t>Community &amp; Academic Partnership</a:t>
            </a:r>
          </a:p>
          <a:p>
            <a:pPr eaLnBrk="1" hangingPunct="1">
              <a:defRPr/>
            </a:pPr>
            <a:r>
              <a:rPr lang="en-CA" sz="2600" noProof="0" smtClean="0">
                <a:effectLst/>
              </a:rPr>
              <a:t>ONE STOP SHOP</a:t>
            </a:r>
          </a:p>
          <a:p>
            <a:pPr eaLnBrk="1" hangingPunct="1">
              <a:defRPr/>
            </a:pPr>
            <a:r>
              <a:rPr lang="en-CA" sz="2600" noProof="0" smtClean="0">
                <a:effectLst/>
              </a:rPr>
              <a:t>Multidisciplinary</a:t>
            </a:r>
          </a:p>
          <a:p>
            <a:pPr lvl="1" eaLnBrk="1" hangingPunct="1">
              <a:defRPr/>
            </a:pPr>
            <a:r>
              <a:rPr lang="en-CA" sz="2400" noProof="0" smtClean="0">
                <a:effectLst/>
                <a:ea typeface="Arial" pitchFamily="34" charset="0"/>
              </a:rPr>
              <a:t>Physicians (addiction &amp; hepatology)</a:t>
            </a:r>
          </a:p>
          <a:p>
            <a:pPr lvl="1" eaLnBrk="1" hangingPunct="1">
              <a:defRPr/>
            </a:pPr>
            <a:r>
              <a:rPr lang="en-CA" sz="2400" noProof="0" smtClean="0">
                <a:effectLst/>
                <a:ea typeface="Arial" pitchFamily="34" charset="0"/>
              </a:rPr>
              <a:t>Nurses</a:t>
            </a:r>
          </a:p>
          <a:p>
            <a:pPr lvl="1" eaLnBrk="1" hangingPunct="1">
              <a:defRPr/>
            </a:pPr>
            <a:r>
              <a:rPr lang="en-CA" sz="2400" noProof="0" smtClean="0">
                <a:effectLst/>
                <a:ea typeface="Arial" pitchFamily="34" charset="0"/>
              </a:rPr>
              <a:t>Outreach workers</a:t>
            </a:r>
          </a:p>
          <a:p>
            <a:pPr lvl="1" eaLnBrk="1" hangingPunct="1">
              <a:defRPr/>
            </a:pPr>
            <a:r>
              <a:rPr lang="en-CA" sz="2400" noProof="0" smtClean="0">
                <a:effectLst/>
                <a:ea typeface="Arial" pitchFamily="34" charset="0"/>
              </a:rPr>
              <a:t>Research assistants</a:t>
            </a:r>
          </a:p>
          <a:p>
            <a:pPr eaLnBrk="1" hangingPunct="1">
              <a:defRPr/>
            </a:pPr>
            <a:r>
              <a:rPr lang="en-CA" sz="2600" noProof="0" smtClean="0">
                <a:effectLst/>
              </a:rPr>
              <a:t>Culture of research &amp; excellence</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a:xfrm>
            <a:off x="0" y="-1"/>
            <a:ext cx="9144000" cy="1700809"/>
          </a:xfrm>
        </p:spPr>
        <p:txBody>
          <a:bodyPr>
            <a:normAutofit/>
          </a:bodyPr>
          <a:lstStyle/>
          <a:p>
            <a:pPr>
              <a:defRPr/>
            </a:pPr>
            <a:r>
              <a:rPr lang="en-CA" sz="3600" noProof="0" smtClean="0">
                <a:solidFill>
                  <a:schemeClr val="tx1"/>
                </a:solidFill>
                <a:effectLst/>
              </a:rPr>
              <a:t>Patient Characteristics and Response Rates</a:t>
            </a:r>
          </a:p>
        </p:txBody>
      </p:sp>
      <p:sp>
        <p:nvSpPr>
          <p:cNvPr id="12292" name="Text Box 4"/>
          <p:cNvSpPr txBox="1">
            <a:spLocks noChangeArrowheads="1"/>
          </p:cNvSpPr>
          <p:nvPr/>
        </p:nvSpPr>
        <p:spPr bwMode="auto">
          <a:xfrm>
            <a:off x="467544" y="1412776"/>
            <a:ext cx="867645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171700" indent="-342900" eaLnBrk="0" hangingPunct="0">
              <a:defRPr>
                <a:solidFill>
                  <a:schemeClr val="tx1"/>
                </a:solidFill>
                <a:latin typeface="Tahoma" pitchFamily="34" charset="0"/>
                <a:ea typeface="MS PGothic" pitchFamily="34" charset="-128"/>
              </a:defRPr>
            </a:lvl5pPr>
            <a:lvl6pPr marL="2628900" indent="-342900" eaLnBrk="0" fontAlgn="base" hangingPunct="0">
              <a:spcBef>
                <a:spcPct val="0"/>
              </a:spcBef>
              <a:spcAft>
                <a:spcPct val="0"/>
              </a:spcAft>
              <a:defRPr>
                <a:solidFill>
                  <a:schemeClr val="tx1"/>
                </a:solidFill>
                <a:latin typeface="Tahoma" pitchFamily="34" charset="0"/>
                <a:ea typeface="MS PGothic" pitchFamily="34" charset="-128"/>
              </a:defRPr>
            </a:lvl6pPr>
            <a:lvl7pPr marL="3086100" indent="-342900" eaLnBrk="0" fontAlgn="base" hangingPunct="0">
              <a:spcBef>
                <a:spcPct val="0"/>
              </a:spcBef>
              <a:spcAft>
                <a:spcPct val="0"/>
              </a:spcAft>
              <a:defRPr>
                <a:solidFill>
                  <a:schemeClr val="tx1"/>
                </a:solidFill>
                <a:latin typeface="Tahoma" pitchFamily="34" charset="0"/>
                <a:ea typeface="MS PGothic" pitchFamily="34" charset="-128"/>
              </a:defRPr>
            </a:lvl7pPr>
            <a:lvl8pPr marL="3543300" indent="-342900" eaLnBrk="0" fontAlgn="base" hangingPunct="0">
              <a:spcBef>
                <a:spcPct val="0"/>
              </a:spcBef>
              <a:spcAft>
                <a:spcPct val="0"/>
              </a:spcAft>
              <a:defRPr>
                <a:solidFill>
                  <a:schemeClr val="tx1"/>
                </a:solidFill>
                <a:latin typeface="Tahoma" pitchFamily="34" charset="0"/>
                <a:ea typeface="MS PGothic" pitchFamily="34" charset="-128"/>
              </a:defRPr>
            </a:lvl8pPr>
            <a:lvl9pPr marL="4000500" indent="-3429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fontAlgn="base" hangingPunct="1">
              <a:spcBef>
                <a:spcPts val="600"/>
              </a:spcBef>
              <a:spcAft>
                <a:spcPct val="0"/>
              </a:spcAft>
              <a:buClr>
                <a:srgbClr val="FFB91D"/>
              </a:buClr>
              <a:buFont typeface="Wingdings" pitchFamily="2" charset="2"/>
              <a:buChar char="l"/>
            </a:pPr>
            <a:r>
              <a:rPr lang="en-US" sz="2400" b="1" dirty="0">
                <a:solidFill>
                  <a:prstClr val="white"/>
                </a:solidFill>
                <a:latin typeface="Corbel"/>
              </a:rPr>
              <a:t>Mean age 43, 83% male, 55% genotype 2/3</a:t>
            </a:r>
          </a:p>
          <a:p>
            <a:pPr eaLnBrk="1" fontAlgn="base" hangingPunct="1">
              <a:spcBef>
                <a:spcPts val="600"/>
              </a:spcBef>
              <a:spcAft>
                <a:spcPct val="0"/>
              </a:spcAft>
              <a:buClr>
                <a:srgbClr val="FFB91D"/>
              </a:buClr>
              <a:buFont typeface="Wingdings" pitchFamily="2" charset="2"/>
              <a:buChar char="l"/>
            </a:pPr>
            <a:r>
              <a:rPr lang="en-US" sz="2400" b="1" dirty="0">
                <a:solidFill>
                  <a:prstClr val="white"/>
                </a:solidFill>
                <a:latin typeface="Corbel"/>
              </a:rPr>
              <a:t>Early discontinuation  - 11 patients (28%)</a:t>
            </a:r>
          </a:p>
          <a:p>
            <a:pPr eaLnBrk="1" fontAlgn="base" hangingPunct="1">
              <a:spcBef>
                <a:spcPts val="600"/>
              </a:spcBef>
              <a:spcAft>
                <a:spcPct val="0"/>
              </a:spcAft>
              <a:buClr>
                <a:srgbClr val="FFB91D"/>
              </a:buClr>
              <a:buFont typeface="Wingdings" pitchFamily="2" charset="2"/>
              <a:buChar char="l"/>
            </a:pPr>
            <a:r>
              <a:rPr lang="en-US" sz="2400" b="1" dirty="0" smtClean="0">
                <a:solidFill>
                  <a:prstClr val="white"/>
                </a:solidFill>
                <a:latin typeface="Corbel"/>
              </a:rPr>
              <a:t>Treatment-limiting </a:t>
            </a:r>
            <a:r>
              <a:rPr lang="en-US" sz="2400" b="1" dirty="0">
                <a:solidFill>
                  <a:prstClr val="white"/>
                </a:solidFill>
                <a:latin typeface="Corbel"/>
              </a:rPr>
              <a:t>adverse events – 5 patients (13%) </a:t>
            </a:r>
            <a:endParaRPr lang="en-US" sz="2400" b="1" dirty="0" smtClean="0">
              <a:solidFill>
                <a:prstClr val="white"/>
              </a:solidFill>
              <a:latin typeface="Corbel"/>
            </a:endParaRPr>
          </a:p>
          <a:p>
            <a:pPr lvl="1" eaLnBrk="1" fontAlgn="base" hangingPunct="1">
              <a:spcBef>
                <a:spcPts val="600"/>
              </a:spcBef>
              <a:spcAft>
                <a:spcPct val="0"/>
              </a:spcAft>
              <a:buClr>
                <a:srgbClr val="FFB91D"/>
              </a:buClr>
              <a:buFont typeface="Wingdings" pitchFamily="2" charset="2"/>
              <a:buChar char="l"/>
            </a:pPr>
            <a:r>
              <a:rPr lang="en-US" sz="2000" b="1" dirty="0" smtClean="0">
                <a:solidFill>
                  <a:prstClr val="white"/>
                </a:solidFill>
                <a:latin typeface="Corbel"/>
              </a:rPr>
              <a:t>nausea/vomiting</a:t>
            </a:r>
            <a:r>
              <a:rPr lang="en-US" sz="2000" b="1" dirty="0">
                <a:solidFill>
                  <a:prstClr val="white"/>
                </a:solidFill>
                <a:latin typeface="Corbel"/>
              </a:rPr>
              <a:t>, tinnitus, </a:t>
            </a:r>
            <a:r>
              <a:rPr lang="en-US" sz="2000" b="1" dirty="0" err="1">
                <a:solidFill>
                  <a:prstClr val="white"/>
                </a:solidFill>
                <a:latin typeface="Corbel"/>
              </a:rPr>
              <a:t>neutropenia</a:t>
            </a:r>
            <a:r>
              <a:rPr lang="en-US" sz="2000" b="1" dirty="0">
                <a:solidFill>
                  <a:prstClr val="white"/>
                </a:solidFill>
                <a:latin typeface="Corbel"/>
              </a:rPr>
              <a:t>, depression, anemia</a:t>
            </a:r>
          </a:p>
          <a:p>
            <a:pPr eaLnBrk="1" fontAlgn="base" hangingPunct="1">
              <a:spcBef>
                <a:spcPts val="600"/>
              </a:spcBef>
              <a:spcAft>
                <a:spcPct val="0"/>
              </a:spcAft>
              <a:buClr>
                <a:srgbClr val="FFB91D"/>
              </a:buClr>
              <a:buFont typeface="Wingdings" pitchFamily="2" charset="2"/>
              <a:buChar char="l"/>
            </a:pPr>
            <a:r>
              <a:rPr lang="en-US" sz="2400" b="1" dirty="0" smtClean="0">
                <a:solidFill>
                  <a:prstClr val="white"/>
                </a:solidFill>
                <a:latin typeface="Corbel"/>
              </a:rPr>
              <a:t>Illicit </a:t>
            </a:r>
            <a:r>
              <a:rPr lang="en-US" sz="2400" b="1" dirty="0">
                <a:solidFill>
                  <a:prstClr val="white"/>
                </a:solidFill>
                <a:latin typeface="Corbel"/>
              </a:rPr>
              <a:t>drug use – 6 patients (15%)</a:t>
            </a:r>
          </a:p>
        </p:txBody>
      </p:sp>
      <p:sp>
        <p:nvSpPr>
          <p:cNvPr id="12293" name="Rectangle 5"/>
          <p:cNvSpPr>
            <a:spLocks noChangeArrowheads="1"/>
          </p:cNvSpPr>
          <p:nvPr/>
        </p:nvSpPr>
        <p:spPr bwMode="auto">
          <a:xfrm>
            <a:off x="0" y="1852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CA">
              <a:solidFill>
                <a:prstClr val="white"/>
              </a:solidFill>
              <a:latin typeface="Tahoma" pitchFamily="34" charset="0"/>
              <a:ea typeface="MS PGothic" pitchFamily="34" charset="-128"/>
            </a:endParaRPr>
          </a:p>
        </p:txBody>
      </p:sp>
      <p:sp>
        <p:nvSpPr>
          <p:cNvPr id="12295" name="Text Box 7"/>
          <p:cNvSpPr txBox="1">
            <a:spLocks noChangeArrowheads="1"/>
          </p:cNvSpPr>
          <p:nvPr/>
        </p:nvSpPr>
        <p:spPr bwMode="auto">
          <a:xfrm>
            <a:off x="5364088" y="6508159"/>
            <a:ext cx="3701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fontAlgn="base" hangingPunct="1">
              <a:spcBef>
                <a:spcPct val="0"/>
              </a:spcBef>
              <a:spcAft>
                <a:spcPct val="0"/>
              </a:spcAft>
            </a:pPr>
            <a:r>
              <a:rPr lang="en-US" sz="1200" dirty="0" err="1">
                <a:solidFill>
                  <a:prstClr val="white"/>
                </a:solidFill>
                <a:latin typeface="Corbel"/>
              </a:rPr>
              <a:t>Grebely</a:t>
            </a:r>
            <a:r>
              <a:rPr lang="en-US" sz="1200" dirty="0">
                <a:solidFill>
                  <a:prstClr val="white"/>
                </a:solidFill>
                <a:latin typeface="Corbel"/>
              </a:rPr>
              <a:t> </a:t>
            </a:r>
            <a:r>
              <a:rPr lang="en-US" sz="1200" dirty="0" smtClean="0">
                <a:solidFill>
                  <a:prstClr val="white"/>
                </a:solidFill>
                <a:latin typeface="Corbel"/>
              </a:rPr>
              <a:t>et </a:t>
            </a:r>
            <a:r>
              <a:rPr lang="en-US" sz="1200" dirty="0">
                <a:solidFill>
                  <a:prstClr val="white"/>
                </a:solidFill>
                <a:latin typeface="Corbel"/>
              </a:rPr>
              <a:t>al. </a:t>
            </a:r>
            <a:r>
              <a:rPr lang="en-US" sz="1200" dirty="0" smtClean="0">
                <a:solidFill>
                  <a:prstClr val="white"/>
                </a:solidFill>
                <a:latin typeface="Corbel"/>
              </a:rPr>
              <a:t>J </a:t>
            </a:r>
            <a:r>
              <a:rPr lang="en-US" sz="1200" dirty="0">
                <a:solidFill>
                  <a:prstClr val="white"/>
                </a:solidFill>
                <a:latin typeface="Corbel"/>
              </a:rPr>
              <a:t>Gastroenterology and </a:t>
            </a:r>
            <a:r>
              <a:rPr lang="en-US" sz="1200" dirty="0" err="1" smtClean="0">
                <a:solidFill>
                  <a:prstClr val="white"/>
                </a:solidFill>
                <a:latin typeface="Corbel"/>
              </a:rPr>
              <a:t>Hepatology</a:t>
            </a:r>
            <a:r>
              <a:rPr lang="en-US" sz="1200" dirty="0" smtClean="0">
                <a:solidFill>
                  <a:prstClr val="white"/>
                </a:solidFill>
                <a:latin typeface="Corbel"/>
              </a:rPr>
              <a:t>, 2007.</a:t>
            </a:r>
            <a:endParaRPr lang="en-US" sz="1200" dirty="0">
              <a:solidFill>
                <a:prstClr val="white"/>
              </a:solidFill>
              <a:latin typeface="Corbel"/>
            </a:endParaRPr>
          </a:p>
        </p:txBody>
      </p:sp>
      <p:graphicFrame>
        <p:nvGraphicFramePr>
          <p:cNvPr id="3" name="Chart 2"/>
          <p:cNvGraphicFramePr/>
          <p:nvPr>
            <p:extLst>
              <p:ext uri="{D42A27DB-BD31-4B8C-83A1-F6EECF244321}">
                <p14:modId xmlns:p14="http://schemas.microsoft.com/office/powerpoint/2010/main" val="2319723035"/>
              </p:ext>
            </p:extLst>
          </p:nvPr>
        </p:nvGraphicFramePr>
        <p:xfrm>
          <a:off x="1763688" y="3356992"/>
          <a:ext cx="5207019" cy="35056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445507" y="5583850"/>
            <a:ext cx="662361" cy="369332"/>
          </a:xfrm>
          <a:prstGeom prst="rect">
            <a:avLst/>
          </a:prstGeom>
          <a:noFill/>
        </p:spPr>
        <p:txBody>
          <a:bodyPr wrap="none" rtlCol="0">
            <a:spAutoFit/>
          </a:bodyPr>
          <a:lstStyle/>
          <a:p>
            <a:r>
              <a:rPr lang="fr-CA" dirty="0"/>
              <a:t>n</a:t>
            </a:r>
            <a:r>
              <a:rPr lang="fr-CA" dirty="0" smtClean="0"/>
              <a:t>=40</a:t>
            </a:r>
            <a:endParaRPr lang="fr-CA" dirty="0"/>
          </a:p>
        </p:txBody>
      </p:sp>
      <p:sp>
        <p:nvSpPr>
          <p:cNvPr id="10" name="TextBox 9"/>
          <p:cNvSpPr txBox="1"/>
          <p:nvPr/>
        </p:nvSpPr>
        <p:spPr>
          <a:xfrm>
            <a:off x="5580112" y="5585464"/>
            <a:ext cx="662361" cy="369332"/>
          </a:xfrm>
          <a:prstGeom prst="rect">
            <a:avLst/>
          </a:prstGeom>
          <a:noFill/>
        </p:spPr>
        <p:txBody>
          <a:bodyPr wrap="none" rtlCol="0">
            <a:spAutoFit/>
          </a:bodyPr>
          <a:lstStyle/>
          <a:p>
            <a:r>
              <a:rPr lang="fr-CA" dirty="0"/>
              <a:t>n</a:t>
            </a:r>
            <a:r>
              <a:rPr lang="fr-CA" dirty="0" smtClean="0"/>
              <a:t>=40</a:t>
            </a:r>
            <a:endParaRPr lang="fr-CA"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Rectangle 3"/>
          <p:cNvSpPr>
            <a:spLocks noGrp="1" noChangeArrowheads="1"/>
          </p:cNvSpPr>
          <p:nvPr>
            <p:ph type="title"/>
          </p:nvPr>
        </p:nvSpPr>
        <p:spPr>
          <a:xfrm>
            <a:off x="0" y="-1"/>
            <a:ext cx="9144000" cy="1628801"/>
          </a:xfrm>
        </p:spPr>
        <p:txBody>
          <a:bodyPr>
            <a:normAutofit/>
          </a:bodyPr>
          <a:lstStyle/>
          <a:p>
            <a:pPr>
              <a:defRPr/>
            </a:pPr>
            <a:r>
              <a:rPr lang="en-CA" sz="3900" noProof="0" dirty="0" smtClean="0">
                <a:solidFill>
                  <a:schemeClr val="tx1"/>
                </a:solidFill>
                <a:effectLst/>
              </a:rPr>
              <a:t>Impact of Illicit Drug Use on Response</a:t>
            </a:r>
          </a:p>
        </p:txBody>
      </p:sp>
      <p:sp>
        <p:nvSpPr>
          <p:cNvPr id="13316" name="Text Box 4"/>
          <p:cNvSpPr txBox="1">
            <a:spLocks noChangeArrowheads="1"/>
          </p:cNvSpPr>
          <p:nvPr/>
        </p:nvSpPr>
        <p:spPr bwMode="auto">
          <a:xfrm>
            <a:off x="539552" y="1556792"/>
            <a:ext cx="854528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ahoma" pitchFamily="34" charset="0"/>
                <a:ea typeface="MS PGothic" pitchFamily="34" charset="-128"/>
              </a:defRPr>
            </a:lvl1pPr>
            <a:lvl2pPr marL="800100" indent="-34290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714500" indent="-342900" eaLnBrk="0" hangingPunct="0">
              <a:defRPr>
                <a:solidFill>
                  <a:schemeClr val="tx1"/>
                </a:solidFill>
                <a:latin typeface="Tahoma" pitchFamily="34" charset="0"/>
                <a:ea typeface="MS PGothic" pitchFamily="34" charset="-128"/>
              </a:defRPr>
            </a:lvl4pPr>
            <a:lvl5pPr marL="2171700" indent="-342900" eaLnBrk="0" hangingPunct="0">
              <a:defRPr>
                <a:solidFill>
                  <a:schemeClr val="tx1"/>
                </a:solidFill>
                <a:latin typeface="Tahoma" pitchFamily="34" charset="0"/>
                <a:ea typeface="MS PGothic" pitchFamily="34" charset="-128"/>
              </a:defRPr>
            </a:lvl5pPr>
            <a:lvl6pPr marL="2628900" indent="-342900" eaLnBrk="0" fontAlgn="base" hangingPunct="0">
              <a:spcBef>
                <a:spcPct val="0"/>
              </a:spcBef>
              <a:spcAft>
                <a:spcPct val="0"/>
              </a:spcAft>
              <a:defRPr>
                <a:solidFill>
                  <a:schemeClr val="tx1"/>
                </a:solidFill>
                <a:latin typeface="Tahoma" pitchFamily="34" charset="0"/>
                <a:ea typeface="MS PGothic" pitchFamily="34" charset="-128"/>
              </a:defRPr>
            </a:lvl6pPr>
            <a:lvl7pPr marL="3086100" indent="-342900" eaLnBrk="0" fontAlgn="base" hangingPunct="0">
              <a:spcBef>
                <a:spcPct val="0"/>
              </a:spcBef>
              <a:spcAft>
                <a:spcPct val="0"/>
              </a:spcAft>
              <a:defRPr>
                <a:solidFill>
                  <a:schemeClr val="tx1"/>
                </a:solidFill>
                <a:latin typeface="Tahoma" pitchFamily="34" charset="0"/>
                <a:ea typeface="MS PGothic" pitchFamily="34" charset="-128"/>
              </a:defRPr>
            </a:lvl7pPr>
            <a:lvl8pPr marL="3543300" indent="-342900" eaLnBrk="0" fontAlgn="base" hangingPunct="0">
              <a:spcBef>
                <a:spcPct val="0"/>
              </a:spcBef>
              <a:spcAft>
                <a:spcPct val="0"/>
              </a:spcAft>
              <a:defRPr>
                <a:solidFill>
                  <a:schemeClr val="tx1"/>
                </a:solidFill>
                <a:latin typeface="Tahoma" pitchFamily="34" charset="0"/>
                <a:ea typeface="MS PGothic" pitchFamily="34" charset="-128"/>
              </a:defRPr>
            </a:lvl8pPr>
            <a:lvl9pPr marL="4000500" indent="-3429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fontAlgn="base" hangingPunct="1">
              <a:spcBef>
                <a:spcPct val="0"/>
              </a:spcBef>
              <a:spcAft>
                <a:spcPct val="0"/>
              </a:spcAft>
              <a:buClr>
                <a:srgbClr val="FFB91D"/>
              </a:buClr>
              <a:buFont typeface="Wingdings" pitchFamily="2" charset="2"/>
              <a:buChar char="l"/>
            </a:pPr>
            <a:r>
              <a:rPr lang="en-US" sz="2000" b="1" dirty="0" smtClean="0">
                <a:solidFill>
                  <a:prstClr val="white"/>
                </a:solidFill>
                <a:latin typeface="Corbel"/>
              </a:rPr>
              <a:t>35</a:t>
            </a:r>
            <a:r>
              <a:rPr lang="en-US" sz="2000" b="1" dirty="0">
                <a:solidFill>
                  <a:prstClr val="white"/>
                </a:solidFill>
                <a:latin typeface="Corbel"/>
              </a:rPr>
              <a:t>% used illicit drugs in the last 6 </a:t>
            </a:r>
            <a:r>
              <a:rPr lang="en-US" sz="2000" b="1" dirty="0" smtClean="0">
                <a:solidFill>
                  <a:prstClr val="white"/>
                </a:solidFill>
                <a:latin typeface="Corbel"/>
              </a:rPr>
              <a:t>months</a:t>
            </a:r>
          </a:p>
          <a:p>
            <a:pPr eaLnBrk="1" fontAlgn="base" hangingPunct="1">
              <a:spcBef>
                <a:spcPct val="0"/>
              </a:spcBef>
              <a:spcAft>
                <a:spcPct val="0"/>
              </a:spcAft>
              <a:buClr>
                <a:srgbClr val="FFB91D"/>
              </a:buClr>
              <a:buFont typeface="Wingdings" pitchFamily="2" charset="2"/>
              <a:buChar char="l"/>
            </a:pPr>
            <a:r>
              <a:rPr lang="en-US" sz="2000" b="1" dirty="0" smtClean="0">
                <a:solidFill>
                  <a:prstClr val="white"/>
                </a:solidFill>
                <a:latin typeface="Corbel"/>
              </a:rPr>
              <a:t>48</a:t>
            </a:r>
            <a:r>
              <a:rPr lang="en-US" sz="2000" b="1" dirty="0">
                <a:solidFill>
                  <a:prstClr val="white"/>
                </a:solidFill>
                <a:latin typeface="Corbel"/>
              </a:rPr>
              <a:t>% used illicit drugs during </a:t>
            </a:r>
            <a:r>
              <a:rPr lang="en-US" sz="2000" b="1" dirty="0" smtClean="0">
                <a:solidFill>
                  <a:prstClr val="white"/>
                </a:solidFill>
                <a:latin typeface="Corbel"/>
              </a:rPr>
              <a:t>treatment</a:t>
            </a:r>
          </a:p>
          <a:p>
            <a:pPr eaLnBrk="1" fontAlgn="base" hangingPunct="1">
              <a:spcBef>
                <a:spcPct val="0"/>
              </a:spcBef>
              <a:spcAft>
                <a:spcPct val="0"/>
              </a:spcAft>
              <a:buClr>
                <a:srgbClr val="FFB91D"/>
              </a:buClr>
              <a:buFont typeface="Wingdings" pitchFamily="2" charset="2"/>
              <a:buChar char="l"/>
            </a:pPr>
            <a:r>
              <a:rPr lang="en-US" sz="2000" b="1" dirty="0" smtClean="0">
                <a:solidFill>
                  <a:prstClr val="white"/>
                </a:solidFill>
                <a:latin typeface="Corbel"/>
              </a:rPr>
              <a:t>10 </a:t>
            </a:r>
            <a:r>
              <a:rPr lang="en-US" sz="2000" b="1" dirty="0">
                <a:solidFill>
                  <a:prstClr val="white"/>
                </a:solidFill>
                <a:latin typeface="Corbel"/>
              </a:rPr>
              <a:t>(25%) used occasionally (monthly or </a:t>
            </a:r>
            <a:r>
              <a:rPr lang="en-US" sz="2000" b="1" dirty="0" smtClean="0">
                <a:solidFill>
                  <a:prstClr val="white"/>
                </a:solidFill>
                <a:latin typeface="Corbel"/>
              </a:rPr>
              <a:t>once/twice)</a:t>
            </a:r>
          </a:p>
          <a:p>
            <a:pPr eaLnBrk="1" fontAlgn="base" hangingPunct="1">
              <a:spcBef>
                <a:spcPct val="0"/>
              </a:spcBef>
              <a:spcAft>
                <a:spcPct val="0"/>
              </a:spcAft>
              <a:buClr>
                <a:srgbClr val="FFB91D"/>
              </a:buClr>
              <a:buFont typeface="Wingdings" pitchFamily="2" charset="2"/>
              <a:buChar char="l"/>
            </a:pPr>
            <a:r>
              <a:rPr lang="en-US" sz="2000" b="1" dirty="0" smtClean="0">
                <a:solidFill>
                  <a:prstClr val="white"/>
                </a:solidFill>
                <a:latin typeface="Corbel"/>
              </a:rPr>
              <a:t>9 </a:t>
            </a:r>
            <a:r>
              <a:rPr lang="en-US" sz="2000" b="1" dirty="0">
                <a:solidFill>
                  <a:prstClr val="white"/>
                </a:solidFill>
                <a:latin typeface="Corbel"/>
              </a:rPr>
              <a:t>(23%) used frequently (every day/every other day)</a:t>
            </a:r>
          </a:p>
          <a:p>
            <a:pPr lvl="3" eaLnBrk="1" fontAlgn="base" hangingPunct="1">
              <a:spcBef>
                <a:spcPct val="0"/>
              </a:spcBef>
              <a:spcAft>
                <a:spcPct val="0"/>
              </a:spcAft>
            </a:pPr>
            <a:endParaRPr lang="en-US" sz="2000" b="1" dirty="0">
              <a:solidFill>
                <a:prstClr val="white"/>
              </a:solidFill>
              <a:latin typeface="Corbel"/>
            </a:endParaRPr>
          </a:p>
        </p:txBody>
      </p:sp>
      <p:sp>
        <p:nvSpPr>
          <p:cNvPr id="13317" name="Rectangle 5"/>
          <p:cNvSpPr>
            <a:spLocks noChangeArrowheads="1"/>
          </p:cNvSpPr>
          <p:nvPr/>
        </p:nvSpPr>
        <p:spPr bwMode="auto">
          <a:xfrm>
            <a:off x="0" y="1852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CA">
              <a:solidFill>
                <a:prstClr val="white"/>
              </a:solidFill>
              <a:latin typeface="Tahoma" pitchFamily="34" charset="0"/>
              <a:ea typeface="MS PGothic" pitchFamily="34" charset="-128"/>
            </a:endParaRPr>
          </a:p>
        </p:txBody>
      </p:sp>
      <p:sp>
        <p:nvSpPr>
          <p:cNvPr id="13318" name="Rectangle 6"/>
          <p:cNvSpPr>
            <a:spLocks noChangeArrowheads="1"/>
          </p:cNvSpPr>
          <p:nvPr/>
        </p:nvSpPr>
        <p:spPr bwMode="auto">
          <a:xfrm>
            <a:off x="0" y="1800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CA">
              <a:solidFill>
                <a:prstClr val="white"/>
              </a:solidFill>
              <a:latin typeface="Tahoma" pitchFamily="34" charset="0"/>
              <a:ea typeface="MS PGothic" pitchFamily="34" charset="-128"/>
            </a:endParaRPr>
          </a:p>
        </p:txBody>
      </p:sp>
      <p:sp>
        <p:nvSpPr>
          <p:cNvPr id="13320" name="Text Box 8"/>
          <p:cNvSpPr txBox="1">
            <a:spLocks noChangeArrowheads="1"/>
          </p:cNvSpPr>
          <p:nvPr/>
        </p:nvSpPr>
        <p:spPr bwMode="auto">
          <a:xfrm>
            <a:off x="5442025" y="6581001"/>
            <a:ext cx="3701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fontAlgn="base" hangingPunct="1">
              <a:spcBef>
                <a:spcPct val="0"/>
              </a:spcBef>
              <a:spcAft>
                <a:spcPct val="0"/>
              </a:spcAft>
            </a:pPr>
            <a:r>
              <a:rPr lang="en-US" sz="1200" dirty="0" err="1">
                <a:solidFill>
                  <a:prstClr val="white"/>
                </a:solidFill>
                <a:latin typeface="Corbel"/>
                <a:cs typeface="Arial" pitchFamily="34" charset="0"/>
              </a:rPr>
              <a:t>Grebely</a:t>
            </a:r>
            <a:r>
              <a:rPr lang="en-US" sz="1200" dirty="0">
                <a:solidFill>
                  <a:prstClr val="white"/>
                </a:solidFill>
                <a:latin typeface="Corbel"/>
                <a:cs typeface="Arial" pitchFamily="34" charset="0"/>
              </a:rPr>
              <a:t> </a:t>
            </a:r>
            <a:r>
              <a:rPr lang="en-US" sz="1200" dirty="0" smtClean="0">
                <a:solidFill>
                  <a:prstClr val="white"/>
                </a:solidFill>
                <a:latin typeface="Corbel"/>
                <a:cs typeface="Arial" pitchFamily="34" charset="0"/>
              </a:rPr>
              <a:t>et </a:t>
            </a:r>
            <a:r>
              <a:rPr lang="en-US" sz="1200" dirty="0">
                <a:solidFill>
                  <a:prstClr val="white"/>
                </a:solidFill>
                <a:latin typeface="Corbel"/>
                <a:cs typeface="Arial" pitchFamily="34" charset="0"/>
              </a:rPr>
              <a:t>al. </a:t>
            </a:r>
            <a:r>
              <a:rPr lang="en-US" sz="1200" dirty="0" smtClean="0">
                <a:solidFill>
                  <a:prstClr val="white"/>
                </a:solidFill>
                <a:latin typeface="Corbel"/>
                <a:cs typeface="Arial" pitchFamily="34" charset="0"/>
              </a:rPr>
              <a:t>J </a:t>
            </a:r>
            <a:r>
              <a:rPr lang="en-US" sz="1200" dirty="0">
                <a:solidFill>
                  <a:prstClr val="white"/>
                </a:solidFill>
                <a:latin typeface="Corbel"/>
                <a:cs typeface="Arial" pitchFamily="34" charset="0"/>
              </a:rPr>
              <a:t>Gastroenterology and </a:t>
            </a:r>
            <a:r>
              <a:rPr lang="en-US" sz="1200" dirty="0" err="1" smtClean="0">
                <a:solidFill>
                  <a:prstClr val="white"/>
                </a:solidFill>
                <a:latin typeface="Corbel"/>
                <a:cs typeface="Arial" pitchFamily="34" charset="0"/>
              </a:rPr>
              <a:t>Hepatology</a:t>
            </a:r>
            <a:r>
              <a:rPr lang="en-US" sz="1200" dirty="0" smtClean="0">
                <a:solidFill>
                  <a:prstClr val="white"/>
                </a:solidFill>
                <a:latin typeface="Corbel"/>
                <a:cs typeface="Arial" pitchFamily="34" charset="0"/>
              </a:rPr>
              <a:t>, 2007.</a:t>
            </a:r>
            <a:endParaRPr lang="en-US" sz="1200" dirty="0">
              <a:solidFill>
                <a:prstClr val="white"/>
              </a:solidFill>
              <a:latin typeface="Corbel"/>
              <a:cs typeface="Arial" pitchFamily="34" charset="0"/>
            </a:endParaRPr>
          </a:p>
        </p:txBody>
      </p:sp>
      <p:graphicFrame>
        <p:nvGraphicFramePr>
          <p:cNvPr id="2" name="Chart 1"/>
          <p:cNvGraphicFramePr/>
          <p:nvPr>
            <p:extLst>
              <p:ext uri="{D42A27DB-BD31-4B8C-83A1-F6EECF244321}">
                <p14:modId xmlns:p14="http://schemas.microsoft.com/office/powerpoint/2010/main" val="51751514"/>
              </p:ext>
            </p:extLst>
          </p:nvPr>
        </p:nvGraphicFramePr>
        <p:xfrm>
          <a:off x="1547664" y="2780928"/>
          <a:ext cx="5879976" cy="39385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445597" y="5229200"/>
            <a:ext cx="665567" cy="369332"/>
          </a:xfrm>
          <a:prstGeom prst="rect">
            <a:avLst/>
          </a:prstGeom>
          <a:noFill/>
        </p:spPr>
        <p:txBody>
          <a:bodyPr wrap="none" rtlCol="0">
            <a:spAutoFit/>
          </a:bodyPr>
          <a:lstStyle/>
          <a:p>
            <a:r>
              <a:rPr lang="fr-CA" dirty="0" smtClean="0"/>
              <a:t>n=26</a:t>
            </a:r>
            <a:endParaRPr lang="fr-CA" dirty="0"/>
          </a:p>
        </p:txBody>
      </p:sp>
      <p:sp>
        <p:nvSpPr>
          <p:cNvPr id="12" name="TextBox 11"/>
          <p:cNvSpPr txBox="1"/>
          <p:nvPr/>
        </p:nvSpPr>
        <p:spPr>
          <a:xfrm>
            <a:off x="3149635" y="5229200"/>
            <a:ext cx="647934" cy="369332"/>
          </a:xfrm>
          <a:prstGeom prst="rect">
            <a:avLst/>
          </a:prstGeom>
          <a:noFill/>
        </p:spPr>
        <p:txBody>
          <a:bodyPr wrap="none" rtlCol="0">
            <a:spAutoFit/>
          </a:bodyPr>
          <a:lstStyle/>
          <a:p>
            <a:r>
              <a:rPr lang="fr-CA" dirty="0" smtClean="0"/>
              <a:t>n=14</a:t>
            </a:r>
            <a:endParaRPr lang="fr-CA" dirty="0"/>
          </a:p>
        </p:txBody>
      </p:sp>
      <p:sp>
        <p:nvSpPr>
          <p:cNvPr id="13" name="TextBox 12"/>
          <p:cNvSpPr txBox="1"/>
          <p:nvPr/>
        </p:nvSpPr>
        <p:spPr>
          <a:xfrm>
            <a:off x="4556096" y="5229200"/>
            <a:ext cx="647934" cy="369332"/>
          </a:xfrm>
          <a:prstGeom prst="rect">
            <a:avLst/>
          </a:prstGeom>
          <a:noFill/>
        </p:spPr>
        <p:txBody>
          <a:bodyPr wrap="none" rtlCol="0">
            <a:spAutoFit/>
          </a:bodyPr>
          <a:lstStyle/>
          <a:p>
            <a:r>
              <a:rPr lang="fr-CA" dirty="0" smtClean="0"/>
              <a:t>n=21</a:t>
            </a:r>
            <a:endParaRPr lang="fr-CA" dirty="0"/>
          </a:p>
        </p:txBody>
      </p:sp>
      <p:sp>
        <p:nvSpPr>
          <p:cNvPr id="14" name="TextBox 13"/>
          <p:cNvSpPr txBox="1"/>
          <p:nvPr/>
        </p:nvSpPr>
        <p:spPr>
          <a:xfrm>
            <a:off x="5272970" y="5229200"/>
            <a:ext cx="651140" cy="369332"/>
          </a:xfrm>
          <a:prstGeom prst="rect">
            <a:avLst/>
          </a:prstGeom>
          <a:noFill/>
        </p:spPr>
        <p:txBody>
          <a:bodyPr wrap="none" rtlCol="0">
            <a:spAutoFit/>
          </a:bodyPr>
          <a:lstStyle/>
          <a:p>
            <a:r>
              <a:rPr lang="fr-CA" dirty="0" smtClean="0"/>
              <a:t>n=19</a:t>
            </a:r>
            <a:endParaRPr lang="fr-CA" dirty="0"/>
          </a:p>
        </p:txBody>
      </p:sp>
      <p:sp>
        <p:nvSpPr>
          <p:cNvPr id="15" name="TextBox 14"/>
          <p:cNvSpPr txBox="1"/>
          <p:nvPr/>
        </p:nvSpPr>
        <p:spPr>
          <a:xfrm>
            <a:off x="5972236" y="5229200"/>
            <a:ext cx="647934" cy="369332"/>
          </a:xfrm>
          <a:prstGeom prst="rect">
            <a:avLst/>
          </a:prstGeom>
          <a:noFill/>
        </p:spPr>
        <p:txBody>
          <a:bodyPr wrap="none" rtlCol="0">
            <a:spAutoFit/>
          </a:bodyPr>
          <a:lstStyle/>
          <a:p>
            <a:r>
              <a:rPr lang="fr-CA" dirty="0" smtClean="0"/>
              <a:t>n=10</a:t>
            </a:r>
            <a:endParaRPr lang="fr-CA" dirty="0"/>
          </a:p>
        </p:txBody>
      </p:sp>
      <p:sp>
        <p:nvSpPr>
          <p:cNvPr id="16" name="TextBox 15"/>
          <p:cNvSpPr txBox="1"/>
          <p:nvPr/>
        </p:nvSpPr>
        <p:spPr>
          <a:xfrm>
            <a:off x="6732240" y="5229200"/>
            <a:ext cx="546945" cy="369332"/>
          </a:xfrm>
          <a:prstGeom prst="rect">
            <a:avLst/>
          </a:prstGeom>
          <a:noFill/>
        </p:spPr>
        <p:txBody>
          <a:bodyPr wrap="none" rtlCol="0">
            <a:spAutoFit/>
          </a:bodyPr>
          <a:lstStyle/>
          <a:p>
            <a:r>
              <a:rPr lang="fr-CA" dirty="0" smtClean="0"/>
              <a:t>n=9</a:t>
            </a:r>
            <a:endParaRPr lang="fr-CA" dirty="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1" y="-1"/>
            <a:ext cx="9097963" cy="1772817"/>
          </a:xfrm>
        </p:spPr>
        <p:txBody>
          <a:bodyPr>
            <a:normAutofit/>
          </a:bodyPr>
          <a:lstStyle/>
          <a:p>
            <a:pPr>
              <a:defRPr/>
            </a:pPr>
            <a:r>
              <a:rPr lang="en-CA" sz="4300" noProof="0" smtClean="0">
                <a:solidFill>
                  <a:schemeClr val="tx1"/>
                </a:solidFill>
                <a:effectLst/>
              </a:rPr>
              <a:t>Occurrence of Viremia in IDUs</a:t>
            </a:r>
          </a:p>
        </p:txBody>
      </p:sp>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2060575"/>
            <a:ext cx="899953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p:cNvSpPr>
            <a:spLocks noChangeArrowheads="1"/>
          </p:cNvSpPr>
          <p:nvPr/>
        </p:nvSpPr>
        <p:spPr bwMode="auto">
          <a:xfrm>
            <a:off x="3873500" y="3584575"/>
            <a:ext cx="5148263" cy="215900"/>
          </a:xfrm>
          <a:prstGeom prst="rect">
            <a:avLst/>
          </a:prstGeom>
          <a:solidFill>
            <a:schemeClr val="bg1">
              <a:alpha val="0"/>
            </a:schemeClr>
          </a:solidFill>
          <a:ln w="25400">
            <a:solidFill>
              <a:srgbClr val="FF0000"/>
            </a:solidFill>
            <a:miter lim="800000"/>
            <a:headEnd/>
            <a:tailEnd/>
          </a:ln>
        </p:spPr>
        <p:txBody>
          <a:bodyPr wrap="none" anchor="ctr"/>
          <a:lstStyle/>
          <a:p>
            <a:pPr fontAlgn="base">
              <a:spcBef>
                <a:spcPct val="0"/>
              </a:spcBef>
              <a:spcAft>
                <a:spcPct val="0"/>
              </a:spcAft>
            </a:pPr>
            <a:endParaRPr lang="en-CA">
              <a:solidFill>
                <a:prstClr val="white"/>
              </a:solidFill>
              <a:latin typeface="Tahoma" pitchFamily="34" charset="0"/>
              <a:ea typeface="MS PGothic" pitchFamily="34" charset="-128"/>
            </a:endParaRPr>
          </a:p>
        </p:txBody>
      </p:sp>
      <p:sp>
        <p:nvSpPr>
          <p:cNvPr id="48134" name="Rectangle 6"/>
          <p:cNvSpPr>
            <a:spLocks noChangeArrowheads="1"/>
          </p:cNvSpPr>
          <p:nvPr/>
        </p:nvSpPr>
        <p:spPr bwMode="auto">
          <a:xfrm>
            <a:off x="467544" y="4365104"/>
            <a:ext cx="8424862" cy="1584349"/>
          </a:xfrm>
          <a:prstGeom prst="rect">
            <a:avLst/>
          </a:prstGeom>
          <a:noFill/>
          <a:ln>
            <a:noFill/>
          </a:ln>
          <a:effectLst/>
          <a:extLst/>
        </p:spPr>
        <p:txBody>
          <a:bodyPr/>
          <a:lstStyle/>
          <a:p>
            <a:pPr marL="342900" indent="-342900" fontAlgn="base">
              <a:spcBef>
                <a:spcPct val="20000"/>
              </a:spcBef>
              <a:spcAft>
                <a:spcPct val="0"/>
              </a:spcAft>
              <a:buClr>
                <a:srgbClr val="FFB91D"/>
              </a:buClr>
              <a:buSzPct val="90000"/>
              <a:buFont typeface="Wingdings" pitchFamily="2" charset="2"/>
              <a:buChar char="l"/>
              <a:defRPr/>
            </a:pPr>
            <a:r>
              <a:rPr lang="en-CA" sz="2400" b="1" dirty="0">
                <a:solidFill>
                  <a:prstClr val="white"/>
                </a:solidFill>
                <a:ea typeface="MS PGothic" pitchFamily="34" charset="-128"/>
              </a:rPr>
              <a:t>After adjusting for potential confounders:</a:t>
            </a:r>
          </a:p>
          <a:p>
            <a:pPr marL="800100" lvl="1" indent="-342900" fontAlgn="base">
              <a:spcBef>
                <a:spcPct val="20000"/>
              </a:spcBef>
              <a:spcAft>
                <a:spcPct val="0"/>
              </a:spcAft>
              <a:buClr>
                <a:srgbClr val="FFB91D"/>
              </a:buClr>
              <a:buSzPct val="90000"/>
              <a:buFont typeface="Wingdings" pitchFamily="2" charset="2"/>
              <a:buChar char="l"/>
              <a:defRPr/>
            </a:pPr>
            <a:r>
              <a:rPr lang="en-CA" b="1" dirty="0">
                <a:solidFill>
                  <a:prstClr val="white"/>
                </a:solidFill>
                <a:ea typeface="MS PGothic" pitchFamily="34" charset="-128"/>
              </a:rPr>
              <a:t>Individuals with viral clearance were 4 times less likely to develop infection than those infected for the first time</a:t>
            </a:r>
          </a:p>
          <a:p>
            <a:pPr marL="342900" indent="-342900" fontAlgn="base">
              <a:spcBef>
                <a:spcPct val="20000"/>
              </a:spcBef>
              <a:spcAft>
                <a:spcPct val="0"/>
              </a:spcAft>
              <a:buClr>
                <a:srgbClr val="FFB91D"/>
              </a:buClr>
              <a:buSzPct val="90000"/>
              <a:buFont typeface="Wingdings" pitchFamily="2" charset="2"/>
              <a:buChar char="l"/>
              <a:defRPr/>
            </a:pPr>
            <a:r>
              <a:rPr lang="en-CA" sz="2000" b="1" dirty="0">
                <a:solidFill>
                  <a:prstClr val="white"/>
                </a:solidFill>
                <a:ea typeface="MS PGothic" pitchFamily="34" charset="-128"/>
              </a:rPr>
              <a:t>THESE DATA MAY NOT (OR MAY) APPLY TO TREATMENT-INDUCED VIROLOGIC CLEARANCE</a:t>
            </a:r>
          </a:p>
        </p:txBody>
      </p:sp>
      <p:sp>
        <p:nvSpPr>
          <p:cNvPr id="14343" name="Text Box 7"/>
          <p:cNvSpPr txBox="1">
            <a:spLocks noChangeArrowheads="1"/>
          </p:cNvSpPr>
          <p:nvPr/>
        </p:nvSpPr>
        <p:spPr bwMode="auto">
          <a:xfrm>
            <a:off x="6804746" y="6508159"/>
            <a:ext cx="22170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ea typeface="MS PGothic" pitchFamily="34" charset="-128"/>
              </a:defRPr>
            </a:lvl1pPr>
            <a:lvl2pPr marL="742950" indent="-285750" eaLnBrk="0" hangingPunct="0">
              <a:defRPr>
                <a:solidFill>
                  <a:schemeClr val="tx1"/>
                </a:solidFill>
                <a:latin typeface="Tahoma" pitchFamily="34" charset="0"/>
                <a:ea typeface="MS PGothic" pitchFamily="34" charset="-128"/>
              </a:defRPr>
            </a:lvl2pPr>
            <a:lvl3pPr marL="1143000" indent="-228600" eaLnBrk="0" hangingPunct="0">
              <a:defRPr>
                <a:solidFill>
                  <a:schemeClr val="tx1"/>
                </a:solidFill>
                <a:latin typeface="Tahoma" pitchFamily="34" charset="0"/>
                <a:ea typeface="MS PGothic" pitchFamily="34" charset="-128"/>
              </a:defRPr>
            </a:lvl3pPr>
            <a:lvl4pPr marL="1600200" indent="-228600" eaLnBrk="0" hangingPunct="0">
              <a:defRPr>
                <a:solidFill>
                  <a:schemeClr val="tx1"/>
                </a:solidFill>
                <a:latin typeface="Tahoma" pitchFamily="34" charset="0"/>
                <a:ea typeface="MS PGothic" pitchFamily="34" charset="-128"/>
              </a:defRPr>
            </a:lvl4pPr>
            <a:lvl5pPr marL="2057400" indent="-228600" eaLnBrk="0" hangingPunct="0">
              <a:defRPr>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fontAlgn="base" hangingPunct="1">
              <a:spcBef>
                <a:spcPct val="0"/>
              </a:spcBef>
              <a:spcAft>
                <a:spcPct val="0"/>
              </a:spcAft>
            </a:pPr>
            <a:r>
              <a:rPr lang="en-US" sz="1200" dirty="0" err="1">
                <a:solidFill>
                  <a:prstClr val="white"/>
                </a:solidFill>
                <a:latin typeface="Corbel"/>
              </a:rPr>
              <a:t>Grebely</a:t>
            </a:r>
            <a:r>
              <a:rPr lang="en-US" sz="1200" dirty="0">
                <a:solidFill>
                  <a:prstClr val="white"/>
                </a:solidFill>
                <a:latin typeface="Corbel"/>
              </a:rPr>
              <a:t> </a:t>
            </a:r>
            <a:r>
              <a:rPr lang="en-US" sz="1200" dirty="0" smtClean="0">
                <a:solidFill>
                  <a:prstClr val="white"/>
                </a:solidFill>
                <a:latin typeface="Corbel"/>
              </a:rPr>
              <a:t>et </a:t>
            </a:r>
            <a:r>
              <a:rPr lang="en-US" sz="1200" dirty="0">
                <a:solidFill>
                  <a:prstClr val="white"/>
                </a:solidFill>
                <a:latin typeface="Corbel"/>
              </a:rPr>
              <a:t>al. </a:t>
            </a:r>
            <a:r>
              <a:rPr lang="en-US" sz="1200" dirty="0" err="1" smtClean="0">
                <a:solidFill>
                  <a:prstClr val="white"/>
                </a:solidFill>
                <a:latin typeface="Corbel"/>
              </a:rPr>
              <a:t>Hepatology</a:t>
            </a:r>
            <a:r>
              <a:rPr lang="en-US" sz="1200" dirty="0" smtClean="0">
                <a:solidFill>
                  <a:prstClr val="white"/>
                </a:solidFill>
                <a:latin typeface="Corbel"/>
              </a:rPr>
              <a:t>, 2006.</a:t>
            </a:r>
            <a:endParaRPr lang="en-US" sz="1200" dirty="0">
              <a:solidFill>
                <a:prstClr val="white"/>
              </a:solidFill>
              <a:latin typeface="Corbe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0" name="Rectangle 24"/>
          <p:cNvSpPr>
            <a:spLocks noGrp="1" noChangeArrowheads="1"/>
          </p:cNvSpPr>
          <p:nvPr>
            <p:ph type="title"/>
          </p:nvPr>
        </p:nvSpPr>
        <p:spPr>
          <a:xfrm>
            <a:off x="0" y="1704"/>
            <a:ext cx="9144000" cy="1628799"/>
          </a:xfrm>
        </p:spPr>
        <p:txBody>
          <a:bodyPr>
            <a:normAutofit/>
          </a:bodyPr>
          <a:lstStyle/>
          <a:p>
            <a:pPr>
              <a:defRPr/>
            </a:pPr>
            <a:r>
              <a:rPr lang="en-CA" sz="4300" noProof="0" smtClean="0">
                <a:effectLst/>
              </a:rPr>
              <a:t>VIDC Baseline Characteristics</a:t>
            </a:r>
          </a:p>
        </p:txBody>
      </p:sp>
      <p:graphicFrame>
        <p:nvGraphicFramePr>
          <p:cNvPr id="4124" name="Group 28"/>
          <p:cNvGraphicFramePr>
            <a:graphicFrameLocks noGrp="1"/>
          </p:cNvGraphicFramePr>
          <p:nvPr>
            <p:ph type="tbl" idx="1"/>
            <p:extLst>
              <p:ext uri="{D42A27DB-BD31-4B8C-83A1-F6EECF244321}">
                <p14:modId xmlns:p14="http://schemas.microsoft.com/office/powerpoint/2010/main" val="2084817353"/>
              </p:ext>
            </p:extLst>
          </p:nvPr>
        </p:nvGraphicFramePr>
        <p:xfrm>
          <a:off x="468313" y="1341438"/>
          <a:ext cx="8229600" cy="5355668"/>
        </p:xfrm>
        <a:graphic>
          <a:graphicData uri="http://schemas.openxmlformats.org/drawingml/2006/table">
            <a:tbl>
              <a:tblPr/>
              <a:tblGrid>
                <a:gridCol w="4464050"/>
                <a:gridCol w="3765550"/>
              </a:tblGrid>
              <a:tr h="2153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Characteristic</a:t>
                      </a:r>
                    </a:p>
                  </a:txBody>
                  <a:tcPr marL="32691" marR="32691" marT="0" marB="0" horzOverflow="overflow">
                    <a:lnL>
                      <a:noFill/>
                    </a:lnL>
                    <a:lnR>
                      <a:noFill/>
                    </a:lnR>
                    <a:lnT w="38100" cap="flat" cmpd="sng" algn="ctr">
                      <a:solidFill>
                        <a:srgbClr val="33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n (%)</a:t>
                      </a:r>
                    </a:p>
                  </a:txBody>
                  <a:tcPr marL="32691" marR="32691" marT="0" marB="0" anchor="ctr" horzOverflow="overflow">
                    <a:lnL>
                      <a:noFill/>
                    </a:lnL>
                    <a:lnR>
                      <a:noFill/>
                    </a:lnR>
                    <a:lnT w="38100" cap="flat" cmpd="sng" algn="ctr">
                      <a:solidFill>
                        <a:srgbClr val="333399"/>
                      </a:solidFill>
                      <a:prstDash val="solid"/>
                      <a:round/>
                      <a:headEnd type="none" w="med" len="med"/>
                      <a:tailEnd type="none" w="med" len="med"/>
                    </a:lnT>
                    <a:lnB w="38100" cap="flat" cmpd="sng" algn="ctr">
                      <a:solidFill>
                        <a:srgbClr val="003399"/>
                      </a:solidFill>
                      <a:prstDash val="solid"/>
                      <a:round/>
                      <a:headEnd type="none" w="med" len="med"/>
                      <a:tailEnd type="none" w="med" len="med"/>
                    </a:lnB>
                    <a:lnTlToBr>
                      <a:noFill/>
                    </a:lnTlToBr>
                    <a:lnBlToTr>
                      <a:noFill/>
                    </a:lnBlToTr>
                    <a:noFill/>
                  </a:tcPr>
                </a:tc>
              </a:tr>
              <a:tr h="3126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Total treatment cases, (n)</a:t>
                      </a:r>
                      <a:endPar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txBody>
                  <a:tcPr marL="32691" marR="32691" marT="0" marB="0" anchor="ctr" horzOverflow="overflow">
                    <a:lnL>
                      <a:noFill/>
                    </a:lnL>
                    <a:lnR>
                      <a:noFill/>
                    </a:lnR>
                    <a:lnT w="38100"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302</a:t>
                      </a: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txBody>
                  <a:tcPr marL="32691" marR="32691" marT="0" marB="0" anchor="ctr" horzOverflow="overflow">
                    <a:lnL>
                      <a:noFill/>
                    </a:lnL>
                    <a:lnR>
                      <a:noFill/>
                    </a:lnR>
                    <a:lnT w="38100" cap="flat" cmpd="sng" algn="ctr">
                      <a:solidFill>
                        <a:srgbClr val="003399"/>
                      </a:solidFill>
                      <a:prstDash val="solid"/>
                      <a:round/>
                      <a:headEnd type="none" w="med" len="med"/>
                      <a:tailEnd type="none" w="med" len="med"/>
                    </a:lnT>
                    <a:lnB>
                      <a:noFill/>
                    </a:lnB>
                    <a:lnTlToBr>
                      <a:noFill/>
                    </a:lnTlToBr>
                    <a:lnBlToTr>
                      <a:noFill/>
                    </a:lnBlToTr>
                    <a:noFill/>
                  </a:tcPr>
                </a:tc>
              </a:tr>
              <a:tr h="341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Median Age in yrs (Range)</a:t>
                      </a: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txBody>
                  <a:tcPr marL="32691" marR="32691"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53 (34-70)</a:t>
                      </a: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txBody>
                  <a:tcPr marL="32691" marR="32691" marT="0" marB="0" anchor="ctr" horzOverflow="overflow">
                    <a:lnL>
                      <a:noFill/>
                    </a:lnL>
                    <a:lnR>
                      <a:noFill/>
                    </a:lnR>
                    <a:lnT>
                      <a:noFill/>
                    </a:lnT>
                    <a:lnB>
                      <a:noFill/>
                    </a:lnB>
                    <a:lnTlToBr>
                      <a:noFill/>
                    </a:lnTlToBr>
                    <a:lnBlToTr>
                      <a:noFill/>
                    </a:lnBlToTr>
                    <a:noFill/>
                  </a:tcPr>
                </a:tc>
              </a:tr>
              <a:tr h="2841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Female, n (%)</a:t>
                      </a: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txBody>
                  <a:tcPr marL="32691" marR="32691"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44 (15)</a:t>
                      </a: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txBody>
                  <a:tcPr marL="32691" marR="32691" marT="0" marB="0" anchor="ctr" horzOverflow="overflow">
                    <a:lnL>
                      <a:noFill/>
                    </a:lnL>
                    <a:lnR>
                      <a:noFill/>
                    </a:lnR>
                    <a:lnT>
                      <a:noFill/>
                    </a:lnT>
                    <a:lnB>
                      <a:noFill/>
                    </a:lnB>
                    <a:lnTlToBr>
                      <a:noFill/>
                    </a:lnTlToBr>
                    <a:lnBlToTr>
                      <a:noFill/>
                    </a:lnBlToTr>
                    <a:noFill/>
                  </a:tcPr>
                </a:tc>
              </a:tr>
              <a:tr h="3015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HIV co-infection, n (%)</a:t>
                      </a:r>
                    </a:p>
                  </a:txBody>
                  <a:tcPr marL="32691" marR="32691"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43 (14)</a:t>
                      </a:r>
                    </a:p>
                  </a:txBody>
                  <a:tcPr marL="32691" marR="32691" marT="0" marB="0" anchor="ctr" horzOverflow="overflow">
                    <a:lnL>
                      <a:noFill/>
                    </a:lnL>
                    <a:lnR>
                      <a:noFill/>
                    </a:lnR>
                    <a:lnT>
                      <a:noFill/>
                    </a:lnT>
                    <a:lnB>
                      <a:noFill/>
                    </a:lnB>
                    <a:lnTlToBr>
                      <a:noFill/>
                    </a:lnTlToBr>
                    <a:lnBlToTr>
                      <a:noFill/>
                    </a:lnBlToTr>
                    <a:noFill/>
                  </a:tcPr>
                </a:tc>
              </a:tr>
              <a:tr h="10983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HCV genotype, 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    Genotype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    Genotype 2/3</a:t>
                      </a:r>
                    </a:p>
                  </a:txBody>
                  <a:tcPr marL="32691" marR="32691"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189 (63)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113 (37)</a:t>
                      </a:r>
                    </a:p>
                  </a:txBody>
                  <a:tcPr marL="32691" marR="32691" marT="0" marB="0" anchor="ctr" horzOverflow="overflow">
                    <a:lnL>
                      <a:noFill/>
                    </a:lnL>
                    <a:lnR>
                      <a:noFill/>
                    </a:lnR>
                    <a:lnT>
                      <a:noFill/>
                    </a:lnT>
                    <a:lnB>
                      <a:noFill/>
                    </a:lnB>
                    <a:lnTlToBr>
                      <a:noFill/>
                    </a:lnTlToBr>
                    <a:lnBlToTr>
                      <a:noFill/>
                    </a:lnBlToTr>
                    <a:noFill/>
                  </a:tcPr>
                </a:tc>
              </a:tr>
              <a:tr h="822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Treatment experience, 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    Naïve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    Experienced</a:t>
                      </a:r>
                    </a:p>
                  </a:txBody>
                  <a:tcPr marL="32691" marR="32691"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252 (83)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50 (17)</a:t>
                      </a:r>
                    </a:p>
                  </a:txBody>
                  <a:tcPr marL="32691" marR="32691" marT="0" marB="0" anchor="ctr" horzOverflow="overflow">
                    <a:lnL>
                      <a:noFill/>
                    </a:lnL>
                    <a:lnR>
                      <a:noFill/>
                    </a:lnR>
                    <a:lnT>
                      <a:noFill/>
                    </a:lnT>
                    <a:lnB>
                      <a:noFill/>
                    </a:lnB>
                    <a:lnTlToBr>
                      <a:noFill/>
                    </a:lnTlToBr>
                    <a:lnBlToTr>
                      <a:noFill/>
                    </a:lnBlToTr>
                    <a:noFill/>
                  </a:tcPr>
                </a:tc>
              </a:tr>
              <a:tr h="16460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Liver Cirrhosis, 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History of recent IDU, 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On methadone maintenance therapy, n (%)</a:t>
                      </a:r>
                    </a:p>
                  </a:txBody>
                  <a:tcPr marL="32691" marR="32691" marT="0" marB="0" anchor="ctr" horzOverflow="overflow">
                    <a:lnL>
                      <a:noFill/>
                    </a:lnL>
                    <a:lnR>
                      <a:noFill/>
                    </a:lnR>
                    <a:lnT>
                      <a:noFill/>
                    </a:lnT>
                    <a:lnB w="381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33 (11)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302 (100)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MS PGothic" pitchFamily="34" charset="-128"/>
                          <a:cs typeface="Times New Roman" pitchFamily="18" charset="0"/>
                        </a:rPr>
                        <a:t>211 (70)</a:t>
                      </a:r>
                    </a:p>
                  </a:txBody>
                  <a:tcPr marL="32691" marR="32691" marT="0" marB="0" anchor="ctr" horzOverflow="overflow">
                    <a:lnL>
                      <a:noFill/>
                    </a:lnL>
                    <a:lnR>
                      <a:noFill/>
                    </a:lnR>
                    <a:lnT>
                      <a:noFill/>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0" y="-75648"/>
            <a:ext cx="9144000" cy="1700808"/>
          </a:xfrm>
        </p:spPr>
        <p:txBody>
          <a:bodyPr>
            <a:normAutofit/>
          </a:bodyPr>
          <a:lstStyle/>
          <a:p>
            <a:pPr>
              <a:defRPr/>
            </a:pPr>
            <a:r>
              <a:rPr lang="en-CA" sz="3600" noProof="0" smtClean="0">
                <a:effectLst/>
              </a:rPr>
              <a:t>Number of patients initiating treatment N=302</a:t>
            </a:r>
          </a:p>
        </p:txBody>
      </p:sp>
      <p:graphicFrame>
        <p:nvGraphicFramePr>
          <p:cNvPr id="4" name="Chart 3"/>
          <p:cNvGraphicFramePr/>
          <p:nvPr>
            <p:extLst>
              <p:ext uri="{D42A27DB-BD31-4B8C-83A1-F6EECF244321}">
                <p14:modId xmlns:p14="http://schemas.microsoft.com/office/powerpoint/2010/main" val="3355911769"/>
              </p:ext>
            </p:extLst>
          </p:nvPr>
        </p:nvGraphicFramePr>
        <p:xfrm>
          <a:off x="1115616" y="1772816"/>
          <a:ext cx="7056784"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0" y="-118552"/>
            <a:ext cx="9144000" cy="1772816"/>
          </a:xfrm>
        </p:spPr>
        <p:txBody>
          <a:bodyPr>
            <a:normAutofit/>
          </a:bodyPr>
          <a:lstStyle/>
          <a:p>
            <a:pPr>
              <a:defRPr/>
            </a:pPr>
            <a:r>
              <a:rPr lang="en-CA" sz="3600" noProof="0" smtClean="0">
                <a:effectLst/>
              </a:rPr>
              <a:t>SVR rates in all treated and evaluable patients N=251</a:t>
            </a:r>
          </a:p>
        </p:txBody>
      </p:sp>
      <p:graphicFrame>
        <p:nvGraphicFramePr>
          <p:cNvPr id="4" name="Object 5"/>
          <p:cNvGraphicFramePr>
            <a:graphicFrameLocks noGrp="1" noChangeAspect="1"/>
          </p:cNvGraphicFramePr>
          <p:nvPr>
            <p:ph type="chart" idx="1"/>
          </p:nvPr>
        </p:nvGraphicFramePr>
        <p:xfrm>
          <a:off x="0" y="1651000"/>
          <a:ext cx="91440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0" name="Rectangle 20"/>
          <p:cNvSpPr>
            <a:spLocks noGrp="1" noChangeArrowheads="1"/>
          </p:cNvSpPr>
          <p:nvPr>
            <p:ph type="title"/>
          </p:nvPr>
        </p:nvSpPr>
        <p:spPr>
          <a:xfrm>
            <a:off x="0" y="173121"/>
            <a:ext cx="9144000" cy="1512167"/>
          </a:xfrm>
        </p:spPr>
        <p:txBody>
          <a:bodyPr anchor="t">
            <a:noAutofit/>
          </a:bodyPr>
          <a:lstStyle/>
          <a:p>
            <a:pPr>
              <a:defRPr/>
            </a:pPr>
            <a:r>
              <a:rPr lang="en-CA" sz="3600" b="1" noProof="0" smtClean="0">
                <a:effectLst/>
                <a:ea typeface="+mj-ea"/>
              </a:rPr>
              <a:t>Treatment Discontinuation in all treated and evaluable patients; n=251</a:t>
            </a:r>
            <a:br>
              <a:rPr lang="en-CA" sz="3600" b="1" noProof="0" smtClean="0">
                <a:effectLst/>
                <a:ea typeface="+mj-ea"/>
              </a:rPr>
            </a:br>
            <a:endParaRPr lang="en-CA" sz="3600" b="1" noProof="0">
              <a:effectLst/>
              <a:ea typeface="+mj-ea"/>
            </a:endParaRPr>
          </a:p>
        </p:txBody>
      </p:sp>
      <p:graphicFrame>
        <p:nvGraphicFramePr>
          <p:cNvPr id="10262" name="Group 22"/>
          <p:cNvGraphicFramePr>
            <a:graphicFrameLocks noGrp="1"/>
          </p:cNvGraphicFramePr>
          <p:nvPr>
            <p:ph type="tbl" idx="1"/>
            <p:extLst>
              <p:ext uri="{D42A27DB-BD31-4B8C-83A1-F6EECF244321}">
                <p14:modId xmlns:p14="http://schemas.microsoft.com/office/powerpoint/2010/main" val="3782880134"/>
              </p:ext>
            </p:extLst>
          </p:nvPr>
        </p:nvGraphicFramePr>
        <p:xfrm>
          <a:off x="457200" y="1600200"/>
          <a:ext cx="8229600" cy="4722813"/>
        </p:xfrm>
        <a:graphic>
          <a:graphicData uri="http://schemas.openxmlformats.org/drawingml/2006/table">
            <a:tbl>
              <a:tblPr/>
              <a:tblGrid>
                <a:gridCol w="3086100"/>
                <a:gridCol w="1776413"/>
                <a:gridCol w="1684337"/>
                <a:gridCol w="168275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txBody>
                  <a:tcPr horzOverflow="overflow">
                    <a:lnL>
                      <a:noFill/>
                    </a:lnL>
                    <a:lnR>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Genotype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N=155</a:t>
                      </a:r>
                    </a:p>
                  </a:txBody>
                  <a:tcPr horzOverflow="overflow">
                    <a:lnL>
                      <a:noFill/>
                    </a:lnL>
                    <a:lnR>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Genotype 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N=96</a:t>
                      </a:r>
                    </a:p>
                  </a:txBody>
                  <a:tcPr horzOverflow="overflow">
                    <a:lnL>
                      <a:noFill/>
                    </a:lnL>
                    <a:lnR>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Overall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N=251</a:t>
                      </a:r>
                    </a:p>
                  </a:txBody>
                  <a:tcPr horzOverflow="overflow">
                    <a:lnL>
                      <a:noFill/>
                    </a:lnL>
                    <a:lnR>
                      <a:noFill/>
                    </a:lnR>
                    <a:lnT w="38100" cap="flat" cmpd="sng" algn="ctr">
                      <a:solidFill>
                        <a:srgbClr val="333399"/>
                      </a:solidFill>
                      <a:prstDash val="solid"/>
                      <a:round/>
                      <a:headEnd type="none" w="med" len="med"/>
                      <a:tailEnd type="none" w="med" len="med"/>
                    </a:lnT>
                    <a:lnB w="38100" cap="flat" cmpd="sng" algn="ctr">
                      <a:solidFill>
                        <a:srgbClr val="333399"/>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Completed Therapy</a:t>
                      </a:r>
                    </a:p>
                  </a:txBody>
                  <a:tcPr horzOverflow="overflow">
                    <a:lnL>
                      <a:noFill/>
                    </a:lnL>
                    <a:lnR>
                      <a:noFill/>
                    </a:lnR>
                    <a:lnT w="38100" cap="flat" cmpd="sng" algn="ctr">
                      <a:solidFill>
                        <a:srgbClr val="3333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95 (61%)</a:t>
                      </a:r>
                    </a:p>
                  </a:txBody>
                  <a:tcPr horzOverflow="overflow">
                    <a:lnL>
                      <a:noFill/>
                    </a:lnL>
                    <a:lnR>
                      <a:noFill/>
                    </a:lnR>
                    <a:lnT w="38100" cap="flat" cmpd="sng" algn="ctr">
                      <a:solidFill>
                        <a:srgbClr val="3333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72 (75%)</a:t>
                      </a:r>
                    </a:p>
                  </a:txBody>
                  <a:tcPr horzOverflow="overflow">
                    <a:lnL>
                      <a:noFill/>
                    </a:lnL>
                    <a:lnR>
                      <a:noFill/>
                    </a:lnR>
                    <a:lnT w="38100" cap="flat" cmpd="sng" algn="ctr">
                      <a:solidFill>
                        <a:srgbClr val="333399"/>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mn-lt"/>
                        </a:rPr>
                        <a:t>167 (67%)</a:t>
                      </a:r>
                    </a:p>
                  </a:txBody>
                  <a:tcPr horzOverflow="overflow">
                    <a:lnL>
                      <a:noFill/>
                    </a:lnL>
                    <a:lnR>
                      <a:noFill/>
                    </a:lnR>
                    <a:lnT w="38100" cap="flat" cmpd="sng" algn="ctr">
                      <a:solidFill>
                        <a:srgbClr val="333399"/>
                      </a:solidFill>
                      <a:prstDash val="solid"/>
                      <a:round/>
                      <a:headEnd type="none" w="med" len="med"/>
                      <a:tailEnd type="none" w="med" len="med"/>
                    </a:lnT>
                    <a:lnB>
                      <a:noFill/>
                    </a:lnB>
                    <a:lnTlToBr>
                      <a:noFill/>
                    </a:lnTlToBr>
                    <a:lnBlToTr>
                      <a:noFill/>
                    </a:lnBlToTr>
                    <a:noFill/>
                  </a:tcPr>
                </a:tc>
              </a:tr>
              <a:tr h="307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Discontinued due to: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en-US" sz="2000" b="1" i="0" u="none" strike="noStrike" cap="none" normalizeH="0" baseline="0" dirty="0" smtClean="0">
                          <a:ln>
                            <a:noFill/>
                          </a:ln>
                          <a:solidFill>
                            <a:schemeClr val="tx1"/>
                          </a:solidFill>
                          <a:effectLst/>
                          <a:latin typeface="+mn-lt"/>
                        </a:rPr>
                        <a:t> Lack of Response</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en-US" sz="2000" b="1" i="0" u="none" strike="noStrike" cap="none" normalizeH="0" baseline="0" dirty="0" smtClean="0">
                          <a:ln>
                            <a:noFill/>
                          </a:ln>
                          <a:solidFill>
                            <a:schemeClr val="tx1"/>
                          </a:solidFill>
                          <a:effectLst/>
                          <a:latin typeface="+mn-lt"/>
                        </a:rPr>
                        <a:t> Drug Toxicity</a:t>
                      </a:r>
                    </a:p>
                    <a:p>
                      <a:pPr marL="0" marR="0" lvl="0" indent="0" algn="l" defTabSz="914400" rtl="0" eaLnBrk="1" fontAlgn="base" latinLnBrk="0" hangingPunct="1">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tx1"/>
                        </a:buClr>
                        <a:buSzTx/>
                        <a:buFontTx/>
                        <a:buChar char="•"/>
                        <a:tabLst/>
                      </a:pPr>
                      <a:r>
                        <a:rPr kumimoji="0" lang="en-US" sz="2000" b="1" i="0" u="none" strike="noStrike" cap="none" normalizeH="0" baseline="0" dirty="0" smtClean="0">
                          <a:ln>
                            <a:noFill/>
                          </a:ln>
                          <a:solidFill>
                            <a:schemeClr val="tx1"/>
                          </a:solidFill>
                          <a:effectLst/>
                          <a:latin typeface="+mn-lt"/>
                        </a:rPr>
                        <a:t> Non-adherence / drug relapse</a:t>
                      </a:r>
                    </a:p>
                  </a:txBody>
                  <a:tcPr horzOverflow="overflow">
                    <a:lnL>
                      <a:noFill/>
                    </a:lnL>
                    <a:lnR>
                      <a:noFill/>
                    </a:lnR>
                    <a:lnT>
                      <a:noFill/>
                    </a:lnT>
                    <a:lnB w="381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60 (39%)</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37 (24%)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13 (8%)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10 (7%)</a:t>
                      </a:r>
                    </a:p>
                  </a:txBody>
                  <a:tcPr horzOverflow="overflow">
                    <a:lnL>
                      <a:noFill/>
                    </a:lnL>
                    <a:lnR>
                      <a:noFill/>
                    </a:lnR>
                    <a:lnT>
                      <a:noFill/>
                    </a:lnT>
                    <a:lnB w="381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24 (25%)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7 (7%)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14 (15%)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3 (3%)</a:t>
                      </a:r>
                    </a:p>
                  </a:txBody>
                  <a:tcPr horzOverflow="overflow">
                    <a:lnL>
                      <a:noFill/>
                    </a:lnL>
                    <a:lnR>
                      <a:noFill/>
                    </a:lnR>
                    <a:lnT>
                      <a:noFill/>
                    </a:lnT>
                    <a:lnB w="3810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84 (33%)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44 (17%)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27 (11%)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13 (5%)</a:t>
                      </a:r>
                    </a:p>
                  </a:txBody>
                  <a:tcPr horzOverflow="overflow">
                    <a:lnL>
                      <a:noFill/>
                    </a:lnL>
                    <a:lnR>
                      <a:noFill/>
                    </a:lnR>
                    <a:lnT>
                      <a:noFill/>
                    </a:lnT>
                    <a:lnB w="38100" cap="flat" cmpd="sng" algn="ctr">
                      <a:solidFill>
                        <a:srgbClr val="333399"/>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48"/>
            <a:ext cx="9144000" cy="1700808"/>
          </a:xfrm>
        </p:spPr>
        <p:txBody>
          <a:bodyPr>
            <a:normAutofit/>
          </a:bodyPr>
          <a:lstStyle/>
          <a:p>
            <a:pPr>
              <a:defRPr/>
            </a:pPr>
            <a:r>
              <a:rPr lang="en-CA" sz="3600" noProof="0" smtClean="0">
                <a:effectLst/>
              </a:rPr>
              <a:t>HCV Treatment Discontinuation Rates in IDUs vs. non-IDUs</a:t>
            </a:r>
          </a:p>
        </p:txBody>
      </p:sp>
      <p:sp>
        <p:nvSpPr>
          <p:cNvPr id="3" name="Content Placeholder 2"/>
          <p:cNvSpPr>
            <a:spLocks noGrp="1"/>
          </p:cNvSpPr>
          <p:nvPr>
            <p:ph idx="1"/>
          </p:nvPr>
        </p:nvSpPr>
        <p:spPr/>
        <p:txBody>
          <a:bodyPr/>
          <a:lstStyle/>
          <a:p>
            <a:pPr>
              <a:defRPr/>
            </a:pPr>
            <a:r>
              <a:rPr lang="en-CA" noProof="0" dirty="0" smtClean="0">
                <a:effectLst/>
              </a:rPr>
              <a:t>Lee et al. (Liver Int. 1270-77, 2012)</a:t>
            </a:r>
          </a:p>
          <a:p>
            <a:pPr>
              <a:defRPr/>
            </a:pPr>
            <a:r>
              <a:rPr lang="en-CA" noProof="0" dirty="0" smtClean="0">
                <a:effectLst/>
              </a:rPr>
              <a:t>8853 courses of Peg-IFN-2a in non-IDUs</a:t>
            </a:r>
          </a:p>
          <a:p>
            <a:pPr>
              <a:defRPr/>
            </a:pPr>
            <a:r>
              <a:rPr lang="en-CA" noProof="0" dirty="0" smtClean="0">
                <a:effectLst/>
              </a:rPr>
              <a:t>68.3% completion rate</a:t>
            </a:r>
          </a:p>
          <a:p>
            <a:pPr>
              <a:defRPr/>
            </a:pPr>
            <a:r>
              <a:rPr lang="en-CA" noProof="0" dirty="0" smtClean="0">
                <a:effectLst/>
              </a:rPr>
              <a:t>10.3% discontinuation for toxicity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Line 2"/>
          <p:cNvSpPr>
            <a:spLocks noChangeShapeType="1"/>
          </p:cNvSpPr>
          <p:nvPr/>
        </p:nvSpPr>
        <p:spPr bwMode="auto">
          <a:xfrm>
            <a:off x="1436688" y="5346700"/>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42" name="Line 3"/>
          <p:cNvSpPr>
            <a:spLocks noChangeShapeType="1"/>
          </p:cNvSpPr>
          <p:nvPr/>
        </p:nvSpPr>
        <p:spPr bwMode="auto">
          <a:xfrm>
            <a:off x="1436688" y="4905375"/>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43" name="Line 4"/>
          <p:cNvSpPr>
            <a:spLocks noChangeShapeType="1"/>
          </p:cNvSpPr>
          <p:nvPr/>
        </p:nvSpPr>
        <p:spPr bwMode="auto">
          <a:xfrm>
            <a:off x="1436688" y="4462463"/>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44" name="Line 5"/>
          <p:cNvSpPr>
            <a:spLocks noChangeShapeType="1"/>
          </p:cNvSpPr>
          <p:nvPr/>
        </p:nvSpPr>
        <p:spPr bwMode="auto">
          <a:xfrm>
            <a:off x="1436688" y="4019550"/>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45" name="Line 6"/>
          <p:cNvSpPr>
            <a:spLocks noChangeShapeType="1"/>
          </p:cNvSpPr>
          <p:nvPr/>
        </p:nvSpPr>
        <p:spPr bwMode="auto">
          <a:xfrm>
            <a:off x="1436688" y="3582988"/>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46" name="Line 7"/>
          <p:cNvSpPr>
            <a:spLocks noChangeShapeType="1"/>
          </p:cNvSpPr>
          <p:nvPr/>
        </p:nvSpPr>
        <p:spPr bwMode="auto">
          <a:xfrm>
            <a:off x="1436688" y="3140075"/>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47" name="Line 8"/>
          <p:cNvSpPr>
            <a:spLocks noChangeShapeType="1"/>
          </p:cNvSpPr>
          <p:nvPr/>
        </p:nvSpPr>
        <p:spPr bwMode="auto">
          <a:xfrm>
            <a:off x="1436688" y="2697163"/>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48" name="Line 9"/>
          <p:cNvSpPr>
            <a:spLocks noChangeShapeType="1"/>
          </p:cNvSpPr>
          <p:nvPr/>
        </p:nvSpPr>
        <p:spPr bwMode="auto">
          <a:xfrm>
            <a:off x="1436688" y="2254250"/>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49" name="Line 10"/>
          <p:cNvSpPr>
            <a:spLocks noChangeShapeType="1"/>
          </p:cNvSpPr>
          <p:nvPr/>
        </p:nvSpPr>
        <p:spPr bwMode="auto">
          <a:xfrm>
            <a:off x="1436688" y="1811338"/>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0" name="Line 11"/>
          <p:cNvSpPr>
            <a:spLocks noChangeShapeType="1"/>
          </p:cNvSpPr>
          <p:nvPr/>
        </p:nvSpPr>
        <p:spPr bwMode="auto">
          <a:xfrm>
            <a:off x="1436688" y="5789613"/>
            <a:ext cx="61912" cy="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1" name="Line 12"/>
          <p:cNvSpPr>
            <a:spLocks noChangeShapeType="1"/>
          </p:cNvSpPr>
          <p:nvPr/>
        </p:nvSpPr>
        <p:spPr bwMode="auto">
          <a:xfrm flipV="1">
            <a:off x="1498600"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2" name="Line 13"/>
          <p:cNvSpPr>
            <a:spLocks noChangeShapeType="1"/>
          </p:cNvSpPr>
          <p:nvPr/>
        </p:nvSpPr>
        <p:spPr bwMode="auto">
          <a:xfrm flipV="1">
            <a:off x="1973263"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3" name="Line 14"/>
          <p:cNvSpPr>
            <a:spLocks noChangeShapeType="1"/>
          </p:cNvSpPr>
          <p:nvPr/>
        </p:nvSpPr>
        <p:spPr bwMode="auto">
          <a:xfrm flipV="1">
            <a:off x="2454275"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4" name="Line 15"/>
          <p:cNvSpPr>
            <a:spLocks noChangeShapeType="1"/>
          </p:cNvSpPr>
          <p:nvPr/>
        </p:nvSpPr>
        <p:spPr bwMode="auto">
          <a:xfrm flipV="1">
            <a:off x="2928938"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5" name="Line 16"/>
          <p:cNvSpPr>
            <a:spLocks noChangeShapeType="1"/>
          </p:cNvSpPr>
          <p:nvPr/>
        </p:nvSpPr>
        <p:spPr bwMode="auto">
          <a:xfrm flipV="1">
            <a:off x="3409950"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6" name="Line 17"/>
          <p:cNvSpPr>
            <a:spLocks noChangeShapeType="1"/>
          </p:cNvSpPr>
          <p:nvPr/>
        </p:nvSpPr>
        <p:spPr bwMode="auto">
          <a:xfrm flipV="1">
            <a:off x="3884613"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7" name="Line 18"/>
          <p:cNvSpPr>
            <a:spLocks noChangeShapeType="1"/>
          </p:cNvSpPr>
          <p:nvPr/>
        </p:nvSpPr>
        <p:spPr bwMode="auto">
          <a:xfrm flipV="1">
            <a:off x="4364038"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8" name="Line 19"/>
          <p:cNvSpPr>
            <a:spLocks noChangeShapeType="1"/>
          </p:cNvSpPr>
          <p:nvPr/>
        </p:nvSpPr>
        <p:spPr bwMode="auto">
          <a:xfrm flipV="1">
            <a:off x="4838700"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59" name="Line 20"/>
          <p:cNvSpPr>
            <a:spLocks noChangeShapeType="1"/>
          </p:cNvSpPr>
          <p:nvPr/>
        </p:nvSpPr>
        <p:spPr bwMode="auto">
          <a:xfrm flipV="1">
            <a:off x="5319713"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60" name="Line 21"/>
          <p:cNvSpPr>
            <a:spLocks noChangeShapeType="1"/>
          </p:cNvSpPr>
          <p:nvPr/>
        </p:nvSpPr>
        <p:spPr bwMode="auto">
          <a:xfrm flipV="1">
            <a:off x="5794375"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61" name="Line 22"/>
          <p:cNvSpPr>
            <a:spLocks noChangeShapeType="1"/>
          </p:cNvSpPr>
          <p:nvPr/>
        </p:nvSpPr>
        <p:spPr bwMode="auto">
          <a:xfrm flipV="1">
            <a:off x="6275388"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62" name="Line 23"/>
          <p:cNvSpPr>
            <a:spLocks noChangeShapeType="1"/>
          </p:cNvSpPr>
          <p:nvPr/>
        </p:nvSpPr>
        <p:spPr bwMode="auto">
          <a:xfrm flipV="1">
            <a:off x="6750050"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63" name="Line 24"/>
          <p:cNvSpPr>
            <a:spLocks noChangeShapeType="1"/>
          </p:cNvSpPr>
          <p:nvPr/>
        </p:nvSpPr>
        <p:spPr bwMode="auto">
          <a:xfrm flipV="1">
            <a:off x="7229475"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64" name="Line 25"/>
          <p:cNvSpPr>
            <a:spLocks noChangeShapeType="1"/>
          </p:cNvSpPr>
          <p:nvPr/>
        </p:nvSpPr>
        <p:spPr bwMode="auto">
          <a:xfrm flipV="1">
            <a:off x="7704138" y="5789613"/>
            <a:ext cx="0" cy="63500"/>
          </a:xfrm>
          <a:prstGeom prst="line">
            <a:avLst/>
          </a:prstGeom>
          <a:noFill/>
          <a:ln w="12700">
            <a:solidFill>
              <a:srgbClr val="FFFFFF"/>
            </a:solidFill>
            <a:round/>
            <a:headEnd/>
            <a:tailEnd/>
          </a:ln>
        </p:spPr>
        <p:txBody>
          <a:bodyPr/>
          <a:lstStyle/>
          <a:p>
            <a:endParaRPr lang="en-US">
              <a:solidFill>
                <a:prstClr val="white"/>
              </a:solidFill>
            </a:endParaRPr>
          </a:p>
        </p:txBody>
      </p:sp>
      <p:sp>
        <p:nvSpPr>
          <p:cNvPr id="35865" name="Title 1"/>
          <p:cNvSpPr>
            <a:spLocks noGrp="1"/>
          </p:cNvSpPr>
          <p:nvPr>
            <p:ph type="title" idx="4294967295"/>
          </p:nvPr>
        </p:nvSpPr>
        <p:spPr>
          <a:xfrm>
            <a:off x="0" y="241648"/>
            <a:ext cx="9144000" cy="1143000"/>
          </a:xfrm>
        </p:spPr>
        <p:txBody>
          <a:bodyPr>
            <a:noAutofit/>
          </a:bodyPr>
          <a:lstStyle/>
          <a:p>
            <a:pPr eaLnBrk="1" hangingPunct="1"/>
            <a:r>
              <a:rPr lang="en-CA" sz="3900" noProof="0" smtClean="0">
                <a:effectLst/>
              </a:rPr>
              <a:t>Projected liver-related outcomes:</a:t>
            </a:r>
            <a:br>
              <a:rPr lang="en-CA" sz="3900" noProof="0" smtClean="0">
                <a:effectLst/>
              </a:rPr>
            </a:br>
            <a:r>
              <a:rPr lang="en-CA" sz="3900" noProof="0" smtClean="0">
                <a:effectLst/>
              </a:rPr>
              <a:t>Population 242,521</a:t>
            </a:r>
          </a:p>
        </p:txBody>
      </p:sp>
      <p:sp>
        <p:nvSpPr>
          <p:cNvPr id="35866" name="Rectangle 28"/>
          <p:cNvSpPr>
            <a:spLocks noChangeArrowheads="1"/>
          </p:cNvSpPr>
          <p:nvPr/>
        </p:nvSpPr>
        <p:spPr bwMode="auto">
          <a:xfrm>
            <a:off x="1498600" y="1811338"/>
            <a:ext cx="6205538" cy="3978275"/>
          </a:xfrm>
          <a:prstGeom prst="rect">
            <a:avLst/>
          </a:prstGeom>
          <a:noFill/>
          <a:ln w="12700">
            <a:solidFill>
              <a:schemeClr val="tx1"/>
            </a:solidFill>
            <a:miter lim="800000"/>
            <a:headEnd/>
            <a:tailEnd/>
          </a:ln>
        </p:spPr>
        <p:txBody>
          <a:bodyPr/>
          <a:lstStyle/>
          <a:p>
            <a:endParaRPr lang="en-US">
              <a:solidFill>
                <a:prstClr val="white"/>
              </a:solidFill>
            </a:endParaRPr>
          </a:p>
        </p:txBody>
      </p:sp>
      <p:sp>
        <p:nvSpPr>
          <p:cNvPr id="35867" name="Freeform 37"/>
          <p:cNvSpPr>
            <a:spLocks/>
          </p:cNvSpPr>
          <p:nvPr/>
        </p:nvSpPr>
        <p:spPr bwMode="auto">
          <a:xfrm>
            <a:off x="1739900" y="2216150"/>
            <a:ext cx="5724525" cy="3043238"/>
          </a:xfrm>
          <a:custGeom>
            <a:avLst/>
            <a:gdLst>
              <a:gd name="T0" fmla="*/ 0 w 905"/>
              <a:gd name="T1" fmla="*/ 2147483647 h 481"/>
              <a:gd name="T2" fmla="*/ 2147483647 w 905"/>
              <a:gd name="T3" fmla="*/ 2147483647 h 481"/>
              <a:gd name="T4" fmla="*/ 2147483647 w 905"/>
              <a:gd name="T5" fmla="*/ 2147483647 h 481"/>
              <a:gd name="T6" fmla="*/ 2147483647 w 905"/>
              <a:gd name="T7" fmla="*/ 2147483647 h 481"/>
              <a:gd name="T8" fmla="*/ 2147483647 w 905"/>
              <a:gd name="T9" fmla="*/ 2147483647 h 481"/>
              <a:gd name="T10" fmla="*/ 2147483647 w 905"/>
              <a:gd name="T11" fmla="*/ 2147483647 h 481"/>
              <a:gd name="T12" fmla="*/ 2147483647 w 905"/>
              <a:gd name="T13" fmla="*/ 0 h 481"/>
              <a:gd name="T14" fmla="*/ 2147483647 w 905"/>
              <a:gd name="T15" fmla="*/ 0 h 481"/>
              <a:gd name="T16" fmla="*/ 2147483647 w 905"/>
              <a:gd name="T17" fmla="*/ 2147483647 h 481"/>
              <a:gd name="T18" fmla="*/ 2147483647 w 905"/>
              <a:gd name="T19" fmla="*/ 2147483647 h 481"/>
              <a:gd name="T20" fmla="*/ 2147483647 w 905"/>
              <a:gd name="T21" fmla="*/ 2147483647 h 481"/>
              <a:gd name="T22" fmla="*/ 2147483647 w 905"/>
              <a:gd name="T23" fmla="*/ 2147483647 h 481"/>
              <a:gd name="T24" fmla="*/ 2147483647 w 905"/>
              <a:gd name="T25" fmla="*/ 2147483647 h 4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5"/>
              <a:gd name="T40" fmla="*/ 0 h 481"/>
              <a:gd name="T41" fmla="*/ 905 w 905"/>
              <a:gd name="T42" fmla="*/ 481 h 4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5" h="481">
                <a:moveTo>
                  <a:pt x="0" y="481"/>
                </a:moveTo>
                <a:lnTo>
                  <a:pt x="75" y="382"/>
                </a:lnTo>
                <a:lnTo>
                  <a:pt x="151" y="264"/>
                </a:lnTo>
                <a:lnTo>
                  <a:pt x="226" y="152"/>
                </a:lnTo>
                <a:lnTo>
                  <a:pt x="302" y="53"/>
                </a:lnTo>
                <a:lnTo>
                  <a:pt x="377" y="11"/>
                </a:lnTo>
                <a:lnTo>
                  <a:pt x="453" y="0"/>
                </a:lnTo>
                <a:lnTo>
                  <a:pt x="528" y="0"/>
                </a:lnTo>
                <a:lnTo>
                  <a:pt x="603" y="4"/>
                </a:lnTo>
                <a:lnTo>
                  <a:pt x="679" y="15"/>
                </a:lnTo>
                <a:lnTo>
                  <a:pt x="754" y="25"/>
                </a:lnTo>
                <a:lnTo>
                  <a:pt x="830" y="37"/>
                </a:lnTo>
                <a:lnTo>
                  <a:pt x="905" y="51"/>
                </a:lnTo>
              </a:path>
            </a:pathLst>
          </a:custGeom>
          <a:noFill/>
          <a:ln w="28575">
            <a:solidFill>
              <a:srgbClr val="FF9900"/>
            </a:solidFill>
            <a:round/>
            <a:headEnd/>
            <a:tailEnd/>
          </a:ln>
        </p:spPr>
        <p:txBody>
          <a:bodyPr/>
          <a:lstStyle/>
          <a:p>
            <a:endParaRPr lang="en-US">
              <a:solidFill>
                <a:prstClr val="white"/>
              </a:solidFill>
            </a:endParaRPr>
          </a:p>
        </p:txBody>
      </p:sp>
      <p:sp>
        <p:nvSpPr>
          <p:cNvPr id="35868" name="Freeform 38"/>
          <p:cNvSpPr>
            <a:spLocks/>
          </p:cNvSpPr>
          <p:nvPr/>
        </p:nvSpPr>
        <p:spPr bwMode="auto">
          <a:xfrm>
            <a:off x="1739900" y="3608388"/>
            <a:ext cx="5724525" cy="2011362"/>
          </a:xfrm>
          <a:custGeom>
            <a:avLst/>
            <a:gdLst>
              <a:gd name="T0" fmla="*/ 0 w 905"/>
              <a:gd name="T1" fmla="*/ 2147483647 h 318"/>
              <a:gd name="T2" fmla="*/ 2147483647 w 905"/>
              <a:gd name="T3" fmla="*/ 2147483647 h 318"/>
              <a:gd name="T4" fmla="*/ 2147483647 w 905"/>
              <a:gd name="T5" fmla="*/ 2147483647 h 318"/>
              <a:gd name="T6" fmla="*/ 2147483647 w 905"/>
              <a:gd name="T7" fmla="*/ 2147483647 h 318"/>
              <a:gd name="T8" fmla="*/ 2147483647 w 905"/>
              <a:gd name="T9" fmla="*/ 2147483647 h 318"/>
              <a:gd name="T10" fmla="*/ 2147483647 w 905"/>
              <a:gd name="T11" fmla="*/ 2147483647 h 318"/>
              <a:gd name="T12" fmla="*/ 2147483647 w 905"/>
              <a:gd name="T13" fmla="*/ 2147483647 h 318"/>
              <a:gd name="T14" fmla="*/ 2147483647 w 905"/>
              <a:gd name="T15" fmla="*/ 2147483647 h 318"/>
              <a:gd name="T16" fmla="*/ 2147483647 w 905"/>
              <a:gd name="T17" fmla="*/ 2147483647 h 318"/>
              <a:gd name="T18" fmla="*/ 2147483647 w 905"/>
              <a:gd name="T19" fmla="*/ 2147483647 h 318"/>
              <a:gd name="T20" fmla="*/ 2147483647 w 905"/>
              <a:gd name="T21" fmla="*/ 0 h 318"/>
              <a:gd name="T22" fmla="*/ 2147483647 w 905"/>
              <a:gd name="T23" fmla="*/ 2147483647 h 318"/>
              <a:gd name="T24" fmla="*/ 2147483647 w 905"/>
              <a:gd name="T25" fmla="*/ 2147483647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5"/>
              <a:gd name="T40" fmla="*/ 0 h 318"/>
              <a:gd name="T41" fmla="*/ 905 w 905"/>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5" h="318">
                <a:moveTo>
                  <a:pt x="0" y="318"/>
                </a:moveTo>
                <a:lnTo>
                  <a:pt x="75" y="299"/>
                </a:lnTo>
                <a:lnTo>
                  <a:pt x="151" y="263"/>
                </a:lnTo>
                <a:lnTo>
                  <a:pt x="226" y="219"/>
                </a:lnTo>
                <a:lnTo>
                  <a:pt x="302" y="167"/>
                </a:lnTo>
                <a:lnTo>
                  <a:pt x="377" y="112"/>
                </a:lnTo>
                <a:lnTo>
                  <a:pt x="453" y="68"/>
                </a:lnTo>
                <a:lnTo>
                  <a:pt x="528" y="37"/>
                </a:lnTo>
                <a:lnTo>
                  <a:pt x="603" y="35"/>
                </a:lnTo>
                <a:lnTo>
                  <a:pt x="679" y="7"/>
                </a:lnTo>
                <a:lnTo>
                  <a:pt x="754" y="0"/>
                </a:lnTo>
                <a:lnTo>
                  <a:pt x="830" y="1"/>
                </a:lnTo>
                <a:lnTo>
                  <a:pt x="905" y="7"/>
                </a:lnTo>
              </a:path>
            </a:pathLst>
          </a:custGeom>
          <a:noFill/>
          <a:ln w="28575">
            <a:solidFill>
              <a:srgbClr val="FCF305"/>
            </a:solidFill>
            <a:round/>
            <a:headEnd/>
            <a:tailEnd/>
          </a:ln>
        </p:spPr>
        <p:txBody>
          <a:bodyPr/>
          <a:lstStyle/>
          <a:p>
            <a:endParaRPr lang="en-US">
              <a:solidFill>
                <a:prstClr val="white"/>
              </a:solidFill>
            </a:endParaRPr>
          </a:p>
        </p:txBody>
      </p:sp>
      <p:sp>
        <p:nvSpPr>
          <p:cNvPr id="35869" name="Freeform 39"/>
          <p:cNvSpPr>
            <a:spLocks/>
          </p:cNvSpPr>
          <p:nvPr/>
        </p:nvSpPr>
        <p:spPr bwMode="auto">
          <a:xfrm>
            <a:off x="1739900" y="4348163"/>
            <a:ext cx="5724525" cy="1352550"/>
          </a:xfrm>
          <a:custGeom>
            <a:avLst/>
            <a:gdLst>
              <a:gd name="T0" fmla="*/ 0 w 905"/>
              <a:gd name="T1" fmla="*/ 2147483647 h 214"/>
              <a:gd name="T2" fmla="*/ 2147483647 w 905"/>
              <a:gd name="T3" fmla="*/ 2147483647 h 214"/>
              <a:gd name="T4" fmla="*/ 2147483647 w 905"/>
              <a:gd name="T5" fmla="*/ 2147483647 h 214"/>
              <a:gd name="T6" fmla="*/ 2147483647 w 905"/>
              <a:gd name="T7" fmla="*/ 2147483647 h 214"/>
              <a:gd name="T8" fmla="*/ 2147483647 w 905"/>
              <a:gd name="T9" fmla="*/ 2147483647 h 214"/>
              <a:gd name="T10" fmla="*/ 2147483647 w 905"/>
              <a:gd name="T11" fmla="*/ 2147483647 h 214"/>
              <a:gd name="T12" fmla="*/ 2147483647 w 905"/>
              <a:gd name="T13" fmla="*/ 2147483647 h 214"/>
              <a:gd name="T14" fmla="*/ 2147483647 w 905"/>
              <a:gd name="T15" fmla="*/ 2147483647 h 214"/>
              <a:gd name="T16" fmla="*/ 2147483647 w 905"/>
              <a:gd name="T17" fmla="*/ 2147483647 h 214"/>
              <a:gd name="T18" fmla="*/ 2147483647 w 905"/>
              <a:gd name="T19" fmla="*/ 2147483647 h 214"/>
              <a:gd name="T20" fmla="*/ 2147483647 w 905"/>
              <a:gd name="T21" fmla="*/ 2147483647 h 214"/>
              <a:gd name="T22" fmla="*/ 2147483647 w 905"/>
              <a:gd name="T23" fmla="*/ 0 h 214"/>
              <a:gd name="T24" fmla="*/ 2147483647 w 905"/>
              <a:gd name="T25" fmla="*/ 2147483647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5"/>
              <a:gd name="T40" fmla="*/ 0 h 214"/>
              <a:gd name="T41" fmla="*/ 905 w 905"/>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5" h="214">
                <a:moveTo>
                  <a:pt x="0" y="214"/>
                </a:moveTo>
                <a:lnTo>
                  <a:pt x="75" y="204"/>
                </a:lnTo>
                <a:lnTo>
                  <a:pt x="151" y="185"/>
                </a:lnTo>
                <a:lnTo>
                  <a:pt x="226" y="161"/>
                </a:lnTo>
                <a:lnTo>
                  <a:pt x="302" y="131"/>
                </a:lnTo>
                <a:lnTo>
                  <a:pt x="377" y="97"/>
                </a:lnTo>
                <a:lnTo>
                  <a:pt x="453" y="67"/>
                </a:lnTo>
                <a:lnTo>
                  <a:pt x="528" y="43"/>
                </a:lnTo>
                <a:lnTo>
                  <a:pt x="603" y="24"/>
                </a:lnTo>
                <a:lnTo>
                  <a:pt x="679" y="11"/>
                </a:lnTo>
                <a:lnTo>
                  <a:pt x="754" y="4"/>
                </a:lnTo>
                <a:lnTo>
                  <a:pt x="830" y="0"/>
                </a:lnTo>
                <a:lnTo>
                  <a:pt x="905" y="1"/>
                </a:lnTo>
              </a:path>
            </a:pathLst>
          </a:custGeom>
          <a:noFill/>
          <a:ln w="28575">
            <a:solidFill>
              <a:srgbClr val="FFFFFF"/>
            </a:solidFill>
            <a:round/>
            <a:headEnd/>
            <a:tailEnd/>
          </a:ln>
        </p:spPr>
        <p:txBody>
          <a:bodyPr/>
          <a:lstStyle/>
          <a:p>
            <a:endParaRPr lang="en-US">
              <a:solidFill>
                <a:prstClr val="white"/>
              </a:solidFill>
            </a:endParaRPr>
          </a:p>
        </p:txBody>
      </p:sp>
      <p:sp>
        <p:nvSpPr>
          <p:cNvPr id="35870" name="Freeform 40"/>
          <p:cNvSpPr>
            <a:spLocks/>
          </p:cNvSpPr>
          <p:nvPr/>
        </p:nvSpPr>
        <p:spPr bwMode="auto">
          <a:xfrm>
            <a:off x="1739900" y="3082925"/>
            <a:ext cx="5724525" cy="2600325"/>
          </a:xfrm>
          <a:custGeom>
            <a:avLst/>
            <a:gdLst>
              <a:gd name="T0" fmla="*/ 0 w 905"/>
              <a:gd name="T1" fmla="*/ 2147483647 h 411"/>
              <a:gd name="T2" fmla="*/ 2147483647 w 905"/>
              <a:gd name="T3" fmla="*/ 2147483647 h 411"/>
              <a:gd name="T4" fmla="*/ 2147483647 w 905"/>
              <a:gd name="T5" fmla="*/ 2147483647 h 411"/>
              <a:gd name="T6" fmla="*/ 2147483647 w 905"/>
              <a:gd name="T7" fmla="*/ 2147483647 h 411"/>
              <a:gd name="T8" fmla="*/ 2147483647 w 905"/>
              <a:gd name="T9" fmla="*/ 2147483647 h 411"/>
              <a:gd name="T10" fmla="*/ 2147483647 w 905"/>
              <a:gd name="T11" fmla="*/ 2147483647 h 411"/>
              <a:gd name="T12" fmla="*/ 2147483647 w 905"/>
              <a:gd name="T13" fmla="*/ 2147483647 h 411"/>
              <a:gd name="T14" fmla="*/ 2147483647 w 905"/>
              <a:gd name="T15" fmla="*/ 2147483647 h 411"/>
              <a:gd name="T16" fmla="*/ 2147483647 w 905"/>
              <a:gd name="T17" fmla="*/ 2147483647 h 411"/>
              <a:gd name="T18" fmla="*/ 2147483647 w 905"/>
              <a:gd name="T19" fmla="*/ 2147483647 h 411"/>
              <a:gd name="T20" fmla="*/ 2147483647 w 905"/>
              <a:gd name="T21" fmla="*/ 2147483647 h 411"/>
              <a:gd name="T22" fmla="*/ 2147483647 w 905"/>
              <a:gd name="T23" fmla="*/ 2147483647 h 411"/>
              <a:gd name="T24" fmla="*/ 2147483647 w 905"/>
              <a:gd name="T25" fmla="*/ 0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5"/>
              <a:gd name="T40" fmla="*/ 0 h 411"/>
              <a:gd name="T41" fmla="*/ 905 w 905"/>
              <a:gd name="T42" fmla="*/ 411 h 4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5" h="411">
                <a:moveTo>
                  <a:pt x="0" y="411"/>
                </a:moveTo>
                <a:lnTo>
                  <a:pt x="75" y="398"/>
                </a:lnTo>
                <a:lnTo>
                  <a:pt x="151" y="374"/>
                </a:lnTo>
                <a:lnTo>
                  <a:pt x="226" y="341"/>
                </a:lnTo>
                <a:lnTo>
                  <a:pt x="302" y="296"/>
                </a:lnTo>
                <a:lnTo>
                  <a:pt x="377" y="242"/>
                </a:lnTo>
                <a:lnTo>
                  <a:pt x="453" y="186"/>
                </a:lnTo>
                <a:lnTo>
                  <a:pt x="528" y="135"/>
                </a:lnTo>
                <a:lnTo>
                  <a:pt x="603" y="90"/>
                </a:lnTo>
                <a:lnTo>
                  <a:pt x="679" y="55"/>
                </a:lnTo>
                <a:lnTo>
                  <a:pt x="754" y="28"/>
                </a:lnTo>
                <a:lnTo>
                  <a:pt x="830" y="9"/>
                </a:lnTo>
                <a:lnTo>
                  <a:pt x="905" y="0"/>
                </a:lnTo>
              </a:path>
            </a:pathLst>
          </a:custGeom>
          <a:noFill/>
          <a:ln w="28575">
            <a:solidFill>
              <a:srgbClr val="00CCFF"/>
            </a:solidFill>
            <a:round/>
            <a:headEnd/>
            <a:tailEnd/>
          </a:ln>
        </p:spPr>
        <p:txBody>
          <a:bodyPr/>
          <a:lstStyle/>
          <a:p>
            <a:endParaRPr lang="en-US">
              <a:solidFill>
                <a:prstClr val="white"/>
              </a:solidFill>
            </a:endParaRPr>
          </a:p>
        </p:txBody>
      </p:sp>
      <p:sp>
        <p:nvSpPr>
          <p:cNvPr id="25641" name="Rectangle 41"/>
          <p:cNvSpPr>
            <a:spLocks noChangeArrowheads="1"/>
          </p:cNvSpPr>
          <p:nvPr/>
        </p:nvSpPr>
        <p:spPr bwMode="auto">
          <a:xfrm>
            <a:off x="1236663" y="5643563"/>
            <a:ext cx="127000" cy="274637"/>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0</a:t>
            </a:r>
            <a:endParaRPr lang="en-CA">
              <a:solidFill>
                <a:prstClr val="white"/>
              </a:solidFill>
            </a:endParaRPr>
          </a:p>
        </p:txBody>
      </p:sp>
      <p:sp>
        <p:nvSpPr>
          <p:cNvPr id="25642" name="Rectangle 42"/>
          <p:cNvSpPr>
            <a:spLocks noChangeArrowheads="1"/>
          </p:cNvSpPr>
          <p:nvPr/>
        </p:nvSpPr>
        <p:spPr bwMode="auto">
          <a:xfrm>
            <a:off x="982663" y="5200650"/>
            <a:ext cx="381000" cy="274638"/>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100</a:t>
            </a:r>
            <a:endParaRPr lang="en-CA">
              <a:solidFill>
                <a:prstClr val="white"/>
              </a:solidFill>
            </a:endParaRPr>
          </a:p>
        </p:txBody>
      </p:sp>
      <p:sp>
        <p:nvSpPr>
          <p:cNvPr id="25643" name="Rectangle 43"/>
          <p:cNvSpPr>
            <a:spLocks noChangeArrowheads="1"/>
          </p:cNvSpPr>
          <p:nvPr/>
        </p:nvSpPr>
        <p:spPr bwMode="auto">
          <a:xfrm>
            <a:off x="982663" y="4757738"/>
            <a:ext cx="381000" cy="274637"/>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200</a:t>
            </a:r>
            <a:endParaRPr lang="en-CA">
              <a:solidFill>
                <a:prstClr val="white"/>
              </a:solidFill>
            </a:endParaRPr>
          </a:p>
        </p:txBody>
      </p:sp>
      <p:sp>
        <p:nvSpPr>
          <p:cNvPr id="25644" name="Rectangle 44"/>
          <p:cNvSpPr>
            <a:spLocks noChangeArrowheads="1"/>
          </p:cNvSpPr>
          <p:nvPr/>
        </p:nvSpPr>
        <p:spPr bwMode="auto">
          <a:xfrm>
            <a:off x="982663" y="4314825"/>
            <a:ext cx="381000" cy="274638"/>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300</a:t>
            </a:r>
            <a:endParaRPr lang="en-CA">
              <a:solidFill>
                <a:prstClr val="white"/>
              </a:solidFill>
            </a:endParaRPr>
          </a:p>
        </p:txBody>
      </p:sp>
      <p:sp>
        <p:nvSpPr>
          <p:cNvPr id="25645" name="Rectangle 45"/>
          <p:cNvSpPr>
            <a:spLocks noChangeArrowheads="1"/>
          </p:cNvSpPr>
          <p:nvPr/>
        </p:nvSpPr>
        <p:spPr bwMode="auto">
          <a:xfrm>
            <a:off x="982663" y="3871913"/>
            <a:ext cx="381000" cy="274637"/>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400</a:t>
            </a:r>
            <a:endParaRPr lang="en-CA">
              <a:solidFill>
                <a:prstClr val="white"/>
              </a:solidFill>
            </a:endParaRPr>
          </a:p>
        </p:txBody>
      </p:sp>
      <p:sp>
        <p:nvSpPr>
          <p:cNvPr id="25646" name="Rectangle 46"/>
          <p:cNvSpPr>
            <a:spLocks noChangeArrowheads="1"/>
          </p:cNvSpPr>
          <p:nvPr/>
        </p:nvSpPr>
        <p:spPr bwMode="auto">
          <a:xfrm>
            <a:off x="982663" y="3435350"/>
            <a:ext cx="381000" cy="274638"/>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500</a:t>
            </a:r>
            <a:endParaRPr lang="en-CA">
              <a:solidFill>
                <a:prstClr val="white"/>
              </a:solidFill>
            </a:endParaRPr>
          </a:p>
        </p:txBody>
      </p:sp>
      <p:sp>
        <p:nvSpPr>
          <p:cNvPr id="25647" name="Rectangle 47"/>
          <p:cNvSpPr>
            <a:spLocks noChangeArrowheads="1"/>
          </p:cNvSpPr>
          <p:nvPr/>
        </p:nvSpPr>
        <p:spPr bwMode="auto">
          <a:xfrm>
            <a:off x="982663" y="2992438"/>
            <a:ext cx="381000" cy="274637"/>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600</a:t>
            </a:r>
            <a:endParaRPr lang="en-CA">
              <a:solidFill>
                <a:prstClr val="white"/>
              </a:solidFill>
            </a:endParaRPr>
          </a:p>
        </p:txBody>
      </p:sp>
      <p:sp>
        <p:nvSpPr>
          <p:cNvPr id="25648" name="Rectangle 48"/>
          <p:cNvSpPr>
            <a:spLocks noChangeArrowheads="1"/>
          </p:cNvSpPr>
          <p:nvPr/>
        </p:nvSpPr>
        <p:spPr bwMode="auto">
          <a:xfrm>
            <a:off x="982663" y="2549525"/>
            <a:ext cx="381000" cy="274638"/>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700</a:t>
            </a:r>
            <a:endParaRPr lang="en-CA">
              <a:solidFill>
                <a:prstClr val="white"/>
              </a:solidFill>
            </a:endParaRPr>
          </a:p>
        </p:txBody>
      </p:sp>
      <p:sp>
        <p:nvSpPr>
          <p:cNvPr id="25649" name="Rectangle 49"/>
          <p:cNvSpPr>
            <a:spLocks noChangeArrowheads="1"/>
          </p:cNvSpPr>
          <p:nvPr/>
        </p:nvSpPr>
        <p:spPr bwMode="auto">
          <a:xfrm>
            <a:off x="982663" y="2108200"/>
            <a:ext cx="381000" cy="274638"/>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800</a:t>
            </a:r>
            <a:endParaRPr lang="en-CA">
              <a:solidFill>
                <a:prstClr val="white"/>
              </a:solidFill>
            </a:endParaRPr>
          </a:p>
        </p:txBody>
      </p:sp>
      <p:sp>
        <p:nvSpPr>
          <p:cNvPr id="25650" name="Rectangle 50"/>
          <p:cNvSpPr>
            <a:spLocks noChangeArrowheads="1"/>
          </p:cNvSpPr>
          <p:nvPr/>
        </p:nvSpPr>
        <p:spPr bwMode="auto">
          <a:xfrm>
            <a:off x="982663" y="1665288"/>
            <a:ext cx="381000" cy="274637"/>
          </a:xfrm>
          <a:prstGeom prst="rect">
            <a:avLst/>
          </a:prstGeom>
          <a:noFill/>
          <a:ln w="9525">
            <a:noFill/>
            <a:miter lim="800000"/>
            <a:headEnd/>
            <a:tailEnd/>
          </a:ln>
          <a:effectLst/>
        </p:spPr>
        <p:txBody>
          <a:bodyPr wrap="none" lIns="0" tIns="0" rIns="0" bIns="0">
            <a:spAutoFit/>
          </a:bodyPr>
          <a:lstStyle/>
          <a:p>
            <a:pPr algn="r">
              <a:defRPr/>
            </a:pPr>
            <a:r>
              <a:rPr lang="en-CA">
                <a:solidFill>
                  <a:srgbClr val="FFFFFF"/>
                </a:solidFill>
              </a:rPr>
              <a:t>900</a:t>
            </a:r>
            <a:endParaRPr lang="en-CA">
              <a:solidFill>
                <a:prstClr val="white"/>
              </a:solidFill>
            </a:endParaRPr>
          </a:p>
        </p:txBody>
      </p:sp>
      <p:sp>
        <p:nvSpPr>
          <p:cNvPr id="25651" name="Rectangle 51"/>
          <p:cNvSpPr>
            <a:spLocks noChangeArrowheads="1"/>
          </p:cNvSpPr>
          <p:nvPr/>
        </p:nvSpPr>
        <p:spPr bwMode="auto">
          <a:xfrm>
            <a:off x="1539875"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1967</a:t>
            </a:r>
            <a:endParaRPr lang="en-CA" sz="1400">
              <a:solidFill>
                <a:prstClr val="white"/>
              </a:solidFill>
            </a:endParaRPr>
          </a:p>
        </p:txBody>
      </p:sp>
      <p:sp>
        <p:nvSpPr>
          <p:cNvPr id="25652" name="Rectangle 52"/>
          <p:cNvSpPr>
            <a:spLocks noChangeArrowheads="1"/>
          </p:cNvSpPr>
          <p:nvPr/>
        </p:nvSpPr>
        <p:spPr bwMode="auto">
          <a:xfrm>
            <a:off x="2014538"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1972</a:t>
            </a:r>
            <a:endParaRPr lang="en-CA" sz="1400">
              <a:solidFill>
                <a:prstClr val="white"/>
              </a:solidFill>
            </a:endParaRPr>
          </a:p>
        </p:txBody>
      </p:sp>
      <p:sp>
        <p:nvSpPr>
          <p:cNvPr id="25653" name="Rectangle 53"/>
          <p:cNvSpPr>
            <a:spLocks noChangeArrowheads="1"/>
          </p:cNvSpPr>
          <p:nvPr/>
        </p:nvSpPr>
        <p:spPr bwMode="auto">
          <a:xfrm>
            <a:off x="2495550"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1977</a:t>
            </a:r>
            <a:endParaRPr lang="en-CA" sz="1400">
              <a:solidFill>
                <a:prstClr val="white"/>
              </a:solidFill>
            </a:endParaRPr>
          </a:p>
        </p:txBody>
      </p:sp>
      <p:sp>
        <p:nvSpPr>
          <p:cNvPr id="25654" name="Rectangle 54"/>
          <p:cNvSpPr>
            <a:spLocks noChangeArrowheads="1"/>
          </p:cNvSpPr>
          <p:nvPr/>
        </p:nvSpPr>
        <p:spPr bwMode="auto">
          <a:xfrm>
            <a:off x="2970213"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1982</a:t>
            </a:r>
            <a:endParaRPr lang="en-CA" sz="1400">
              <a:solidFill>
                <a:prstClr val="white"/>
              </a:solidFill>
            </a:endParaRPr>
          </a:p>
        </p:txBody>
      </p:sp>
      <p:sp>
        <p:nvSpPr>
          <p:cNvPr id="25655" name="Rectangle 55"/>
          <p:cNvSpPr>
            <a:spLocks noChangeArrowheads="1"/>
          </p:cNvSpPr>
          <p:nvPr/>
        </p:nvSpPr>
        <p:spPr bwMode="auto">
          <a:xfrm>
            <a:off x="3451225"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1987</a:t>
            </a:r>
            <a:endParaRPr lang="en-CA" sz="1400">
              <a:solidFill>
                <a:prstClr val="white"/>
              </a:solidFill>
            </a:endParaRPr>
          </a:p>
        </p:txBody>
      </p:sp>
      <p:sp>
        <p:nvSpPr>
          <p:cNvPr id="25656" name="Rectangle 56"/>
          <p:cNvSpPr>
            <a:spLocks noChangeArrowheads="1"/>
          </p:cNvSpPr>
          <p:nvPr/>
        </p:nvSpPr>
        <p:spPr bwMode="auto">
          <a:xfrm>
            <a:off x="3924300"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1992</a:t>
            </a:r>
            <a:endParaRPr lang="en-CA" sz="1400">
              <a:solidFill>
                <a:prstClr val="white"/>
              </a:solidFill>
            </a:endParaRPr>
          </a:p>
        </p:txBody>
      </p:sp>
      <p:sp>
        <p:nvSpPr>
          <p:cNvPr id="25657" name="Rectangle 57"/>
          <p:cNvSpPr>
            <a:spLocks noChangeArrowheads="1"/>
          </p:cNvSpPr>
          <p:nvPr/>
        </p:nvSpPr>
        <p:spPr bwMode="auto">
          <a:xfrm>
            <a:off x="4405313"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1997</a:t>
            </a:r>
            <a:endParaRPr lang="en-CA" sz="1400">
              <a:solidFill>
                <a:prstClr val="white"/>
              </a:solidFill>
            </a:endParaRPr>
          </a:p>
        </p:txBody>
      </p:sp>
      <p:sp>
        <p:nvSpPr>
          <p:cNvPr id="25658" name="Rectangle 58"/>
          <p:cNvSpPr>
            <a:spLocks noChangeArrowheads="1"/>
          </p:cNvSpPr>
          <p:nvPr/>
        </p:nvSpPr>
        <p:spPr bwMode="auto">
          <a:xfrm>
            <a:off x="4879975"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2002</a:t>
            </a:r>
            <a:endParaRPr lang="en-CA" sz="1400">
              <a:solidFill>
                <a:prstClr val="white"/>
              </a:solidFill>
            </a:endParaRPr>
          </a:p>
        </p:txBody>
      </p:sp>
      <p:sp>
        <p:nvSpPr>
          <p:cNvPr id="25659" name="Rectangle 59"/>
          <p:cNvSpPr>
            <a:spLocks noChangeArrowheads="1"/>
          </p:cNvSpPr>
          <p:nvPr/>
        </p:nvSpPr>
        <p:spPr bwMode="auto">
          <a:xfrm>
            <a:off x="5354638"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2007</a:t>
            </a:r>
            <a:endParaRPr lang="en-CA" sz="1400">
              <a:solidFill>
                <a:prstClr val="white"/>
              </a:solidFill>
            </a:endParaRPr>
          </a:p>
        </p:txBody>
      </p:sp>
      <p:sp>
        <p:nvSpPr>
          <p:cNvPr id="25660" name="Rectangle 60"/>
          <p:cNvSpPr>
            <a:spLocks noChangeArrowheads="1"/>
          </p:cNvSpPr>
          <p:nvPr/>
        </p:nvSpPr>
        <p:spPr bwMode="auto">
          <a:xfrm>
            <a:off x="5835650"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2012</a:t>
            </a:r>
            <a:endParaRPr lang="en-CA" sz="1400">
              <a:solidFill>
                <a:prstClr val="white"/>
              </a:solidFill>
            </a:endParaRPr>
          </a:p>
        </p:txBody>
      </p:sp>
      <p:sp>
        <p:nvSpPr>
          <p:cNvPr id="25661" name="Rectangle 61"/>
          <p:cNvSpPr>
            <a:spLocks noChangeArrowheads="1"/>
          </p:cNvSpPr>
          <p:nvPr/>
        </p:nvSpPr>
        <p:spPr bwMode="auto">
          <a:xfrm>
            <a:off x="6310313"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2017</a:t>
            </a:r>
            <a:endParaRPr lang="en-CA" sz="1400">
              <a:solidFill>
                <a:prstClr val="white"/>
              </a:solidFill>
            </a:endParaRPr>
          </a:p>
        </p:txBody>
      </p:sp>
      <p:sp>
        <p:nvSpPr>
          <p:cNvPr id="25662" name="Rectangle 62"/>
          <p:cNvSpPr>
            <a:spLocks noChangeArrowheads="1"/>
          </p:cNvSpPr>
          <p:nvPr/>
        </p:nvSpPr>
        <p:spPr bwMode="auto">
          <a:xfrm>
            <a:off x="6789738"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2022</a:t>
            </a:r>
            <a:endParaRPr lang="en-CA" sz="1400">
              <a:solidFill>
                <a:prstClr val="white"/>
              </a:solidFill>
            </a:endParaRPr>
          </a:p>
        </p:txBody>
      </p:sp>
      <p:sp>
        <p:nvSpPr>
          <p:cNvPr id="25663" name="Rectangle 63"/>
          <p:cNvSpPr>
            <a:spLocks noChangeArrowheads="1"/>
          </p:cNvSpPr>
          <p:nvPr/>
        </p:nvSpPr>
        <p:spPr bwMode="auto">
          <a:xfrm>
            <a:off x="7264400" y="5910263"/>
            <a:ext cx="393700" cy="212725"/>
          </a:xfrm>
          <a:prstGeom prst="rect">
            <a:avLst/>
          </a:prstGeom>
          <a:noFill/>
          <a:ln w="9525">
            <a:noFill/>
            <a:miter lim="800000"/>
            <a:headEnd/>
            <a:tailEnd/>
          </a:ln>
          <a:effectLst/>
        </p:spPr>
        <p:txBody>
          <a:bodyPr wrap="none" lIns="0" tIns="0" rIns="0" bIns="0">
            <a:spAutoFit/>
          </a:bodyPr>
          <a:lstStyle/>
          <a:p>
            <a:pPr algn="ctr">
              <a:defRPr/>
            </a:pPr>
            <a:r>
              <a:rPr lang="en-CA" sz="1400">
                <a:solidFill>
                  <a:srgbClr val="FFFFFF"/>
                </a:solidFill>
              </a:rPr>
              <a:t>2027</a:t>
            </a:r>
            <a:endParaRPr lang="en-CA" sz="1400">
              <a:solidFill>
                <a:prstClr val="white"/>
              </a:solidFill>
            </a:endParaRPr>
          </a:p>
        </p:txBody>
      </p:sp>
      <p:sp>
        <p:nvSpPr>
          <p:cNvPr id="35894" name="Rectangle 64"/>
          <p:cNvSpPr>
            <a:spLocks noChangeArrowheads="1"/>
          </p:cNvSpPr>
          <p:nvPr/>
        </p:nvSpPr>
        <p:spPr bwMode="auto">
          <a:xfrm>
            <a:off x="5281613" y="1852613"/>
            <a:ext cx="1013419" cy="369332"/>
          </a:xfrm>
          <a:prstGeom prst="rect">
            <a:avLst/>
          </a:prstGeom>
          <a:noFill/>
          <a:ln w="12700">
            <a:noFill/>
            <a:miter lim="800000"/>
            <a:headEnd/>
            <a:tailEnd/>
          </a:ln>
        </p:spPr>
        <p:txBody>
          <a:bodyPr wrap="none">
            <a:spAutoFit/>
          </a:bodyPr>
          <a:lstStyle/>
          <a:p>
            <a:r>
              <a:rPr lang="fr-CA" dirty="0" err="1">
                <a:solidFill>
                  <a:prstClr val="white"/>
                </a:solidFill>
              </a:rPr>
              <a:t>Cirrhosis</a:t>
            </a:r>
            <a:endParaRPr lang="en-CA" dirty="0">
              <a:solidFill>
                <a:prstClr val="white"/>
              </a:solidFill>
            </a:endParaRPr>
          </a:p>
        </p:txBody>
      </p:sp>
      <p:sp>
        <p:nvSpPr>
          <p:cNvPr id="35895" name="Rectangle 65"/>
          <p:cNvSpPr>
            <a:spLocks noChangeArrowheads="1"/>
          </p:cNvSpPr>
          <p:nvPr/>
        </p:nvSpPr>
        <p:spPr bwMode="auto">
          <a:xfrm>
            <a:off x="6494463" y="2736850"/>
            <a:ext cx="793750" cy="366713"/>
          </a:xfrm>
          <a:prstGeom prst="rect">
            <a:avLst/>
          </a:prstGeom>
          <a:noFill/>
          <a:ln w="12700">
            <a:noFill/>
            <a:miter lim="800000"/>
            <a:headEnd/>
            <a:tailEnd/>
          </a:ln>
        </p:spPr>
        <p:txBody>
          <a:bodyPr wrap="none">
            <a:spAutoFit/>
          </a:bodyPr>
          <a:lstStyle/>
          <a:p>
            <a:r>
              <a:rPr lang="fr-CA">
                <a:solidFill>
                  <a:prstClr val="white"/>
                </a:solidFill>
              </a:rPr>
              <a:t>Death</a:t>
            </a:r>
            <a:endParaRPr lang="en-CA">
              <a:solidFill>
                <a:prstClr val="white"/>
              </a:solidFill>
            </a:endParaRPr>
          </a:p>
        </p:txBody>
      </p:sp>
      <p:sp>
        <p:nvSpPr>
          <p:cNvPr id="35896" name="Rectangle 66"/>
          <p:cNvSpPr>
            <a:spLocks noChangeArrowheads="1"/>
          </p:cNvSpPr>
          <p:nvPr/>
        </p:nvSpPr>
        <p:spPr bwMode="auto">
          <a:xfrm>
            <a:off x="5651500" y="4486275"/>
            <a:ext cx="608821" cy="369332"/>
          </a:xfrm>
          <a:prstGeom prst="rect">
            <a:avLst/>
          </a:prstGeom>
          <a:noFill/>
          <a:ln w="12700">
            <a:noFill/>
            <a:miter lim="800000"/>
            <a:headEnd/>
            <a:tailEnd/>
          </a:ln>
        </p:spPr>
        <p:txBody>
          <a:bodyPr wrap="none">
            <a:spAutoFit/>
          </a:bodyPr>
          <a:lstStyle/>
          <a:p>
            <a:r>
              <a:rPr lang="fr-CA" dirty="0">
                <a:solidFill>
                  <a:prstClr val="white"/>
                </a:solidFill>
              </a:rPr>
              <a:t>HCC</a:t>
            </a:r>
            <a:endParaRPr lang="en-CA" dirty="0">
              <a:solidFill>
                <a:prstClr val="white"/>
              </a:solidFill>
            </a:endParaRPr>
          </a:p>
        </p:txBody>
      </p:sp>
      <p:sp>
        <p:nvSpPr>
          <p:cNvPr id="35897" name="Rectangle 67"/>
          <p:cNvSpPr>
            <a:spLocks noChangeArrowheads="1"/>
          </p:cNvSpPr>
          <p:nvPr/>
        </p:nvSpPr>
        <p:spPr bwMode="auto">
          <a:xfrm>
            <a:off x="5770563" y="3665538"/>
            <a:ext cx="1814920" cy="369332"/>
          </a:xfrm>
          <a:prstGeom prst="rect">
            <a:avLst/>
          </a:prstGeom>
          <a:noFill/>
          <a:ln w="12700">
            <a:noFill/>
            <a:miter lim="800000"/>
            <a:headEnd/>
            <a:tailEnd/>
          </a:ln>
        </p:spPr>
        <p:txBody>
          <a:bodyPr wrap="none">
            <a:spAutoFit/>
          </a:bodyPr>
          <a:lstStyle/>
          <a:p>
            <a:r>
              <a:rPr lang="fr-CA" dirty="0" err="1">
                <a:solidFill>
                  <a:prstClr val="white"/>
                </a:solidFill>
              </a:rPr>
              <a:t>Decompensation</a:t>
            </a:r>
            <a:endParaRPr lang="en-CA" dirty="0">
              <a:solidFill>
                <a:prstClr val="white"/>
              </a:solidFill>
            </a:endParaRPr>
          </a:p>
        </p:txBody>
      </p:sp>
      <p:sp>
        <p:nvSpPr>
          <p:cNvPr id="25668" name="Rectangle 68"/>
          <p:cNvSpPr>
            <a:spLocks noChangeArrowheads="1"/>
          </p:cNvSpPr>
          <p:nvPr/>
        </p:nvSpPr>
        <p:spPr bwMode="auto">
          <a:xfrm rot="-5400000">
            <a:off x="327819" y="3648869"/>
            <a:ext cx="647700" cy="274638"/>
          </a:xfrm>
          <a:prstGeom prst="rect">
            <a:avLst/>
          </a:prstGeom>
          <a:noFill/>
          <a:ln w="9525">
            <a:noFill/>
            <a:miter lim="800000"/>
            <a:headEnd/>
            <a:tailEnd/>
          </a:ln>
          <a:effectLst/>
        </p:spPr>
        <p:txBody>
          <a:bodyPr wrap="none" lIns="0" tIns="0" rIns="0" bIns="0">
            <a:spAutoFit/>
          </a:bodyPr>
          <a:lstStyle/>
          <a:p>
            <a:pPr algn="ctr">
              <a:defRPr/>
            </a:pPr>
            <a:r>
              <a:rPr lang="en-CA" dirty="0">
                <a:solidFill>
                  <a:srgbClr val="FFFFFF"/>
                </a:solidFill>
              </a:rPr>
              <a:t>Cases</a:t>
            </a:r>
            <a:endParaRPr lang="en-CA" dirty="0">
              <a:solidFill>
                <a:prstClr val="white"/>
              </a:solidFill>
            </a:endParaRPr>
          </a:p>
        </p:txBody>
      </p:sp>
      <p:sp>
        <p:nvSpPr>
          <p:cNvPr id="35899" name="TextBox 5"/>
          <p:cNvSpPr txBox="1">
            <a:spLocks noChangeArrowheads="1"/>
          </p:cNvSpPr>
          <p:nvPr/>
        </p:nvSpPr>
        <p:spPr bwMode="auto">
          <a:xfrm>
            <a:off x="4792556" y="6468585"/>
            <a:ext cx="4262438" cy="276999"/>
          </a:xfrm>
          <a:prstGeom prst="rect">
            <a:avLst/>
          </a:prstGeom>
          <a:noFill/>
          <a:ln w="9525">
            <a:noFill/>
            <a:miter lim="800000"/>
            <a:headEnd/>
            <a:tailEnd/>
          </a:ln>
        </p:spPr>
        <p:txBody>
          <a:bodyPr>
            <a:spAutoFit/>
          </a:bodyPr>
          <a:lstStyle/>
          <a:p>
            <a:pPr algn="r" defTabSz="457200"/>
            <a:r>
              <a:rPr lang="en-US" sz="1200" dirty="0" err="1">
                <a:solidFill>
                  <a:prstClr val="white"/>
                </a:solidFill>
                <a:ea typeface="ＭＳ Ｐゴシック"/>
                <a:cs typeface="ＭＳ Ｐゴシック"/>
              </a:rPr>
              <a:t>Remis</a:t>
            </a:r>
            <a:r>
              <a:rPr lang="en-US" sz="1200" dirty="0">
                <a:solidFill>
                  <a:prstClr val="white"/>
                </a:solidFill>
                <a:ea typeface="ＭＳ Ｐゴシック"/>
                <a:cs typeface="ＭＳ Ｐゴシック"/>
              </a:rPr>
              <a:t> R</a:t>
            </a:r>
            <a:r>
              <a:rPr lang="en-US" sz="1200" dirty="0" smtClean="0">
                <a:solidFill>
                  <a:prstClr val="white"/>
                </a:solidFill>
                <a:ea typeface="ＭＳ Ｐゴシック"/>
                <a:cs typeface="ＭＳ Ｐゴシック"/>
              </a:rPr>
              <a:t>. </a:t>
            </a:r>
            <a:r>
              <a:rPr lang="en-US" sz="1200" i="1" dirty="0" smtClean="0">
                <a:solidFill>
                  <a:prstClr val="white"/>
                </a:solidFill>
                <a:ea typeface="ＭＳ Ｐゴシック"/>
                <a:cs typeface="ＭＳ Ｐゴシック"/>
              </a:rPr>
              <a:t>Public Health Agency of Canada</a:t>
            </a:r>
            <a:r>
              <a:rPr lang="en-US" sz="1200" dirty="0" smtClean="0">
                <a:solidFill>
                  <a:prstClr val="white"/>
                </a:solidFill>
                <a:ea typeface="ＭＳ Ｐゴシック"/>
                <a:cs typeface="ＭＳ Ｐゴシック"/>
              </a:rPr>
              <a:t>, </a:t>
            </a:r>
            <a:r>
              <a:rPr lang="en-US" sz="1200" dirty="0">
                <a:solidFill>
                  <a:prstClr val="white"/>
                </a:solidFill>
                <a:ea typeface="ＭＳ Ｐゴシック"/>
                <a:cs typeface="ＭＳ Ｐゴシック"/>
              </a:rPr>
              <a:t>2007</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700808"/>
          </a:xfrm>
        </p:spPr>
        <p:txBody>
          <a:bodyPr>
            <a:normAutofit/>
          </a:bodyPr>
          <a:lstStyle/>
          <a:p>
            <a:pPr>
              <a:defRPr/>
            </a:pPr>
            <a:r>
              <a:rPr lang="en-CA" sz="4300" noProof="0" smtClean="0">
                <a:effectLst/>
              </a:rPr>
              <a:t>Conclusions</a:t>
            </a:r>
          </a:p>
        </p:txBody>
      </p:sp>
      <p:sp>
        <p:nvSpPr>
          <p:cNvPr id="13315" name="Rectangle 3"/>
          <p:cNvSpPr>
            <a:spLocks noGrp="1" noChangeArrowheads="1"/>
          </p:cNvSpPr>
          <p:nvPr>
            <p:ph idx="1"/>
          </p:nvPr>
        </p:nvSpPr>
        <p:spPr>
          <a:xfrm>
            <a:off x="457200" y="1700808"/>
            <a:ext cx="8229600" cy="4318992"/>
          </a:xfrm>
        </p:spPr>
        <p:txBody>
          <a:bodyPr/>
          <a:lstStyle/>
          <a:p>
            <a:pPr>
              <a:lnSpc>
                <a:spcPct val="90000"/>
              </a:lnSpc>
              <a:spcBef>
                <a:spcPct val="50000"/>
              </a:spcBef>
              <a:defRPr/>
            </a:pPr>
            <a:r>
              <a:rPr lang="en-CA" sz="2400" noProof="0" dirty="0" smtClean="0">
                <a:effectLst/>
              </a:rPr>
              <a:t>HCV infection can be treated successfully in IDUs with response rates and patterns of treatment discontinuation similar to those seen in other populations, independent of HIV co-infection status.</a:t>
            </a:r>
          </a:p>
          <a:p>
            <a:pPr>
              <a:lnSpc>
                <a:spcPct val="90000"/>
              </a:lnSpc>
              <a:spcBef>
                <a:spcPct val="50000"/>
              </a:spcBef>
              <a:defRPr/>
            </a:pPr>
            <a:r>
              <a:rPr lang="en-CA" sz="2400" noProof="0" dirty="0" smtClean="0">
                <a:effectLst/>
              </a:rPr>
              <a:t>As reflected in the 2012 Canadian guidelines for the treatment of HCV infection, IDUs should be considered for HCV therapy when this is medically indicated, preferentially within the context of multidisciplinary community-based models for the delivery of health care where state-of-the-art expertise for the management of HCV infection is available.</a:t>
            </a:r>
          </a:p>
          <a:p>
            <a:pPr>
              <a:lnSpc>
                <a:spcPct val="90000"/>
              </a:lnSpc>
              <a:defRPr/>
            </a:pPr>
            <a:endParaRPr lang="en-CA" sz="2400" noProof="0" dirty="0" smtClean="0">
              <a:effectLs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txBody>
          <a:bodyPr>
            <a:normAutofit/>
          </a:bodyPr>
          <a:lstStyle/>
          <a:p>
            <a:pPr eaLnBrk="1" hangingPunct="1">
              <a:defRPr/>
            </a:pPr>
            <a:r>
              <a:rPr lang="en-CA" sz="4300" noProof="0" smtClean="0">
                <a:effectLst/>
              </a:rPr>
              <a:t>EnTEnTE</a:t>
            </a:r>
          </a:p>
        </p:txBody>
      </p:sp>
      <p:sp>
        <p:nvSpPr>
          <p:cNvPr id="3" name="Content Placeholder 2"/>
          <p:cNvSpPr>
            <a:spLocks noGrp="1"/>
          </p:cNvSpPr>
          <p:nvPr>
            <p:ph idx="1"/>
          </p:nvPr>
        </p:nvSpPr>
        <p:spPr>
          <a:xfrm>
            <a:off x="457200" y="1700808"/>
            <a:ext cx="8229600" cy="4318992"/>
          </a:xfrm>
        </p:spPr>
        <p:txBody>
          <a:bodyPr>
            <a:normAutofit/>
          </a:bodyPr>
          <a:lstStyle/>
          <a:p>
            <a:pPr eaLnBrk="1" hangingPunct="1">
              <a:defRPr/>
            </a:pPr>
            <a:r>
              <a:rPr lang="en-CA" noProof="0" dirty="0" smtClean="0">
                <a:effectLst/>
              </a:rPr>
              <a:t>Engage: Take people who are not involved in their own health care and get them involved</a:t>
            </a:r>
          </a:p>
          <a:p>
            <a:pPr eaLnBrk="1" hangingPunct="1">
              <a:defRPr/>
            </a:pPr>
            <a:r>
              <a:rPr lang="en-CA" noProof="0" dirty="0" smtClean="0">
                <a:effectLst/>
              </a:rPr>
              <a:t>Test: Offer HCV testing in a setting favouring patient engagement</a:t>
            </a:r>
          </a:p>
          <a:p>
            <a:pPr eaLnBrk="1" hangingPunct="1">
              <a:defRPr/>
            </a:pPr>
            <a:r>
              <a:rPr lang="en-CA" noProof="0" dirty="0" smtClean="0">
                <a:effectLst/>
              </a:rPr>
              <a:t>Engage:  Once a test result is available, use it to establish a long-term clinical relationship</a:t>
            </a:r>
          </a:p>
          <a:p>
            <a:pPr eaLnBrk="1" hangingPunct="1">
              <a:defRPr/>
            </a:pPr>
            <a:r>
              <a:rPr lang="en-CA" noProof="0" dirty="0" smtClean="0">
                <a:effectLst/>
              </a:rPr>
              <a:t>Treat:  Optimize conditions to achieve SVR</a:t>
            </a:r>
          </a:p>
          <a:p>
            <a:pPr eaLnBrk="1" hangingPunct="1">
              <a:defRPr/>
            </a:pPr>
            <a:r>
              <a:rPr lang="en-CA" noProof="0" dirty="0" smtClean="0">
                <a:effectLst/>
              </a:rPr>
              <a:t>Engage:  Towards a long-term solution to social inequality</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0" y="0"/>
            <a:ext cx="9144000" cy="1700808"/>
          </a:xfrm>
        </p:spPr>
        <p:txBody>
          <a:bodyPr>
            <a:normAutofit/>
          </a:bodyPr>
          <a:lstStyle/>
          <a:p>
            <a:pPr eaLnBrk="1" hangingPunct="1">
              <a:defRPr/>
            </a:pPr>
            <a:r>
              <a:rPr lang="en-CA" sz="4300" noProof="0" smtClean="0">
                <a:effectLst/>
              </a:rPr>
              <a:t>THE (NEAR) FUTURE</a:t>
            </a:r>
          </a:p>
        </p:txBody>
      </p:sp>
      <p:sp>
        <p:nvSpPr>
          <p:cNvPr id="135171" name="Rectangle 3"/>
          <p:cNvSpPr>
            <a:spLocks noGrp="1" noChangeArrowheads="1"/>
          </p:cNvSpPr>
          <p:nvPr>
            <p:ph idx="1"/>
          </p:nvPr>
        </p:nvSpPr>
        <p:spPr>
          <a:xfrm>
            <a:off x="457200" y="1700808"/>
            <a:ext cx="8229600" cy="4318992"/>
          </a:xfrm>
        </p:spPr>
        <p:txBody>
          <a:bodyPr/>
          <a:lstStyle/>
          <a:p>
            <a:pPr eaLnBrk="1" hangingPunct="1">
              <a:lnSpc>
                <a:spcPct val="80000"/>
              </a:lnSpc>
              <a:defRPr/>
            </a:pPr>
            <a:r>
              <a:rPr lang="en-CA" noProof="0" dirty="0" smtClean="0">
                <a:effectLst/>
              </a:rPr>
              <a:t>Test all  marginalized populations for the presence of HCV infection</a:t>
            </a:r>
          </a:p>
          <a:p>
            <a:pPr eaLnBrk="1" hangingPunct="1">
              <a:lnSpc>
                <a:spcPct val="80000"/>
              </a:lnSpc>
              <a:defRPr/>
            </a:pPr>
            <a:r>
              <a:rPr lang="en-CA" noProof="0" dirty="0" smtClean="0">
                <a:effectLst/>
              </a:rPr>
              <a:t>Select </a:t>
            </a:r>
            <a:r>
              <a:rPr lang="en-CA" altLang="ja-JP" noProof="0" dirty="0" smtClean="0">
                <a:effectLst/>
              </a:rPr>
              <a:t>“optimal” patients for HCV treatment NOW</a:t>
            </a:r>
          </a:p>
          <a:p>
            <a:pPr eaLnBrk="1" hangingPunct="1">
              <a:lnSpc>
                <a:spcPct val="80000"/>
              </a:lnSpc>
              <a:defRPr/>
            </a:pPr>
            <a:r>
              <a:rPr lang="en-CA" noProof="0" dirty="0" smtClean="0">
                <a:effectLst/>
              </a:rPr>
              <a:t>Continue to engage non-treated patients in ongoing models of care</a:t>
            </a:r>
          </a:p>
          <a:p>
            <a:pPr eaLnBrk="1" hangingPunct="1">
              <a:lnSpc>
                <a:spcPct val="80000"/>
              </a:lnSpc>
              <a:defRPr/>
            </a:pPr>
            <a:r>
              <a:rPr lang="en-CA" noProof="0" dirty="0" smtClean="0">
                <a:effectLst/>
              </a:rPr>
              <a:t>Seek &amp; Treat models MUST be developed for HCV, with a realistic expectation of disease eradication in selected communities, given the increasing efficacy of available treatment modalities</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680" y="1620288"/>
            <a:ext cx="8316416" cy="1568200"/>
          </a:xfrm>
        </p:spPr>
        <p:txBody>
          <a:bodyPr anchor="ctr">
            <a:normAutofit/>
          </a:bodyPr>
          <a:lstStyle/>
          <a:p>
            <a:r>
              <a:rPr lang="en-CA" noProof="0" smtClean="0">
                <a:effectLst/>
              </a:rPr>
              <a:t>HIV / HCV co-infection</a:t>
            </a:r>
            <a:endParaRPr lang="en-CA" noProof="0">
              <a:effectLst/>
            </a:endParaRPr>
          </a:p>
        </p:txBody>
      </p:sp>
      <p:sp>
        <p:nvSpPr>
          <p:cNvPr id="3" name="Subtitle 2"/>
          <p:cNvSpPr>
            <a:spLocks noGrp="1"/>
          </p:cNvSpPr>
          <p:nvPr>
            <p:ph type="subTitle" idx="1"/>
          </p:nvPr>
        </p:nvSpPr>
        <p:spPr>
          <a:xfrm>
            <a:off x="4090976" y="2767592"/>
            <a:ext cx="4910328" cy="1241364"/>
          </a:xfrm>
        </p:spPr>
        <p:txBody>
          <a:bodyPr anchor="ctr"/>
          <a:lstStyle/>
          <a:p>
            <a:r>
              <a:rPr lang="en-CA" noProof="0" smtClean="0">
                <a:effectLst/>
              </a:rPr>
              <a:t>Through the eyes of a co-infected hemophiliac </a:t>
            </a:r>
          </a:p>
        </p:txBody>
      </p:sp>
      <p:sp>
        <p:nvSpPr>
          <p:cNvPr id="4" name="TextBox 3"/>
          <p:cNvSpPr txBox="1"/>
          <p:nvPr/>
        </p:nvSpPr>
        <p:spPr>
          <a:xfrm>
            <a:off x="7037248" y="4043930"/>
            <a:ext cx="1924096" cy="707886"/>
          </a:xfrm>
          <a:prstGeom prst="rect">
            <a:avLst/>
          </a:prstGeom>
          <a:noFill/>
        </p:spPr>
        <p:txBody>
          <a:bodyPr wrap="square" rtlCol="0">
            <a:spAutoFit/>
          </a:bodyPr>
          <a:lstStyle/>
          <a:p>
            <a:pPr algn="r"/>
            <a:r>
              <a:rPr lang="en-CA" sz="2000" b="1" dirty="0">
                <a:solidFill>
                  <a:prstClr val="white"/>
                </a:solidFill>
                <a:effectLst>
                  <a:outerShdw blurRad="38100" dist="38100" dir="2700000" algn="tl">
                    <a:srgbClr val="000000">
                      <a:alpha val="43137"/>
                    </a:srgbClr>
                  </a:outerShdw>
                </a:effectLst>
              </a:rPr>
              <a:t>I.D.</a:t>
            </a:r>
            <a:br>
              <a:rPr lang="en-CA" sz="2000" b="1" dirty="0">
                <a:solidFill>
                  <a:prstClr val="white"/>
                </a:solidFill>
                <a:effectLst>
                  <a:outerShdw blurRad="38100" dist="38100" dir="2700000" algn="tl">
                    <a:srgbClr val="000000">
                      <a:alpha val="43137"/>
                    </a:srgbClr>
                  </a:outerShdw>
                </a:effectLst>
              </a:rPr>
            </a:br>
            <a:endParaRPr lang="en-CA" sz="2000" b="1" dirty="0">
              <a:solidFill>
                <a:prstClr val="white"/>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smtClean="0">
                <a:effectLst/>
              </a:rPr>
              <a:t>History-The HCV Diagnosis</a:t>
            </a:r>
            <a:endParaRPr lang="en-CA" sz="4300" noProof="0">
              <a:effectLst/>
            </a:endParaRPr>
          </a:p>
        </p:txBody>
      </p:sp>
      <p:sp>
        <p:nvSpPr>
          <p:cNvPr id="3" name="Content Placeholder 2"/>
          <p:cNvSpPr>
            <a:spLocks noGrp="1"/>
          </p:cNvSpPr>
          <p:nvPr>
            <p:ph idx="1"/>
          </p:nvPr>
        </p:nvSpPr>
        <p:spPr>
          <a:xfrm>
            <a:off x="467544" y="1988840"/>
            <a:ext cx="8229600" cy="4104457"/>
          </a:xfrm>
        </p:spPr>
        <p:txBody>
          <a:bodyPr>
            <a:normAutofit lnSpcReduction="10000"/>
          </a:bodyPr>
          <a:lstStyle/>
          <a:p>
            <a:r>
              <a:rPr lang="en-CA" sz="2400" noProof="0" dirty="0" smtClean="0">
                <a:effectLst/>
              </a:rPr>
              <a:t>More bad news delivered on the heels of an HIV diagnosis.</a:t>
            </a:r>
          </a:p>
          <a:p>
            <a:r>
              <a:rPr lang="en-CA" sz="2400" noProof="0" dirty="0" smtClean="0">
                <a:effectLst/>
              </a:rPr>
              <a:t>I attend funerals for others I knew through the </a:t>
            </a:r>
            <a:r>
              <a:rPr lang="en-CA" sz="2400" noProof="0" dirty="0" err="1" smtClean="0">
                <a:effectLst/>
              </a:rPr>
              <a:t>hemophilia</a:t>
            </a:r>
            <a:r>
              <a:rPr lang="en-CA" sz="2400" noProof="0" dirty="0" smtClean="0">
                <a:effectLst/>
              </a:rPr>
              <a:t> clinic, lost to HIV.</a:t>
            </a:r>
          </a:p>
          <a:p>
            <a:r>
              <a:rPr lang="en-CA" sz="2400" noProof="0" dirty="0" smtClean="0">
                <a:effectLst/>
              </a:rPr>
              <a:t>My physician is relieved that I take the news so well. It’s the early 90’s &amp; my HIV is raging, CD4 falling, &amp; no treatment is offered. In this context I consider if an HCV infection will even  matter? Surely HIV will take me before HCV gets a chance.</a:t>
            </a:r>
          </a:p>
          <a:p>
            <a:r>
              <a:rPr lang="en-CA" sz="2400" noProof="0" dirty="0" smtClean="0">
                <a:effectLst/>
              </a:rPr>
              <a:t>I view treatment as pointless.</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smtClean="0">
                <a:effectLst/>
              </a:rPr>
              <a:t>The Genetic Lottery</a:t>
            </a:r>
            <a:endParaRPr lang="en-CA" sz="4300" noProof="0">
              <a:effectLst/>
            </a:endParaRPr>
          </a:p>
        </p:txBody>
      </p:sp>
      <p:sp>
        <p:nvSpPr>
          <p:cNvPr id="3" name="Content Placeholder 2"/>
          <p:cNvSpPr>
            <a:spLocks noGrp="1"/>
          </p:cNvSpPr>
          <p:nvPr>
            <p:ph idx="1"/>
          </p:nvPr>
        </p:nvSpPr>
        <p:spPr>
          <a:xfrm>
            <a:off x="467544" y="1772816"/>
            <a:ext cx="8229600" cy="4178424"/>
          </a:xfrm>
        </p:spPr>
        <p:txBody>
          <a:bodyPr>
            <a:normAutofit/>
          </a:bodyPr>
          <a:lstStyle/>
          <a:p>
            <a:pPr>
              <a:spcBef>
                <a:spcPts val="2400"/>
              </a:spcBef>
            </a:pPr>
            <a:r>
              <a:rPr lang="en-CA" noProof="0" dirty="0" smtClean="0">
                <a:effectLst/>
              </a:rPr>
              <a:t>My physician tells me little is known about predicting progression. </a:t>
            </a:r>
          </a:p>
          <a:p>
            <a:pPr>
              <a:spcBef>
                <a:spcPts val="2400"/>
              </a:spcBef>
            </a:pPr>
            <a:r>
              <a:rPr lang="en-CA" noProof="0" dirty="0" smtClean="0">
                <a:effectLst/>
              </a:rPr>
              <a:t>I am told that approximately 20% clear the virus spontaneously &amp; many live a full life unaware they carry the virus. Did I win the genetic lottery?</a:t>
            </a:r>
          </a:p>
          <a:p>
            <a:pPr>
              <a:spcBef>
                <a:spcPts val="2400"/>
              </a:spcBef>
            </a:pPr>
            <a:r>
              <a:rPr lang="en-CA" noProof="0" dirty="0" smtClean="0">
                <a:effectLst/>
              </a:rPr>
              <a:t>Later I receive PCR and genotype information,…. Sorry, Type 1a &amp; PCR </a:t>
            </a:r>
            <a:r>
              <a:rPr lang="en-CA" noProof="0" dirty="0" err="1" smtClean="0">
                <a:effectLst/>
              </a:rPr>
              <a:t>pos</a:t>
            </a:r>
            <a:r>
              <a:rPr lang="en-CA" noProof="0" dirty="0" smtClean="0">
                <a:effectLst/>
              </a:rPr>
              <a:t>, not a winner this time.</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smtClean="0">
                <a:effectLst/>
              </a:rPr>
              <a:t>OPTIONS</a:t>
            </a:r>
            <a:endParaRPr lang="en-CA" sz="4300" noProof="0">
              <a:effectLst/>
            </a:endParaRPr>
          </a:p>
        </p:txBody>
      </p:sp>
      <p:sp>
        <p:nvSpPr>
          <p:cNvPr id="3" name="Content Placeholder 2"/>
          <p:cNvSpPr>
            <a:spLocks noGrp="1"/>
          </p:cNvSpPr>
          <p:nvPr>
            <p:ph idx="1"/>
          </p:nvPr>
        </p:nvSpPr>
        <p:spPr>
          <a:xfrm>
            <a:off x="467544" y="1700808"/>
            <a:ext cx="8229600" cy="3962400"/>
          </a:xfrm>
        </p:spPr>
        <p:txBody>
          <a:bodyPr>
            <a:noAutofit/>
          </a:bodyPr>
          <a:lstStyle/>
          <a:p>
            <a:r>
              <a:rPr lang="en-CA" noProof="0" dirty="0" smtClean="0">
                <a:effectLst/>
              </a:rPr>
              <a:t>Do I stick my head in the sand and hope to be a slow or non-</a:t>
            </a:r>
            <a:r>
              <a:rPr lang="en-CA" noProof="0" dirty="0" err="1" smtClean="0">
                <a:effectLst/>
              </a:rPr>
              <a:t>progressor</a:t>
            </a:r>
            <a:r>
              <a:rPr lang="en-CA" noProof="0" dirty="0" smtClean="0">
                <a:effectLst/>
              </a:rPr>
              <a:t>?......I remember my previous genetic lottery result.</a:t>
            </a:r>
          </a:p>
          <a:p>
            <a:r>
              <a:rPr lang="en-CA" noProof="0" dirty="0" err="1" smtClean="0">
                <a:effectLst/>
              </a:rPr>
              <a:t>Ifn</a:t>
            </a:r>
            <a:r>
              <a:rPr lang="en-CA" noProof="0" dirty="0" smtClean="0">
                <a:effectLst/>
              </a:rPr>
              <a:t> + Rib as a combination arrives -  I watch friends suffer and hear stories of very limited success. My HIV is not yet under control, &amp; decide HCV treatment is not for me – at least not yet.</a:t>
            </a:r>
          </a:p>
          <a:p>
            <a:r>
              <a:rPr lang="en-CA" noProof="0" dirty="0" smtClean="0">
                <a:effectLst/>
              </a:rPr>
              <a:t>I continue to wonder if my HCV diagnosis will really matter in the context of my HIV infection. I am told I could wait &amp; choose to do so, but for how long?</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smtClean="0">
                <a:effectLst/>
              </a:rPr>
              <a:t>Evolution</a:t>
            </a:r>
            <a:endParaRPr lang="en-CA" sz="4300" noProof="0">
              <a:effectLst/>
            </a:endParaRPr>
          </a:p>
        </p:txBody>
      </p:sp>
      <p:sp>
        <p:nvSpPr>
          <p:cNvPr id="3" name="Content Placeholder 2"/>
          <p:cNvSpPr>
            <a:spLocks noGrp="1"/>
          </p:cNvSpPr>
          <p:nvPr>
            <p:ph idx="1"/>
          </p:nvPr>
        </p:nvSpPr>
        <p:spPr>
          <a:xfrm>
            <a:off x="323528" y="1484784"/>
            <a:ext cx="8640960" cy="3962400"/>
          </a:xfrm>
        </p:spPr>
        <p:txBody>
          <a:bodyPr>
            <a:noAutofit/>
          </a:bodyPr>
          <a:lstStyle/>
          <a:p>
            <a:r>
              <a:rPr lang="en-CA" sz="2200" noProof="0" dirty="0" smtClean="0">
                <a:effectLst/>
              </a:rPr>
              <a:t>HAART arrives &amp; HIV treatment improves. My general health improves. My HIV is finally under control.</a:t>
            </a:r>
          </a:p>
          <a:p>
            <a:r>
              <a:rPr lang="en-CA" sz="2200" noProof="0" dirty="0" smtClean="0">
                <a:effectLst/>
              </a:rPr>
              <a:t>My outlook on life changes from planning no more than 2 years ahead to looking 5years ahead but I’m afraid of another set back.</a:t>
            </a:r>
          </a:p>
          <a:p>
            <a:r>
              <a:rPr lang="en-CA" sz="2200" noProof="0" dirty="0" smtClean="0">
                <a:effectLst/>
              </a:rPr>
              <a:t>I hear talk in the </a:t>
            </a:r>
            <a:r>
              <a:rPr lang="en-CA" sz="2200" noProof="0" dirty="0" err="1" smtClean="0">
                <a:effectLst/>
              </a:rPr>
              <a:t>hemophilia</a:t>
            </a:r>
            <a:r>
              <a:rPr lang="en-CA" sz="2200" noProof="0" dirty="0" smtClean="0">
                <a:effectLst/>
              </a:rPr>
              <a:t> community that friends are not dying from HIV anymore, HCV is now taking them.</a:t>
            </a:r>
          </a:p>
          <a:p>
            <a:r>
              <a:rPr lang="en-CA" sz="2200" noProof="0" dirty="0" smtClean="0">
                <a:effectLst/>
              </a:rPr>
              <a:t>Another evolution in HCV treatment arrives - Peg IFN + Rib. The viral clearance numbers are better. Treatment now looks possible although the side effects seem daunting. </a:t>
            </a:r>
          </a:p>
          <a:p>
            <a:r>
              <a:rPr lang="en-CA" sz="2200" noProof="0" dirty="0" smtClean="0">
                <a:effectLst/>
              </a:rPr>
              <a:t>I am told age is a determinant of success &amp; I am approaching 40. My liver enzymes &gt;3xULN, I take the chance. </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smtClean="0">
                <a:effectLst/>
              </a:rPr>
              <a:t> Early Treatment - Peg Ifn Rib </a:t>
            </a:r>
            <a:endParaRPr lang="en-CA" sz="4300" noProof="0">
              <a:effectLst/>
            </a:endParaRPr>
          </a:p>
        </p:txBody>
      </p:sp>
      <p:sp>
        <p:nvSpPr>
          <p:cNvPr id="3" name="Content Placeholder 2"/>
          <p:cNvSpPr>
            <a:spLocks noGrp="1"/>
          </p:cNvSpPr>
          <p:nvPr>
            <p:ph idx="1"/>
          </p:nvPr>
        </p:nvSpPr>
        <p:spPr>
          <a:xfrm>
            <a:off x="467544" y="1700808"/>
            <a:ext cx="8229600" cy="4785395"/>
          </a:xfrm>
        </p:spPr>
        <p:txBody>
          <a:bodyPr>
            <a:normAutofit/>
          </a:bodyPr>
          <a:lstStyle/>
          <a:p>
            <a:r>
              <a:rPr lang="en-CA" noProof="0" dirty="0" smtClean="0">
                <a:effectLst/>
              </a:rPr>
              <a:t>Treatment is required for a full year due to </a:t>
            </a:r>
            <a:r>
              <a:rPr lang="en-CA" noProof="0" dirty="0" err="1" smtClean="0">
                <a:effectLst/>
              </a:rPr>
              <a:t>geno</a:t>
            </a:r>
            <a:r>
              <a:rPr lang="en-CA" noProof="0" dirty="0" smtClean="0">
                <a:effectLst/>
              </a:rPr>
              <a:t>-type, it’s now 2002 - I feel I can do this!</a:t>
            </a:r>
          </a:p>
          <a:p>
            <a:r>
              <a:rPr lang="en-CA" noProof="0" dirty="0" smtClean="0">
                <a:effectLst/>
              </a:rPr>
              <a:t>I am unable to access a </a:t>
            </a:r>
            <a:r>
              <a:rPr lang="en-CA" noProof="0" dirty="0" err="1" smtClean="0">
                <a:effectLst/>
              </a:rPr>
              <a:t>hepatologist</a:t>
            </a:r>
            <a:r>
              <a:rPr lang="en-CA" noProof="0" dirty="0" smtClean="0">
                <a:effectLst/>
              </a:rPr>
              <a:t> but treatment is offered through my HIV doctor.</a:t>
            </a:r>
          </a:p>
          <a:p>
            <a:r>
              <a:rPr lang="en-CA" noProof="0" dirty="0" smtClean="0">
                <a:effectLst/>
              </a:rPr>
              <a:t>Treatment costs are high but I still have private drug coverage – I feel lucky, but what about the others?</a:t>
            </a:r>
          </a:p>
          <a:p>
            <a:r>
              <a:rPr lang="en-CA" noProof="0" dirty="0" smtClean="0">
                <a:effectLst/>
              </a:rPr>
              <a:t>I discuss side effects with my physician and he puts me at ease, assures me that not everyone experiences harsh effects to treatment – I am now ready!  </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16"/>
            <a:ext cx="8229600" cy="1143000"/>
          </a:xfrm>
        </p:spPr>
        <p:txBody>
          <a:bodyPr>
            <a:normAutofit/>
          </a:bodyPr>
          <a:lstStyle/>
          <a:p>
            <a:r>
              <a:rPr lang="en-CA" sz="3900" noProof="0" smtClean="0">
                <a:effectLst/>
              </a:rPr>
              <a:t>Early Treatment – Initial Side Effects</a:t>
            </a:r>
            <a:endParaRPr lang="en-CA" sz="3900" noProof="0">
              <a:effectLst/>
            </a:endParaRPr>
          </a:p>
        </p:txBody>
      </p:sp>
      <p:sp>
        <p:nvSpPr>
          <p:cNvPr id="3" name="Content Placeholder 2"/>
          <p:cNvSpPr>
            <a:spLocks noGrp="1"/>
          </p:cNvSpPr>
          <p:nvPr>
            <p:ph idx="1"/>
          </p:nvPr>
        </p:nvSpPr>
        <p:spPr>
          <a:xfrm>
            <a:off x="467544" y="2132856"/>
            <a:ext cx="8229600" cy="3663412"/>
          </a:xfrm>
        </p:spPr>
        <p:txBody>
          <a:bodyPr>
            <a:noAutofit/>
          </a:bodyPr>
          <a:lstStyle/>
          <a:p>
            <a:pPr>
              <a:spcBef>
                <a:spcPts val="2400"/>
              </a:spcBef>
            </a:pPr>
            <a:r>
              <a:rPr lang="en-CA" noProof="0" dirty="0" smtClean="0">
                <a:effectLst/>
              </a:rPr>
              <a:t>I take the first dose at the HIV clinic and become ill on the drive home. I crawl into bed. Sweats, chills, high fever, nausea, pounding head, lower back pain, they said flu like, but this is much more. What exactly did I sign on to? </a:t>
            </a:r>
          </a:p>
          <a:p>
            <a:pPr>
              <a:spcBef>
                <a:spcPts val="2400"/>
              </a:spcBef>
            </a:pPr>
            <a:r>
              <a:rPr lang="en-CA" noProof="0" dirty="0" smtClean="0">
                <a:effectLst/>
              </a:rPr>
              <a:t>I panic, was I having an unexpected reaction? I want to call someone to ask if this is going to get worse but it’s now after 5pm and no one is available to answer.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0" y="61832"/>
            <a:ext cx="9144000" cy="1417638"/>
          </a:xfrm>
        </p:spPr>
        <p:txBody>
          <a:bodyPr>
            <a:noAutofit/>
          </a:bodyPr>
          <a:lstStyle/>
          <a:p>
            <a:pPr eaLnBrk="1" hangingPunct="1"/>
            <a:r>
              <a:rPr lang="en-CA" sz="3900" noProof="0">
                <a:effectLst/>
                <a:ea typeface="ＭＳ Ｐゴシック" charset="-128"/>
              </a:rPr>
              <a:t>Study Setting: </a:t>
            </a:r>
            <a:br>
              <a:rPr lang="en-CA" sz="3900" noProof="0">
                <a:effectLst/>
                <a:ea typeface="ＭＳ Ｐゴシック" charset="-128"/>
              </a:rPr>
            </a:br>
            <a:r>
              <a:rPr lang="en-CA" sz="3900" noProof="0">
                <a:effectLst/>
                <a:ea typeface="ＭＳ Ｐゴシック" charset="-128"/>
              </a:rPr>
              <a:t>The Canadian Co-infection Cohort</a:t>
            </a:r>
          </a:p>
        </p:txBody>
      </p:sp>
      <p:pic>
        <p:nvPicPr>
          <p:cNvPr id="167938" name="Picture 5"/>
          <p:cNvPicPr>
            <a:picLocks noChangeAspect="1" noChangeArrowheads="1"/>
          </p:cNvPicPr>
          <p:nvPr/>
        </p:nvPicPr>
        <p:blipFill>
          <a:blip r:embed="rId3" cstate="print"/>
          <a:srcRect/>
          <a:stretch>
            <a:fillRect/>
          </a:stretch>
        </p:blipFill>
        <p:spPr bwMode="auto">
          <a:xfrm>
            <a:off x="250825" y="6092825"/>
            <a:ext cx="865188" cy="625475"/>
          </a:xfrm>
          <a:prstGeom prst="rect">
            <a:avLst/>
          </a:prstGeom>
          <a:noFill/>
          <a:ln w="9525">
            <a:noFill/>
            <a:miter lim="800000"/>
            <a:headEnd/>
            <a:tailEnd/>
          </a:ln>
        </p:spPr>
      </p:pic>
      <p:pic>
        <p:nvPicPr>
          <p:cNvPr id="167939" name="Picture 7" descr="Cohort Map"/>
          <p:cNvPicPr>
            <a:picLocks noChangeAspect="1" noChangeArrowheads="1"/>
          </p:cNvPicPr>
          <p:nvPr/>
        </p:nvPicPr>
        <p:blipFill>
          <a:blip r:embed="rId4" cstate="print"/>
          <a:srcRect/>
          <a:stretch>
            <a:fillRect/>
          </a:stretch>
        </p:blipFill>
        <p:spPr bwMode="auto">
          <a:xfrm>
            <a:off x="3052125" y="1585913"/>
            <a:ext cx="5802312" cy="4738687"/>
          </a:xfrm>
          <a:prstGeom prst="rect">
            <a:avLst/>
          </a:prstGeom>
          <a:noFill/>
          <a:ln w="9525">
            <a:noFill/>
            <a:miter lim="800000"/>
            <a:headEnd/>
            <a:tailEnd/>
          </a:ln>
        </p:spPr>
      </p:pic>
      <p:sp>
        <p:nvSpPr>
          <p:cNvPr id="7176" name="Text Box 8"/>
          <p:cNvSpPr txBox="1">
            <a:spLocks noChangeArrowheads="1"/>
          </p:cNvSpPr>
          <p:nvPr/>
        </p:nvSpPr>
        <p:spPr bwMode="auto">
          <a:xfrm>
            <a:off x="107505" y="1484784"/>
            <a:ext cx="2951608" cy="1477328"/>
          </a:xfrm>
          <a:prstGeom prst="rect">
            <a:avLst/>
          </a:prstGeom>
          <a:noFill/>
          <a:ln w="9525">
            <a:noFill/>
            <a:miter lim="800000"/>
            <a:headEnd/>
            <a:tailEnd/>
          </a:ln>
          <a:effectLst/>
        </p:spPr>
        <p:txBody>
          <a:bodyPr wrap="square">
            <a:spAutoFit/>
          </a:bodyPr>
          <a:lstStyle>
            <a:defPPr>
              <a:defRPr lang="en-US"/>
            </a:defPPr>
            <a:lvl1pPr marL="285750" indent="-285750" fontAlgn="auto">
              <a:spcBef>
                <a:spcPts val="0"/>
              </a:spcBef>
              <a:spcAft>
                <a:spcPts val="0"/>
              </a:spcAft>
              <a:buClr>
                <a:schemeClr val="accent1"/>
              </a:buClr>
              <a:buFont typeface="Wingdings" pitchFamily="2" charset="2"/>
              <a:buChar char="l"/>
              <a:defRPr>
                <a:cs typeface="Arial"/>
              </a:defRPr>
            </a:lvl1pPr>
          </a:lstStyle>
          <a:p>
            <a:pPr marL="72000" indent="-144000">
              <a:buClr>
                <a:srgbClr val="FFB91D"/>
              </a:buClr>
            </a:pPr>
            <a:r>
              <a:rPr lang="en-CA" b="1" dirty="0">
                <a:solidFill>
                  <a:prstClr val="white"/>
                </a:solidFill>
                <a:effectLst>
                  <a:outerShdw blurRad="38100" dist="38100" dir="2700000" algn="tl">
                    <a:srgbClr val="000000">
                      <a:alpha val="43137"/>
                    </a:srgbClr>
                  </a:outerShdw>
                </a:effectLst>
              </a:rPr>
              <a:t> Multi-site prospective cohort of HIV-infected persons with chronic HCV infection or evidence of HCV exposure </a:t>
            </a:r>
          </a:p>
        </p:txBody>
      </p:sp>
      <p:sp>
        <p:nvSpPr>
          <p:cNvPr id="7177" name="Text Box 9"/>
          <p:cNvSpPr txBox="1">
            <a:spLocks noChangeArrowheads="1"/>
          </p:cNvSpPr>
          <p:nvPr/>
        </p:nvSpPr>
        <p:spPr bwMode="auto">
          <a:xfrm>
            <a:off x="107505" y="2996952"/>
            <a:ext cx="2951610" cy="923330"/>
          </a:xfrm>
          <a:prstGeom prst="rect">
            <a:avLst/>
          </a:prstGeom>
          <a:noFill/>
          <a:ln w="9525">
            <a:noFill/>
            <a:miter lim="800000"/>
            <a:headEnd/>
            <a:tailEnd/>
          </a:ln>
          <a:effectLst/>
        </p:spPr>
        <p:txBody>
          <a:bodyPr wrap="square">
            <a:spAutoFit/>
          </a:bodyPr>
          <a:lstStyle>
            <a:defPPr>
              <a:defRPr lang="en-US"/>
            </a:defPPr>
            <a:lvl1pPr marL="72000" indent="-144000" fontAlgn="auto">
              <a:spcBef>
                <a:spcPts val="0"/>
              </a:spcBef>
              <a:spcAft>
                <a:spcPts val="0"/>
              </a:spcAft>
              <a:buClr>
                <a:schemeClr val="accent1"/>
              </a:buClr>
              <a:buFont typeface="Wingdings" pitchFamily="2" charset="2"/>
              <a:buChar char="l"/>
              <a:defRPr>
                <a:cs typeface="Arial"/>
              </a:defRPr>
            </a:lvl1pPr>
          </a:lstStyle>
          <a:p>
            <a:pPr>
              <a:buClr>
                <a:srgbClr val="FFB91D"/>
              </a:buClr>
            </a:pPr>
            <a:r>
              <a:rPr lang="en-CA" b="1" dirty="0">
                <a:solidFill>
                  <a:prstClr val="white"/>
                </a:solidFill>
                <a:effectLst>
                  <a:outerShdw blurRad="38100" dist="38100" dir="2700000" algn="tl">
                    <a:srgbClr val="000000">
                      <a:alpha val="43137"/>
                    </a:srgbClr>
                  </a:outerShdw>
                </a:effectLst>
              </a:rPr>
              <a:t> Between 2003 and the end of 2012, 1020 persons were enrolled from 16 sites</a:t>
            </a:r>
          </a:p>
        </p:txBody>
      </p:sp>
      <p:sp>
        <p:nvSpPr>
          <p:cNvPr id="7179" name="AutoShape 11"/>
          <p:cNvSpPr>
            <a:spLocks noChangeArrowheads="1"/>
          </p:cNvSpPr>
          <p:nvPr/>
        </p:nvSpPr>
        <p:spPr bwMode="auto">
          <a:xfrm>
            <a:off x="4055961" y="5319409"/>
            <a:ext cx="144463" cy="144462"/>
          </a:xfrm>
          <a:prstGeom prst="star5">
            <a:avLst/>
          </a:prstGeom>
          <a:solidFill>
            <a:schemeClr val="accent1"/>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0" name="AutoShape 12"/>
          <p:cNvSpPr>
            <a:spLocks noChangeArrowheads="1"/>
          </p:cNvSpPr>
          <p:nvPr/>
        </p:nvSpPr>
        <p:spPr bwMode="auto">
          <a:xfrm>
            <a:off x="3389705" y="5114385"/>
            <a:ext cx="144463" cy="144462"/>
          </a:xfrm>
          <a:prstGeom prst="star5">
            <a:avLst/>
          </a:prstGeom>
          <a:solidFill>
            <a:schemeClr val="accent3">
              <a:lumMod val="75000"/>
            </a:schemeClr>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2" name="AutoShape 14"/>
          <p:cNvSpPr>
            <a:spLocks noChangeArrowheads="1"/>
          </p:cNvSpPr>
          <p:nvPr/>
        </p:nvSpPr>
        <p:spPr bwMode="auto">
          <a:xfrm>
            <a:off x="3461937" y="5189695"/>
            <a:ext cx="144463" cy="144462"/>
          </a:xfrm>
          <a:prstGeom prst="star5">
            <a:avLst/>
          </a:prstGeom>
          <a:solidFill>
            <a:srgbClr val="FF0000"/>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3" name="AutoShape 15"/>
          <p:cNvSpPr>
            <a:spLocks noChangeArrowheads="1"/>
          </p:cNvSpPr>
          <p:nvPr/>
        </p:nvSpPr>
        <p:spPr bwMode="auto">
          <a:xfrm>
            <a:off x="3389706" y="5181321"/>
            <a:ext cx="144463" cy="144462"/>
          </a:xfrm>
          <a:prstGeom prst="star5">
            <a:avLst/>
          </a:prstGeom>
          <a:solidFill>
            <a:srgbClr val="FFFF00"/>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4" name="AutoShape 16"/>
          <p:cNvSpPr>
            <a:spLocks noChangeArrowheads="1"/>
          </p:cNvSpPr>
          <p:nvPr/>
        </p:nvSpPr>
        <p:spPr bwMode="auto">
          <a:xfrm>
            <a:off x="6659563" y="5667453"/>
            <a:ext cx="144462" cy="144463"/>
          </a:xfrm>
          <a:prstGeom prst="star5">
            <a:avLst/>
          </a:prstGeom>
          <a:solidFill>
            <a:srgbClr val="00CCFF"/>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5" name="AutoShape 17"/>
          <p:cNvSpPr>
            <a:spLocks noChangeArrowheads="1"/>
          </p:cNvSpPr>
          <p:nvPr/>
        </p:nvSpPr>
        <p:spPr bwMode="auto">
          <a:xfrm>
            <a:off x="6659563" y="6165850"/>
            <a:ext cx="144462" cy="144463"/>
          </a:xfrm>
          <a:prstGeom prst="star5">
            <a:avLst/>
          </a:prstGeom>
          <a:solidFill>
            <a:srgbClr val="FF6600"/>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6" name="AutoShape 18"/>
          <p:cNvSpPr>
            <a:spLocks noChangeArrowheads="1"/>
          </p:cNvSpPr>
          <p:nvPr/>
        </p:nvSpPr>
        <p:spPr bwMode="auto">
          <a:xfrm>
            <a:off x="7235825" y="5589588"/>
            <a:ext cx="144463" cy="144462"/>
          </a:xfrm>
          <a:prstGeom prst="star5">
            <a:avLst/>
          </a:prstGeom>
          <a:solidFill>
            <a:schemeClr val="accent3">
              <a:lumMod val="75000"/>
            </a:schemeClr>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7" name="AutoShape 19"/>
          <p:cNvSpPr>
            <a:spLocks noChangeArrowheads="1"/>
          </p:cNvSpPr>
          <p:nvPr/>
        </p:nvSpPr>
        <p:spPr bwMode="auto">
          <a:xfrm>
            <a:off x="7308850" y="5589588"/>
            <a:ext cx="144463" cy="144462"/>
          </a:xfrm>
          <a:prstGeom prst="star5">
            <a:avLst/>
          </a:prstGeom>
          <a:solidFill>
            <a:srgbClr val="FF0000"/>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8" name="AutoShape 20"/>
          <p:cNvSpPr>
            <a:spLocks noChangeArrowheads="1"/>
          </p:cNvSpPr>
          <p:nvPr/>
        </p:nvSpPr>
        <p:spPr bwMode="auto">
          <a:xfrm>
            <a:off x="7223864" y="5522991"/>
            <a:ext cx="144463" cy="144462"/>
          </a:xfrm>
          <a:prstGeom prst="star5">
            <a:avLst/>
          </a:prstGeom>
          <a:solidFill>
            <a:schemeClr val="accent1"/>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89" name="AutoShape 21"/>
          <p:cNvSpPr>
            <a:spLocks noChangeArrowheads="1"/>
          </p:cNvSpPr>
          <p:nvPr/>
        </p:nvSpPr>
        <p:spPr bwMode="auto">
          <a:xfrm>
            <a:off x="7308850" y="5516563"/>
            <a:ext cx="144463" cy="144462"/>
          </a:xfrm>
          <a:prstGeom prst="star5">
            <a:avLst/>
          </a:prstGeom>
          <a:solidFill>
            <a:srgbClr val="0000FF"/>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90" name="AutoShape 22"/>
          <p:cNvSpPr>
            <a:spLocks noChangeArrowheads="1"/>
          </p:cNvSpPr>
          <p:nvPr/>
        </p:nvSpPr>
        <p:spPr bwMode="auto">
          <a:xfrm>
            <a:off x="7961012" y="5372101"/>
            <a:ext cx="144462" cy="144462"/>
          </a:xfrm>
          <a:prstGeom prst="star5">
            <a:avLst/>
          </a:prstGeom>
          <a:solidFill>
            <a:schemeClr val="accent3">
              <a:lumMod val="75000"/>
            </a:schemeClr>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91" name="AutoShape 23"/>
          <p:cNvSpPr>
            <a:spLocks noChangeArrowheads="1"/>
          </p:cNvSpPr>
          <p:nvPr/>
        </p:nvSpPr>
        <p:spPr bwMode="auto">
          <a:xfrm>
            <a:off x="7019925" y="5661025"/>
            <a:ext cx="144463" cy="144463"/>
          </a:xfrm>
          <a:prstGeom prst="star5">
            <a:avLst/>
          </a:prstGeom>
          <a:solidFill>
            <a:srgbClr val="FF0000"/>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92" name="AutoShape 24"/>
          <p:cNvSpPr>
            <a:spLocks noChangeArrowheads="1"/>
          </p:cNvSpPr>
          <p:nvPr/>
        </p:nvSpPr>
        <p:spPr bwMode="auto">
          <a:xfrm>
            <a:off x="6862960" y="6044000"/>
            <a:ext cx="144463" cy="144462"/>
          </a:xfrm>
          <a:prstGeom prst="star5">
            <a:avLst/>
          </a:prstGeom>
          <a:solidFill>
            <a:schemeClr val="accent1"/>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93" name="AutoShape 25"/>
          <p:cNvSpPr>
            <a:spLocks noChangeArrowheads="1"/>
          </p:cNvSpPr>
          <p:nvPr/>
        </p:nvSpPr>
        <p:spPr bwMode="auto">
          <a:xfrm>
            <a:off x="6935192" y="5899537"/>
            <a:ext cx="144462" cy="144463"/>
          </a:xfrm>
          <a:prstGeom prst="star5">
            <a:avLst/>
          </a:prstGeom>
          <a:solidFill>
            <a:schemeClr val="accent3">
              <a:lumMod val="75000"/>
            </a:schemeClr>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94" name="AutoShape 26"/>
          <p:cNvSpPr>
            <a:spLocks noChangeArrowheads="1"/>
          </p:cNvSpPr>
          <p:nvPr/>
        </p:nvSpPr>
        <p:spPr bwMode="auto">
          <a:xfrm>
            <a:off x="6877050" y="5922237"/>
            <a:ext cx="144463" cy="144463"/>
          </a:xfrm>
          <a:prstGeom prst="star5">
            <a:avLst/>
          </a:prstGeom>
          <a:solidFill>
            <a:srgbClr val="0000FF"/>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95" name="AutoShape 27"/>
          <p:cNvSpPr>
            <a:spLocks noChangeArrowheads="1"/>
          </p:cNvSpPr>
          <p:nvPr/>
        </p:nvSpPr>
        <p:spPr bwMode="auto">
          <a:xfrm>
            <a:off x="3461936" y="5130257"/>
            <a:ext cx="144463" cy="144462"/>
          </a:xfrm>
          <a:prstGeom prst="star5">
            <a:avLst/>
          </a:prstGeom>
          <a:solidFill>
            <a:srgbClr val="6600CC"/>
          </a:solidFill>
          <a:ln w="9525">
            <a:solidFill>
              <a:schemeClr val="tx1"/>
            </a:solidFill>
            <a:miter lim="800000"/>
            <a:headEnd/>
            <a:tailEnd/>
          </a:ln>
          <a:effectLst/>
        </p:spPr>
        <p:txBody>
          <a:bodyPr wrap="none" anchor="ctr"/>
          <a:lstStyle/>
          <a:p>
            <a:pPr>
              <a:defRPr/>
            </a:pPr>
            <a:endParaRPr lang="en-CA">
              <a:solidFill>
                <a:srgbClr val="4D4D4D"/>
              </a:solidFill>
              <a:latin typeface="Verdana"/>
              <a:cs typeface="Arial"/>
            </a:endParaRPr>
          </a:p>
        </p:txBody>
      </p:sp>
      <p:sp>
        <p:nvSpPr>
          <p:cNvPr id="7196" name="Text Box 28"/>
          <p:cNvSpPr txBox="1">
            <a:spLocks noChangeArrowheads="1"/>
          </p:cNvSpPr>
          <p:nvPr/>
        </p:nvSpPr>
        <p:spPr bwMode="auto">
          <a:xfrm>
            <a:off x="107505" y="5157192"/>
            <a:ext cx="2958597" cy="641350"/>
          </a:xfrm>
          <a:prstGeom prst="rect">
            <a:avLst/>
          </a:prstGeom>
          <a:noFill/>
          <a:ln w="9525">
            <a:noFill/>
            <a:miter lim="800000"/>
            <a:headEnd/>
            <a:tailEnd/>
          </a:ln>
          <a:effectLst/>
        </p:spPr>
        <p:txBody>
          <a:bodyPr wrap="square">
            <a:spAutoFit/>
          </a:bodyPr>
          <a:lstStyle>
            <a:defPPr>
              <a:defRPr lang="en-US"/>
            </a:defPPr>
            <a:lvl1pPr marL="72000" indent="-144000" fontAlgn="auto">
              <a:spcBef>
                <a:spcPts val="0"/>
              </a:spcBef>
              <a:spcAft>
                <a:spcPts val="0"/>
              </a:spcAft>
              <a:buClr>
                <a:schemeClr val="accent1"/>
              </a:buClr>
              <a:buFont typeface="Wingdings" pitchFamily="2" charset="2"/>
              <a:buChar char="l"/>
              <a:defRPr>
                <a:cs typeface="Arial"/>
              </a:defRPr>
            </a:lvl1pPr>
          </a:lstStyle>
          <a:p>
            <a:pPr>
              <a:buClr>
                <a:srgbClr val="FFB91D"/>
              </a:buClr>
            </a:pPr>
            <a:r>
              <a:rPr lang="en-CA" b="1" dirty="0">
                <a:solidFill>
                  <a:prstClr val="white"/>
                </a:solidFill>
                <a:effectLst>
                  <a:outerShdw blurRad="38100" dist="38100" dir="2700000" algn="tl">
                    <a:srgbClr val="000000">
                      <a:alpha val="43137"/>
                    </a:srgbClr>
                  </a:outerShdw>
                </a:effectLst>
              </a:rPr>
              <a:t> Follow-up visits take place every 6 months</a:t>
            </a:r>
          </a:p>
        </p:txBody>
      </p:sp>
      <p:sp>
        <p:nvSpPr>
          <p:cNvPr id="7197" name="Text Box 29"/>
          <p:cNvSpPr txBox="1">
            <a:spLocks noChangeArrowheads="1"/>
          </p:cNvSpPr>
          <p:nvPr/>
        </p:nvSpPr>
        <p:spPr bwMode="auto">
          <a:xfrm>
            <a:off x="107505" y="4005064"/>
            <a:ext cx="2944620" cy="1200329"/>
          </a:xfrm>
          <a:prstGeom prst="rect">
            <a:avLst/>
          </a:prstGeom>
          <a:noFill/>
          <a:ln w="9525">
            <a:noFill/>
            <a:miter lim="800000"/>
            <a:headEnd/>
            <a:tailEnd/>
          </a:ln>
          <a:effectLst/>
        </p:spPr>
        <p:txBody>
          <a:bodyPr wrap="square">
            <a:spAutoFit/>
          </a:bodyPr>
          <a:lstStyle>
            <a:defPPr>
              <a:defRPr lang="en-US"/>
            </a:defPPr>
            <a:lvl1pPr marL="72000" indent="-144000" fontAlgn="auto">
              <a:spcBef>
                <a:spcPts val="0"/>
              </a:spcBef>
              <a:spcAft>
                <a:spcPts val="0"/>
              </a:spcAft>
              <a:buClr>
                <a:schemeClr val="accent1"/>
              </a:buClr>
              <a:buFont typeface="Wingdings" pitchFamily="2" charset="2"/>
              <a:buChar char="l"/>
              <a:defRPr>
                <a:cs typeface="Arial"/>
              </a:defRPr>
            </a:lvl1pPr>
          </a:lstStyle>
          <a:p>
            <a:pPr>
              <a:buClr>
                <a:srgbClr val="FFB91D"/>
              </a:buClr>
            </a:pPr>
            <a:r>
              <a:rPr lang="en-CA" b="1" dirty="0">
                <a:solidFill>
                  <a:prstClr val="white"/>
                </a:solidFill>
                <a:effectLst>
                  <a:outerShdw blurRad="38100" dist="38100" dir="2700000" algn="tl">
                    <a:srgbClr val="000000">
                      <a:alpha val="43137"/>
                    </a:srgbClr>
                  </a:outerShdw>
                </a:effectLst>
              </a:rPr>
              <a:t> Participants fill out a questionnaire and provide blood for laboratory analysis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smtClean="0">
                <a:effectLst/>
              </a:rPr>
              <a:t>Early Treatment continues</a:t>
            </a:r>
            <a:endParaRPr lang="en-CA" sz="4300" noProof="0">
              <a:effectLst/>
            </a:endParaRPr>
          </a:p>
        </p:txBody>
      </p:sp>
      <p:sp>
        <p:nvSpPr>
          <p:cNvPr id="3" name="Content Placeholder 2"/>
          <p:cNvSpPr>
            <a:spLocks noGrp="1"/>
          </p:cNvSpPr>
          <p:nvPr>
            <p:ph idx="1"/>
          </p:nvPr>
        </p:nvSpPr>
        <p:spPr/>
        <p:txBody>
          <a:bodyPr>
            <a:normAutofit lnSpcReduction="10000"/>
          </a:bodyPr>
          <a:lstStyle/>
          <a:p>
            <a:r>
              <a:rPr lang="en-CA" noProof="0" dirty="0" smtClean="0">
                <a:effectLst/>
              </a:rPr>
              <a:t>Difficult to eat &amp; unable to enjoy the sun &amp; heat during the summer. Thirsty, always thirsty – a small price to pay.</a:t>
            </a:r>
          </a:p>
          <a:p>
            <a:r>
              <a:rPr lang="en-CA" noProof="0" dirty="0" smtClean="0">
                <a:effectLst/>
              </a:rPr>
              <a:t>Side effects remain strong for the first 6mos then gradually reduce. Weight loss, mood changes &amp; depression seem the worst.</a:t>
            </a:r>
          </a:p>
          <a:p>
            <a:r>
              <a:rPr lang="en-CA" noProof="0" dirty="0" smtClean="0">
                <a:effectLst/>
              </a:rPr>
              <a:t>Interim results are in &amp; it looks like I will clear the virus – hooray!</a:t>
            </a:r>
          </a:p>
          <a:p>
            <a:r>
              <a:rPr lang="en-CA" noProof="0" dirty="0" smtClean="0">
                <a:effectLst/>
              </a:rPr>
              <a:t>Many mornings my wife leaves for work while I remain on the bathroom floor – still thinking it will all be worth it.</a:t>
            </a:r>
          </a:p>
          <a:p>
            <a:endParaRPr lang="en-CA" noProof="0" dirty="0">
              <a:effectLst/>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648"/>
            <a:ext cx="8229600" cy="1143000"/>
          </a:xfrm>
        </p:spPr>
        <p:txBody>
          <a:bodyPr>
            <a:noAutofit/>
          </a:bodyPr>
          <a:lstStyle/>
          <a:p>
            <a:r>
              <a:rPr lang="en-CA" sz="3900" noProof="0" smtClean="0">
                <a:effectLst/>
              </a:rPr>
              <a:t>What could have improved the treatment experience?</a:t>
            </a:r>
            <a:endParaRPr lang="en-CA" sz="3900" noProof="0">
              <a:effectLst/>
            </a:endParaRPr>
          </a:p>
        </p:txBody>
      </p:sp>
      <p:sp>
        <p:nvSpPr>
          <p:cNvPr id="3" name="Content Placeholder 2"/>
          <p:cNvSpPr>
            <a:spLocks noGrp="1"/>
          </p:cNvSpPr>
          <p:nvPr>
            <p:ph idx="1"/>
          </p:nvPr>
        </p:nvSpPr>
        <p:spPr>
          <a:xfrm>
            <a:off x="431104" y="2046056"/>
            <a:ext cx="8229600" cy="3962400"/>
          </a:xfrm>
        </p:spPr>
        <p:txBody>
          <a:bodyPr/>
          <a:lstStyle/>
          <a:p>
            <a:pPr algn="ctr">
              <a:spcAft>
                <a:spcPts val="4800"/>
              </a:spcAft>
              <a:buNone/>
            </a:pPr>
            <a:r>
              <a:rPr lang="en-CA" sz="3600" i="1" noProof="0" dirty="0" smtClean="0">
                <a:effectLst/>
              </a:rPr>
              <a:t>* Support *</a:t>
            </a:r>
            <a:endParaRPr lang="en-CA" noProof="0" dirty="0" smtClean="0">
              <a:effectLst/>
            </a:endParaRPr>
          </a:p>
          <a:p>
            <a:pPr marL="216000" indent="-216000"/>
            <a:r>
              <a:rPr lang="en-CA" noProof="0" dirty="0" smtClean="0">
                <a:effectLst/>
              </a:rPr>
              <a:t>Having someone available by phone in the off hours if I had questions or needed help dealing with a side effect. </a:t>
            </a:r>
            <a:endParaRPr lang="en-CA" sz="900" noProof="0" dirty="0" smtClean="0">
              <a:effectLst/>
            </a:endParaRPr>
          </a:p>
          <a:p>
            <a:pPr marL="216000" indent="-216000"/>
            <a:r>
              <a:rPr lang="en-CA" noProof="0" dirty="0" smtClean="0">
                <a:effectLst/>
              </a:rPr>
              <a:t>Being connected to someone else that was previously successful for peer support. </a:t>
            </a:r>
            <a:endParaRPr lang="en-CA" noProof="0" dirty="0">
              <a:effectLst/>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7496"/>
            <a:ext cx="8229600" cy="1547664"/>
          </a:xfrm>
        </p:spPr>
        <p:txBody>
          <a:bodyPr>
            <a:normAutofit/>
          </a:bodyPr>
          <a:lstStyle/>
          <a:p>
            <a:r>
              <a:rPr lang="en-CA" sz="4300" noProof="0" smtClean="0">
                <a:effectLst/>
              </a:rPr>
              <a:t>After treatment – Peg ifn + Rib</a:t>
            </a:r>
            <a:endParaRPr lang="en-CA" sz="4300" noProof="0">
              <a:effectLst/>
            </a:endParaRPr>
          </a:p>
        </p:txBody>
      </p:sp>
      <p:sp>
        <p:nvSpPr>
          <p:cNvPr id="3" name="Content Placeholder 2"/>
          <p:cNvSpPr>
            <a:spLocks noGrp="1"/>
          </p:cNvSpPr>
          <p:nvPr>
            <p:ph idx="1"/>
          </p:nvPr>
        </p:nvSpPr>
        <p:spPr>
          <a:xfrm>
            <a:off x="251520" y="1412776"/>
            <a:ext cx="8892480" cy="5073427"/>
          </a:xfrm>
        </p:spPr>
        <p:txBody>
          <a:bodyPr>
            <a:noAutofit/>
          </a:bodyPr>
          <a:lstStyle/>
          <a:p>
            <a:pPr>
              <a:spcBef>
                <a:spcPts val="1800"/>
              </a:spcBef>
            </a:pPr>
            <a:r>
              <a:rPr lang="en-CA" sz="2000" noProof="0" dirty="0" smtClean="0">
                <a:effectLst/>
              </a:rPr>
              <a:t>Treatment ends &amp; my body weight comes back, with a vengeance, I will have to be careful now. It’s a problem I actually welcome after experiencing HIV wasting.</a:t>
            </a:r>
          </a:p>
          <a:p>
            <a:pPr>
              <a:spcBef>
                <a:spcPts val="1800"/>
              </a:spcBef>
            </a:pPr>
            <a:r>
              <a:rPr lang="en-CA" sz="2000" noProof="0" dirty="0" smtClean="0">
                <a:effectLst/>
              </a:rPr>
              <a:t>I still have trouble tolerating heat and sun – but it seems a small price to pay.</a:t>
            </a:r>
          </a:p>
          <a:p>
            <a:pPr>
              <a:spcBef>
                <a:spcPts val="1800"/>
              </a:spcBef>
            </a:pPr>
            <a:r>
              <a:rPr lang="en-CA" sz="2000" noProof="0" dirty="0" smtClean="0">
                <a:effectLst/>
              </a:rPr>
              <a:t>My liver enzymes have fallen to almost normal levels, I feel good about the sacrifice.</a:t>
            </a:r>
          </a:p>
          <a:p>
            <a:pPr>
              <a:spcBef>
                <a:spcPts val="1800"/>
              </a:spcBef>
            </a:pPr>
            <a:r>
              <a:rPr lang="en-CA" sz="2000" noProof="0" dirty="0" smtClean="0">
                <a:effectLst/>
              </a:rPr>
              <a:t>6 </a:t>
            </a:r>
            <a:r>
              <a:rPr lang="en-CA" sz="2000" noProof="0" dirty="0" err="1" smtClean="0">
                <a:effectLst/>
              </a:rPr>
              <a:t>mos</a:t>
            </a:r>
            <a:r>
              <a:rPr lang="en-CA" sz="2000" noProof="0" dirty="0" smtClean="0">
                <a:effectLst/>
              </a:rPr>
              <a:t> out I am retested for HCV and find that the virus has returned. I no longer feel lucky.</a:t>
            </a:r>
          </a:p>
          <a:p>
            <a:pPr>
              <a:spcBef>
                <a:spcPts val="1800"/>
              </a:spcBef>
            </a:pPr>
            <a:r>
              <a:rPr lang="en-CA" sz="2000" noProof="0" dirty="0" smtClean="0">
                <a:effectLst/>
              </a:rPr>
              <a:t>Other than longer terms of Peg-</a:t>
            </a:r>
            <a:r>
              <a:rPr lang="en-CA" sz="2000" noProof="0" dirty="0" err="1" smtClean="0">
                <a:effectLst/>
              </a:rPr>
              <a:t>ifn</a:t>
            </a:r>
            <a:r>
              <a:rPr lang="en-CA" sz="2000" noProof="0" dirty="0" smtClean="0">
                <a:effectLst/>
              </a:rPr>
              <a:t> treatment no other options are available. I am told I can afford to wait for newer treatments but there are none on the horizon. </a:t>
            </a:r>
          </a:p>
          <a:p>
            <a:pPr>
              <a:spcBef>
                <a:spcPts val="1800"/>
              </a:spcBef>
            </a:pPr>
            <a:r>
              <a:rPr lang="en-CA" sz="2000" noProof="0" dirty="0" smtClean="0">
                <a:effectLst/>
              </a:rPr>
              <a:t>I continue attend the funerals for others I knew through the </a:t>
            </a:r>
            <a:r>
              <a:rPr lang="en-CA" sz="2000" noProof="0" dirty="0" err="1" smtClean="0">
                <a:effectLst/>
              </a:rPr>
              <a:t>hemophilia</a:t>
            </a:r>
            <a:r>
              <a:rPr lang="en-CA" sz="2000" noProof="0" dirty="0" smtClean="0">
                <a:effectLst/>
              </a:rPr>
              <a:t> clinic, now lost to HCV instead of HIV.</a:t>
            </a:r>
          </a:p>
          <a:p>
            <a:pPr>
              <a:spcBef>
                <a:spcPts val="1800"/>
              </a:spcBef>
            </a:pPr>
            <a:endParaRPr lang="en-CA" sz="2100" noProof="0" dirty="0" smtClean="0">
              <a:effectLst/>
            </a:endParaRPr>
          </a:p>
          <a:p>
            <a:pPr>
              <a:spcBef>
                <a:spcPts val="1800"/>
              </a:spcBef>
            </a:pPr>
            <a:endParaRPr lang="en-CA" sz="2100" noProof="0" dirty="0" smtClean="0">
              <a:effectLst/>
            </a:endParaRPr>
          </a:p>
          <a:p>
            <a:pPr>
              <a:spcBef>
                <a:spcPts val="1800"/>
              </a:spcBef>
            </a:pPr>
            <a:endParaRPr lang="en-CA" sz="2100" noProof="0" dirty="0">
              <a:effectLst/>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1648"/>
            <a:ext cx="8229600" cy="1143000"/>
          </a:xfrm>
        </p:spPr>
        <p:txBody>
          <a:bodyPr>
            <a:normAutofit/>
          </a:bodyPr>
          <a:lstStyle/>
          <a:p>
            <a:r>
              <a:rPr lang="en-CA" sz="4300" noProof="0" smtClean="0">
                <a:effectLst/>
              </a:rPr>
              <a:t>The Hepatologist</a:t>
            </a:r>
            <a:endParaRPr lang="en-CA" sz="4300" noProof="0">
              <a:effectLst/>
            </a:endParaRPr>
          </a:p>
        </p:txBody>
      </p:sp>
      <p:sp>
        <p:nvSpPr>
          <p:cNvPr id="3" name="Content Placeholder 2"/>
          <p:cNvSpPr>
            <a:spLocks noGrp="1"/>
          </p:cNvSpPr>
          <p:nvPr>
            <p:ph idx="1"/>
          </p:nvPr>
        </p:nvSpPr>
        <p:spPr>
          <a:xfrm>
            <a:off x="457200" y="1299072"/>
            <a:ext cx="8229600" cy="5256584"/>
          </a:xfrm>
        </p:spPr>
        <p:txBody>
          <a:bodyPr>
            <a:noAutofit/>
          </a:bodyPr>
          <a:lstStyle/>
          <a:p>
            <a:pPr algn="just">
              <a:spcBef>
                <a:spcPts val="1600"/>
              </a:spcBef>
            </a:pPr>
            <a:r>
              <a:rPr lang="en-CA" sz="2000" noProof="0" dirty="0" smtClean="0">
                <a:effectLst/>
              </a:rPr>
              <a:t>A few years after treatment failure I am assigned a </a:t>
            </a:r>
            <a:r>
              <a:rPr lang="en-CA" sz="2000" noProof="0" dirty="0" err="1" smtClean="0">
                <a:effectLst/>
              </a:rPr>
              <a:t>hepatologist</a:t>
            </a:r>
            <a:r>
              <a:rPr lang="en-CA" sz="2000" noProof="0" dirty="0" smtClean="0">
                <a:effectLst/>
              </a:rPr>
              <a:t>.</a:t>
            </a:r>
          </a:p>
          <a:p>
            <a:pPr algn="just">
              <a:spcBef>
                <a:spcPts val="1600"/>
              </a:spcBef>
            </a:pPr>
            <a:r>
              <a:rPr lang="en-CA" sz="2000" noProof="0" dirty="0" smtClean="0">
                <a:effectLst/>
              </a:rPr>
              <a:t>There are still no treatment options to offer other than more peg-</a:t>
            </a:r>
            <a:r>
              <a:rPr lang="en-CA" sz="2000" noProof="0" dirty="0" err="1" smtClean="0">
                <a:effectLst/>
              </a:rPr>
              <a:t>ifn</a:t>
            </a:r>
            <a:r>
              <a:rPr lang="en-CA" sz="2000" noProof="0" dirty="0" smtClean="0">
                <a:effectLst/>
              </a:rPr>
              <a:t> + Rib. He speaks of new treatment concepts using protease inhibitors that are far off but coming. </a:t>
            </a:r>
          </a:p>
          <a:p>
            <a:pPr algn="just">
              <a:spcBef>
                <a:spcPts val="1600"/>
              </a:spcBef>
            </a:pPr>
            <a:r>
              <a:rPr lang="en-CA" sz="2000" noProof="0" dirty="0" smtClean="0">
                <a:effectLst/>
              </a:rPr>
              <a:t>Closer monitoring with </a:t>
            </a:r>
            <a:r>
              <a:rPr lang="en-CA" sz="2000" noProof="0" dirty="0" err="1" smtClean="0">
                <a:effectLst/>
              </a:rPr>
              <a:t>Fibroscan</a:t>
            </a:r>
            <a:r>
              <a:rPr lang="en-CA" sz="2000" noProof="0" dirty="0" smtClean="0">
                <a:effectLst/>
              </a:rPr>
              <a:t> and ultrasound begin.</a:t>
            </a:r>
          </a:p>
          <a:p>
            <a:pPr algn="just">
              <a:spcBef>
                <a:spcPts val="1600"/>
              </a:spcBef>
            </a:pPr>
            <a:r>
              <a:rPr lang="en-CA" sz="2000" noProof="0" dirty="0" smtClean="0">
                <a:effectLst/>
              </a:rPr>
              <a:t>I am still sick, but now well documented.</a:t>
            </a:r>
          </a:p>
          <a:p>
            <a:pPr algn="just">
              <a:spcBef>
                <a:spcPts val="1600"/>
              </a:spcBef>
            </a:pPr>
            <a:r>
              <a:rPr lang="en-CA" sz="2000" noProof="0" dirty="0" smtClean="0">
                <a:effectLst/>
              </a:rPr>
              <a:t>Results indicate I am one of the lucky ones that can wait for newer treatments to arrive. </a:t>
            </a:r>
          </a:p>
          <a:p>
            <a:pPr algn="just">
              <a:spcBef>
                <a:spcPts val="1600"/>
              </a:spcBef>
            </a:pPr>
            <a:r>
              <a:rPr lang="en-CA" sz="2000" noProof="0" dirty="0" smtClean="0">
                <a:effectLst/>
              </a:rPr>
              <a:t>No clear strategy is offered for taking care of my liver in the interim other than advice to increase my coffee intake, avoid alcohol, be careful with my diet and try to exercise.</a:t>
            </a:r>
          </a:p>
          <a:p>
            <a:pPr algn="just">
              <a:spcBef>
                <a:spcPts val="1600"/>
              </a:spcBef>
            </a:pPr>
            <a:r>
              <a:rPr lang="en-CA" sz="2000" noProof="0" dirty="0" smtClean="0">
                <a:effectLst/>
              </a:rPr>
              <a:t>I sympathize with my </a:t>
            </a:r>
            <a:r>
              <a:rPr lang="en-CA" sz="2000" noProof="0" dirty="0" err="1" smtClean="0">
                <a:effectLst/>
              </a:rPr>
              <a:t>hepatologist</a:t>
            </a:r>
            <a:r>
              <a:rPr lang="en-CA" sz="2000" noProof="0" dirty="0" smtClean="0">
                <a:effectLst/>
              </a:rPr>
              <a:t> for having so few tools to fight HCV and I am reminded again of the early days of HIV infection. </a:t>
            </a:r>
            <a:endParaRPr lang="en-CA" sz="2000" noProof="0" dirty="0">
              <a:effectLst/>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648"/>
            <a:ext cx="8229600" cy="1143000"/>
          </a:xfrm>
        </p:spPr>
        <p:txBody>
          <a:bodyPr>
            <a:noAutofit/>
          </a:bodyPr>
          <a:lstStyle/>
          <a:p>
            <a:r>
              <a:rPr lang="en-CA" sz="3900" noProof="0" smtClean="0">
                <a:effectLst/>
              </a:rPr>
              <a:t>Where do affected persons go for information and support</a:t>
            </a:r>
            <a:endParaRPr lang="en-CA" sz="3900" noProof="0">
              <a:effectLst/>
            </a:endParaRPr>
          </a:p>
        </p:txBody>
      </p:sp>
      <p:sp>
        <p:nvSpPr>
          <p:cNvPr id="3" name="Content Placeholder 2"/>
          <p:cNvSpPr>
            <a:spLocks noGrp="1"/>
          </p:cNvSpPr>
          <p:nvPr>
            <p:ph idx="1"/>
          </p:nvPr>
        </p:nvSpPr>
        <p:spPr>
          <a:xfrm>
            <a:off x="457200" y="2060848"/>
            <a:ext cx="8229600" cy="3960439"/>
          </a:xfrm>
        </p:spPr>
        <p:txBody>
          <a:bodyPr>
            <a:normAutofit fontScale="92500" lnSpcReduction="20000"/>
          </a:bodyPr>
          <a:lstStyle/>
          <a:p>
            <a:r>
              <a:rPr lang="en-CA" noProof="0" dirty="0" smtClean="0">
                <a:effectLst/>
              </a:rPr>
              <a:t>Our HIV Physicians &amp; </a:t>
            </a:r>
            <a:r>
              <a:rPr lang="en-CA" noProof="0" dirty="0" err="1" smtClean="0">
                <a:effectLst/>
              </a:rPr>
              <a:t>Hepatologists</a:t>
            </a:r>
            <a:r>
              <a:rPr lang="en-CA" noProof="0" dirty="0" smtClean="0">
                <a:effectLst/>
              </a:rPr>
              <a:t> </a:t>
            </a:r>
          </a:p>
          <a:p>
            <a:r>
              <a:rPr lang="en-CA" noProof="0" dirty="0" smtClean="0">
                <a:effectLst/>
              </a:rPr>
              <a:t>AIDS Service Organizations (CATIE is probably the best source)</a:t>
            </a:r>
          </a:p>
          <a:p>
            <a:r>
              <a:rPr lang="en-CA" noProof="0" dirty="0" smtClean="0">
                <a:effectLst/>
              </a:rPr>
              <a:t>Canadian </a:t>
            </a:r>
            <a:r>
              <a:rPr lang="en-CA" noProof="0" dirty="0" err="1" smtClean="0">
                <a:effectLst/>
              </a:rPr>
              <a:t>Hemophilia</a:t>
            </a:r>
            <a:r>
              <a:rPr lang="en-CA" noProof="0" dirty="0" smtClean="0">
                <a:effectLst/>
              </a:rPr>
              <a:t> Society</a:t>
            </a:r>
          </a:p>
          <a:p>
            <a:r>
              <a:rPr lang="en-CA" noProof="0" dirty="0" smtClean="0">
                <a:effectLst/>
              </a:rPr>
              <a:t>Provincial/Regional </a:t>
            </a:r>
            <a:r>
              <a:rPr lang="en-CA" noProof="0" dirty="0" err="1" smtClean="0">
                <a:effectLst/>
              </a:rPr>
              <a:t>HepC</a:t>
            </a:r>
            <a:r>
              <a:rPr lang="en-CA" noProof="0" dirty="0" smtClean="0">
                <a:effectLst/>
              </a:rPr>
              <a:t> organizations where available (i.e. </a:t>
            </a:r>
            <a:r>
              <a:rPr lang="en-CA" noProof="0" dirty="0" err="1" smtClean="0">
                <a:effectLst/>
              </a:rPr>
              <a:t>HepCBC</a:t>
            </a:r>
            <a:r>
              <a:rPr lang="en-CA" noProof="0" dirty="0" smtClean="0">
                <a:effectLst/>
              </a:rPr>
              <a:t>)</a:t>
            </a:r>
          </a:p>
          <a:p>
            <a:r>
              <a:rPr lang="en-CA" noProof="0" dirty="0" smtClean="0">
                <a:effectLst/>
              </a:rPr>
              <a:t>The Internet</a:t>
            </a:r>
          </a:p>
          <a:p>
            <a:r>
              <a:rPr lang="en-CA" noProof="0" dirty="0" smtClean="0">
                <a:effectLst/>
              </a:rPr>
              <a:t>The Canadian Liver foundation</a:t>
            </a:r>
          </a:p>
          <a:p>
            <a:r>
              <a:rPr lang="en-CA" noProof="0" dirty="0" smtClean="0">
                <a:effectLst/>
              </a:rPr>
              <a:t>Other affected persons</a:t>
            </a:r>
          </a:p>
          <a:p>
            <a:endParaRPr lang="en-CA" noProof="0" dirty="0" smtClean="0">
              <a:effectLs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7496"/>
            <a:ext cx="8229600" cy="1547664"/>
          </a:xfrm>
        </p:spPr>
        <p:txBody>
          <a:bodyPr>
            <a:normAutofit/>
          </a:bodyPr>
          <a:lstStyle/>
          <a:p>
            <a:r>
              <a:rPr lang="en-CA" sz="4300" noProof="0" smtClean="0">
                <a:effectLst/>
              </a:rPr>
              <a:t>The landscape today</a:t>
            </a:r>
            <a:endParaRPr lang="en-CA" sz="4300" noProof="0">
              <a:effectLst/>
            </a:endParaRPr>
          </a:p>
        </p:txBody>
      </p:sp>
      <p:sp>
        <p:nvSpPr>
          <p:cNvPr id="3" name="Content Placeholder 2"/>
          <p:cNvSpPr>
            <a:spLocks noGrp="1"/>
          </p:cNvSpPr>
          <p:nvPr>
            <p:ph idx="1"/>
          </p:nvPr>
        </p:nvSpPr>
        <p:spPr/>
        <p:txBody>
          <a:bodyPr>
            <a:normAutofit fontScale="55000" lnSpcReduction="20000"/>
          </a:bodyPr>
          <a:lstStyle/>
          <a:p>
            <a:pPr>
              <a:buNone/>
            </a:pPr>
            <a:r>
              <a:rPr lang="en-CA" sz="4400" noProof="0" dirty="0" smtClean="0">
                <a:effectLst/>
              </a:rPr>
              <a:t>Effective treatment may finally be just over the horizon – but for who?</a:t>
            </a:r>
          </a:p>
          <a:p>
            <a:pPr>
              <a:buNone/>
            </a:pPr>
            <a:endParaRPr lang="en-CA" noProof="0" dirty="0" smtClean="0">
              <a:effectLst/>
            </a:endParaRPr>
          </a:p>
          <a:p>
            <a:pPr>
              <a:spcBef>
                <a:spcPts val="2400"/>
              </a:spcBef>
            </a:pPr>
            <a:r>
              <a:rPr lang="en-CA" sz="4000" noProof="0" dirty="0" smtClean="0">
                <a:effectLst/>
              </a:rPr>
              <a:t>Fast Forward 10 years from my attempt at treatment with peg-</a:t>
            </a:r>
            <a:r>
              <a:rPr lang="en-CA" sz="4000" noProof="0" dirty="0" err="1" smtClean="0">
                <a:effectLst/>
              </a:rPr>
              <a:t>ifn</a:t>
            </a:r>
            <a:r>
              <a:rPr lang="en-CA" sz="4000" noProof="0" dirty="0" smtClean="0">
                <a:effectLst/>
              </a:rPr>
              <a:t> + Rib and HCV treatment is rapidly evolving, similar in many ways to the early days of HIV. </a:t>
            </a:r>
            <a:endParaRPr lang="en-CA" sz="4000" noProof="0" dirty="0">
              <a:effectLst/>
            </a:endParaRPr>
          </a:p>
          <a:p>
            <a:pPr>
              <a:spcBef>
                <a:spcPts val="2400"/>
              </a:spcBef>
            </a:pPr>
            <a:r>
              <a:rPr lang="en-CA" sz="4000" noProof="0" dirty="0" smtClean="0">
                <a:effectLst/>
              </a:rPr>
              <a:t>From the patients perspective an alphabet soup of new medications are now making their way through the pipeline. The results look promising. </a:t>
            </a:r>
          </a:p>
          <a:p>
            <a:pPr>
              <a:spcBef>
                <a:spcPts val="2400"/>
              </a:spcBef>
            </a:pPr>
            <a:r>
              <a:rPr lang="en-CA" sz="4000" noProof="0" dirty="0" smtClean="0">
                <a:effectLst/>
              </a:rPr>
              <a:t>We just need to hold on long enough.</a:t>
            </a:r>
          </a:p>
          <a:p>
            <a:pPr>
              <a:buNone/>
            </a:pPr>
            <a:endParaRPr lang="en-CA" noProof="0" dirty="0">
              <a:effectLst/>
            </a:endParaRPr>
          </a:p>
          <a:p>
            <a:pPr>
              <a:buNone/>
            </a:pPr>
            <a:endParaRPr lang="en-CA" noProof="0" dirty="0" smtClean="0">
              <a:effectLst/>
            </a:endParaRPr>
          </a:p>
          <a:p>
            <a:pPr>
              <a:buNone/>
            </a:pPr>
            <a:endParaRPr lang="en-CA" noProof="0" dirty="0">
              <a:effectLst/>
            </a:endParaRPr>
          </a:p>
          <a:p>
            <a:pPr>
              <a:buNone/>
            </a:pPr>
            <a:endParaRPr lang="en-CA" noProof="0" dirty="0" smtClean="0">
              <a:effectLst/>
            </a:endParaRPr>
          </a:p>
          <a:p>
            <a:pPr>
              <a:buNone/>
            </a:pPr>
            <a:endParaRPr lang="en-CA" noProof="0" dirty="0">
              <a:effectLst/>
            </a:endParaRPr>
          </a:p>
          <a:p>
            <a:pPr>
              <a:buNone/>
            </a:pPr>
            <a:endParaRPr lang="en-CA" noProof="0" dirty="0" smtClean="0">
              <a:effectLst/>
            </a:endParaRPr>
          </a:p>
          <a:p>
            <a:pPr>
              <a:buNone/>
            </a:pPr>
            <a:endParaRPr lang="en-CA" noProof="0" dirty="0">
              <a:effectLst/>
            </a:endParaRPr>
          </a:p>
          <a:p>
            <a:pPr>
              <a:buNone/>
            </a:pPr>
            <a:endParaRPr lang="en-CA" noProof="0" dirty="0">
              <a:effectLst/>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216"/>
            <a:ext cx="9144000" cy="1143000"/>
          </a:xfrm>
        </p:spPr>
        <p:txBody>
          <a:bodyPr>
            <a:noAutofit/>
          </a:bodyPr>
          <a:lstStyle/>
          <a:p>
            <a:r>
              <a:rPr lang="en-CA" sz="3900" noProof="0" smtClean="0">
                <a:effectLst/>
              </a:rPr>
              <a:t>Access to the latest available treatment</a:t>
            </a:r>
            <a:endParaRPr lang="en-CA" sz="3900" noProof="0">
              <a:effectLst/>
            </a:endParaRPr>
          </a:p>
        </p:txBody>
      </p:sp>
      <p:sp>
        <p:nvSpPr>
          <p:cNvPr id="3" name="Content Placeholder 2"/>
          <p:cNvSpPr>
            <a:spLocks noGrp="1"/>
          </p:cNvSpPr>
          <p:nvPr>
            <p:ph idx="1"/>
          </p:nvPr>
        </p:nvSpPr>
        <p:spPr/>
        <p:txBody>
          <a:bodyPr>
            <a:normAutofit fontScale="85000" lnSpcReduction="20000"/>
          </a:bodyPr>
          <a:lstStyle/>
          <a:p>
            <a:pPr>
              <a:buNone/>
            </a:pPr>
            <a:r>
              <a:rPr lang="en-CA" sz="2800" noProof="0" dirty="0" err="1" smtClean="0">
                <a:effectLst/>
              </a:rPr>
              <a:t>Telaprevir</a:t>
            </a:r>
            <a:r>
              <a:rPr lang="en-CA" sz="2800" noProof="0" dirty="0" smtClean="0">
                <a:effectLst/>
              </a:rPr>
              <a:t> &amp; </a:t>
            </a:r>
            <a:r>
              <a:rPr lang="en-CA" sz="2800" noProof="0" dirty="0" err="1" smtClean="0">
                <a:effectLst/>
              </a:rPr>
              <a:t>Boceprevir</a:t>
            </a:r>
            <a:endParaRPr lang="en-CA" sz="2800" noProof="0" dirty="0" smtClean="0">
              <a:effectLst/>
            </a:endParaRPr>
          </a:p>
          <a:p>
            <a:r>
              <a:rPr lang="en-CA" sz="2500" noProof="0" dirty="0" smtClean="0">
                <a:effectLst/>
              </a:rPr>
              <a:t>Approved by Health Canada</a:t>
            </a:r>
          </a:p>
          <a:p>
            <a:r>
              <a:rPr lang="en-CA" sz="2500" noProof="0" dirty="0" smtClean="0">
                <a:effectLst/>
              </a:rPr>
              <a:t>Doctors &amp; most patients are aware of the improvement in viral clearance rates and there is good reason to be excited about this data.</a:t>
            </a:r>
          </a:p>
          <a:p>
            <a:r>
              <a:rPr lang="en-CA" sz="2500" noProof="0" dirty="0" smtClean="0">
                <a:effectLst/>
              </a:rPr>
              <a:t>These new combinations provide increased rates of viral clearance but are still linked to a high degree of treatment side effects.</a:t>
            </a:r>
          </a:p>
          <a:p>
            <a:r>
              <a:rPr lang="en-CA" sz="2500" noProof="0" dirty="0" smtClean="0">
                <a:effectLst/>
              </a:rPr>
              <a:t>Although the latest data is promising there remains a lack of trials in co-infected persons, and because of this treatments are not yet indicated for this group.</a:t>
            </a:r>
          </a:p>
          <a:p>
            <a:endParaRPr lang="en-CA" noProof="0" dirty="0" smtClean="0">
              <a:effectLst/>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416"/>
            <a:ext cx="9144000" cy="1124744"/>
          </a:xfrm>
        </p:spPr>
        <p:txBody>
          <a:bodyPr>
            <a:noAutofit/>
          </a:bodyPr>
          <a:lstStyle/>
          <a:p>
            <a:r>
              <a:rPr lang="en-CA" sz="3900" noProof="0" dirty="0" smtClean="0">
                <a:effectLst/>
              </a:rPr>
              <a:t>Are the people most in need getting access to the latest treatments?</a:t>
            </a:r>
            <a:br>
              <a:rPr lang="en-CA" sz="3900" noProof="0" dirty="0" smtClean="0">
                <a:effectLst/>
              </a:rPr>
            </a:br>
            <a:endParaRPr lang="en-CA" sz="3900" noProof="0" dirty="0">
              <a:effectLst/>
            </a:endParaRPr>
          </a:p>
        </p:txBody>
      </p:sp>
      <p:sp>
        <p:nvSpPr>
          <p:cNvPr id="3" name="Content Placeholder 2"/>
          <p:cNvSpPr>
            <a:spLocks noGrp="1"/>
          </p:cNvSpPr>
          <p:nvPr>
            <p:ph idx="1"/>
          </p:nvPr>
        </p:nvSpPr>
        <p:spPr>
          <a:xfrm>
            <a:off x="467544" y="1700808"/>
            <a:ext cx="8229600" cy="5040560"/>
          </a:xfrm>
        </p:spPr>
        <p:txBody>
          <a:bodyPr>
            <a:normAutofit/>
          </a:bodyPr>
          <a:lstStyle/>
          <a:p>
            <a:pPr>
              <a:spcBef>
                <a:spcPts val="1400"/>
              </a:spcBef>
            </a:pPr>
            <a:r>
              <a:rPr lang="en-CA" sz="2200" noProof="0" dirty="0" smtClean="0">
                <a:effectLst/>
              </a:rPr>
              <a:t>Access to </a:t>
            </a:r>
            <a:r>
              <a:rPr lang="en-CA" sz="2200" noProof="0" dirty="0" err="1" smtClean="0">
                <a:effectLst/>
              </a:rPr>
              <a:t>Telaprevir</a:t>
            </a:r>
            <a:r>
              <a:rPr lang="en-CA" sz="2200" noProof="0" dirty="0" smtClean="0">
                <a:effectLst/>
              </a:rPr>
              <a:t> &amp; </a:t>
            </a:r>
            <a:r>
              <a:rPr lang="en-CA" sz="2200" noProof="0" dirty="0" err="1" smtClean="0">
                <a:effectLst/>
              </a:rPr>
              <a:t>Boceprevir</a:t>
            </a:r>
            <a:r>
              <a:rPr lang="en-CA" sz="2200" noProof="0" dirty="0" smtClean="0">
                <a:effectLst/>
              </a:rPr>
              <a:t> differs by Province, formularies are not uniform – What happened to Universal Health Care?</a:t>
            </a:r>
          </a:p>
          <a:p>
            <a:pPr>
              <a:spcBef>
                <a:spcPts val="1400"/>
              </a:spcBef>
            </a:pPr>
            <a:r>
              <a:rPr lang="en-CA" sz="2200" noProof="0" dirty="0" smtClean="0">
                <a:effectLst/>
              </a:rPr>
              <a:t>For example Ontario provides access to </a:t>
            </a:r>
            <a:r>
              <a:rPr lang="en-CA" sz="2200" noProof="0" dirty="0" err="1" smtClean="0">
                <a:effectLst/>
              </a:rPr>
              <a:t>Boceprevir</a:t>
            </a:r>
            <a:r>
              <a:rPr lang="en-CA" sz="2200" noProof="0" dirty="0" smtClean="0">
                <a:effectLst/>
              </a:rPr>
              <a:t> only through the Exceptional Access Program but attaches a list of conditions to restrict use. The reality is that although the drug is available access is being rationed, especially for those most in need. </a:t>
            </a:r>
          </a:p>
          <a:p>
            <a:pPr>
              <a:spcBef>
                <a:spcPts val="1400"/>
              </a:spcBef>
            </a:pPr>
            <a:r>
              <a:rPr lang="en-CA" sz="2200" noProof="0" dirty="0" smtClean="0">
                <a:effectLst/>
              </a:rPr>
              <a:t>Provincial governments should not get a free ride on heels of positive data for new treatment combinations by on one hand making them available through EAP &amp; on the other rationing access through the use of limitations like “co-infected patients are not eligible”. </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smtClean="0">
                <a:effectLst/>
              </a:rPr>
              <a:t>Transplantation</a:t>
            </a:r>
            <a:endParaRPr lang="en-CA" sz="4300" noProof="0">
              <a:effectLst/>
            </a:endParaRPr>
          </a:p>
        </p:txBody>
      </p:sp>
      <p:sp>
        <p:nvSpPr>
          <p:cNvPr id="3" name="Content Placeholder 2"/>
          <p:cNvSpPr>
            <a:spLocks noGrp="1"/>
          </p:cNvSpPr>
          <p:nvPr>
            <p:ph idx="1"/>
          </p:nvPr>
        </p:nvSpPr>
        <p:spPr>
          <a:xfrm>
            <a:off x="467544" y="1556792"/>
            <a:ext cx="8229600" cy="5400600"/>
          </a:xfrm>
        </p:spPr>
        <p:txBody>
          <a:bodyPr>
            <a:noAutofit/>
          </a:bodyPr>
          <a:lstStyle/>
          <a:p>
            <a:pPr>
              <a:spcBef>
                <a:spcPts val="1600"/>
              </a:spcBef>
            </a:pPr>
            <a:r>
              <a:rPr lang="en-CA" sz="2300" noProof="0" dirty="0" smtClean="0">
                <a:effectLst/>
              </a:rPr>
              <a:t>Livers are in short supply</a:t>
            </a:r>
          </a:p>
          <a:p>
            <a:pPr>
              <a:spcBef>
                <a:spcPts val="1600"/>
              </a:spcBef>
            </a:pPr>
            <a:r>
              <a:rPr lang="en-CA" sz="2300" noProof="0" dirty="0" smtClean="0">
                <a:effectLst/>
              </a:rPr>
              <a:t>To a </a:t>
            </a:r>
            <a:r>
              <a:rPr lang="en-CA" sz="2300" noProof="0" dirty="0" err="1" smtClean="0">
                <a:effectLst/>
              </a:rPr>
              <a:t>hemophiliac</a:t>
            </a:r>
            <a:r>
              <a:rPr lang="en-CA" sz="2300" noProof="0" dirty="0" smtClean="0">
                <a:effectLst/>
              </a:rPr>
              <a:t> in need of a liver this is the holy grail. A successful liver transplant represents a win for all sides as it cures </a:t>
            </a:r>
            <a:r>
              <a:rPr lang="en-CA" sz="2300" noProof="0" dirty="0" err="1" smtClean="0">
                <a:effectLst/>
              </a:rPr>
              <a:t>hemophilia</a:t>
            </a:r>
            <a:r>
              <a:rPr lang="en-CA" sz="2300" noProof="0" dirty="0" smtClean="0">
                <a:effectLst/>
              </a:rPr>
              <a:t> and potentially reduces a significant cost burden to the system for factor replacement therapy going forward. Unfortunately this option remains only a mirage for not just HCV+ </a:t>
            </a:r>
            <a:r>
              <a:rPr lang="en-CA" sz="2300" noProof="0" dirty="0" err="1" smtClean="0">
                <a:effectLst/>
              </a:rPr>
              <a:t>hemophiliacs</a:t>
            </a:r>
            <a:r>
              <a:rPr lang="en-CA" sz="2300" noProof="0" dirty="0" smtClean="0">
                <a:effectLst/>
              </a:rPr>
              <a:t> but all co-infected patients. </a:t>
            </a:r>
          </a:p>
          <a:p>
            <a:pPr>
              <a:spcBef>
                <a:spcPts val="1600"/>
              </a:spcBef>
            </a:pPr>
            <a:r>
              <a:rPr lang="en-CA" sz="2300" noProof="0" dirty="0" smtClean="0">
                <a:effectLst/>
              </a:rPr>
              <a:t>There remains a reluctance within transplant centres here in Canada to offer organs to people co-infected – social stigma?</a:t>
            </a:r>
          </a:p>
          <a:p>
            <a:pPr>
              <a:spcBef>
                <a:spcPts val="1600"/>
              </a:spcBef>
            </a:pPr>
            <a:r>
              <a:rPr lang="en-CA" sz="2300" noProof="0" dirty="0" smtClean="0">
                <a:effectLst/>
              </a:rPr>
              <a:t>Co-infected persons have been known to die, unable to just get on the transplant list let alone receive a transplant – is this just?</a:t>
            </a:r>
          </a:p>
          <a:p>
            <a:pPr>
              <a:spcBef>
                <a:spcPts val="1600"/>
              </a:spcBef>
              <a:buNone/>
            </a:pPr>
            <a:endParaRPr lang="en-CA" sz="2300" noProof="0" dirty="0">
              <a:effectLst/>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smtClean="0">
                <a:effectLst/>
              </a:rPr>
              <a:t>What’s different</a:t>
            </a:r>
            <a:endParaRPr lang="en-CA" sz="4300" noProof="0">
              <a:effectLst/>
            </a:endParaRPr>
          </a:p>
        </p:txBody>
      </p:sp>
      <p:sp>
        <p:nvSpPr>
          <p:cNvPr id="3" name="Content Placeholder 2"/>
          <p:cNvSpPr>
            <a:spLocks noGrp="1"/>
          </p:cNvSpPr>
          <p:nvPr>
            <p:ph idx="1"/>
          </p:nvPr>
        </p:nvSpPr>
        <p:spPr>
          <a:xfrm>
            <a:off x="395536" y="1412776"/>
            <a:ext cx="8352928" cy="5184576"/>
          </a:xfrm>
        </p:spPr>
        <p:txBody>
          <a:bodyPr>
            <a:noAutofit/>
          </a:bodyPr>
          <a:lstStyle/>
          <a:p>
            <a:r>
              <a:rPr lang="en-CA" sz="2100" noProof="0" dirty="0" smtClean="0">
                <a:effectLst/>
              </a:rPr>
              <a:t>When compared to early advances in HIV treatment what appears different is an absence of strong patient and researcher based advocacy dedicated to HCV patients.</a:t>
            </a:r>
          </a:p>
          <a:p>
            <a:r>
              <a:rPr lang="en-CA" sz="2100" noProof="0" dirty="0" smtClean="0">
                <a:effectLst/>
              </a:rPr>
              <a:t>While some exist, community based organizations dedicated to HCV are few and underfunded compared to HIV resulting in a void in care and support</a:t>
            </a:r>
          </a:p>
          <a:p>
            <a:r>
              <a:rPr lang="en-CA" sz="2100" noProof="0" dirty="0" smtClean="0">
                <a:effectLst/>
              </a:rPr>
              <a:t>HIV ASO’s provide information &amp; have included some advocacy efforts due to the overlap of co-infected patients but is it enough?</a:t>
            </a:r>
            <a:endParaRPr lang="en-CA" sz="2100" noProof="0" dirty="0">
              <a:effectLst/>
            </a:endParaRPr>
          </a:p>
          <a:p>
            <a:r>
              <a:rPr lang="en-CA" sz="2100" noProof="0" dirty="0" smtClean="0">
                <a:effectLst/>
              </a:rPr>
              <a:t>Only a small number of liver specialists exist in Canada, can patients get access to specialized care? </a:t>
            </a:r>
            <a:endParaRPr lang="en-CA" sz="2100" noProof="0" dirty="0">
              <a:effectLst/>
            </a:endParaRPr>
          </a:p>
          <a:p>
            <a:r>
              <a:rPr lang="en-CA" sz="2100" noProof="0" dirty="0" smtClean="0">
                <a:effectLst/>
              </a:rPr>
              <a:t>No organization appears dedicated to pursuing HCV clinical research questions in Canada in the same way we handle HIV.</a:t>
            </a:r>
            <a:endParaRPr lang="en-CA" sz="2100" noProof="0" dirty="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1" name="Rectangle 2"/>
          <p:cNvSpPr>
            <a:spLocks noGrp="1" noChangeArrowheads="1"/>
          </p:cNvSpPr>
          <p:nvPr>
            <p:ph type="title"/>
          </p:nvPr>
        </p:nvSpPr>
        <p:spPr>
          <a:xfrm>
            <a:off x="0" y="182088"/>
            <a:ext cx="9144000" cy="1139825"/>
          </a:xfrm>
        </p:spPr>
        <p:txBody>
          <a:bodyPr>
            <a:noAutofit/>
          </a:bodyPr>
          <a:lstStyle/>
          <a:p>
            <a:r>
              <a:rPr lang="en-CA" sz="3900" noProof="0" smtClean="0">
                <a:effectLst/>
                <a:ea typeface="ＭＳ Ｐゴシック" charset="-128"/>
              </a:rPr>
              <a:t>Mortality in the Canadian Co-infection Cohort Study</a:t>
            </a:r>
            <a:endParaRPr lang="en-CA" sz="3900" noProof="0">
              <a:effectLst/>
              <a:ea typeface="ＭＳ Ｐゴシック" charset="-128"/>
            </a:endParaRPr>
          </a:p>
        </p:txBody>
      </p:sp>
      <p:pic>
        <p:nvPicPr>
          <p:cNvPr id="261122" name="Picture 4"/>
          <p:cNvPicPr>
            <a:picLocks noChangeAspect="1" noChangeArrowheads="1"/>
          </p:cNvPicPr>
          <p:nvPr/>
        </p:nvPicPr>
        <p:blipFill>
          <a:blip r:embed="rId3" cstate="print"/>
          <a:srcRect/>
          <a:stretch>
            <a:fillRect/>
          </a:stretch>
        </p:blipFill>
        <p:spPr bwMode="auto">
          <a:xfrm>
            <a:off x="250825" y="6092825"/>
            <a:ext cx="865188" cy="625475"/>
          </a:xfrm>
          <a:prstGeom prst="rect">
            <a:avLst/>
          </a:prstGeom>
          <a:noFill/>
          <a:ln w="9525">
            <a:noFill/>
            <a:miter lim="800000"/>
            <a:headEnd/>
            <a:tailEnd/>
          </a:ln>
        </p:spPr>
      </p:pic>
      <p:sp>
        <p:nvSpPr>
          <p:cNvPr id="261123" name="Text Box 6"/>
          <p:cNvSpPr txBox="1">
            <a:spLocks noChangeArrowheads="1"/>
          </p:cNvSpPr>
          <p:nvPr/>
        </p:nvSpPr>
        <p:spPr bwMode="auto">
          <a:xfrm>
            <a:off x="685800" y="5334000"/>
            <a:ext cx="51816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prstClr val="white"/>
                </a:solidFill>
              </a:rPr>
              <a:t>SMR: 17.08 (95% CI; 12.83, 21.34)</a:t>
            </a:r>
          </a:p>
        </p:txBody>
      </p:sp>
      <p:graphicFrame>
        <p:nvGraphicFramePr>
          <p:cNvPr id="39227" name="Group 315"/>
          <p:cNvGraphicFramePr>
            <a:graphicFrameLocks noGrp="1"/>
          </p:cNvGraphicFramePr>
          <p:nvPr>
            <p:extLst>
              <p:ext uri="{D42A27DB-BD31-4B8C-83A1-F6EECF244321}">
                <p14:modId xmlns:p14="http://schemas.microsoft.com/office/powerpoint/2010/main" val="211633290"/>
              </p:ext>
            </p:extLst>
          </p:nvPr>
        </p:nvGraphicFramePr>
        <p:xfrm>
          <a:off x="6015072" y="1995550"/>
          <a:ext cx="2819400" cy="3318492"/>
        </p:xfrm>
        <a:graphic>
          <a:graphicData uri="http://schemas.openxmlformats.org/drawingml/2006/table">
            <a:tbl>
              <a:tblPr/>
              <a:tblGrid>
                <a:gridCol w="1741488"/>
                <a:gridCol w="530225"/>
                <a:gridCol w="547687"/>
              </a:tblGrid>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tx1"/>
                          </a:solidFill>
                          <a:effectLst/>
                          <a:latin typeface="+mn-lt"/>
                          <a:ea typeface="Calibri" charset="0"/>
                        </a:rPr>
                        <a:t>Cause of death</a:t>
                      </a:r>
                      <a:endParaRPr kumimoji="0" lang="en-CA" sz="1400" b="0" i="0" u="none" strike="noStrike" cap="none" normalizeH="0" baseline="0" dirty="0">
                        <a:ln>
                          <a:noFill/>
                        </a:ln>
                        <a:solidFill>
                          <a:schemeClr val="tx1"/>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tx1"/>
                          </a:solidFill>
                          <a:effectLst/>
                          <a:latin typeface="+mn-lt"/>
                          <a:ea typeface="Calibri" charset="0"/>
                        </a:rPr>
                        <a:t>N</a:t>
                      </a:r>
                      <a:endParaRPr kumimoji="0" lang="en-CA" sz="1400" b="0" i="0" u="none" strike="noStrike" cap="none" normalizeH="0" baseline="0" dirty="0">
                        <a:ln>
                          <a:noFill/>
                        </a:ln>
                        <a:solidFill>
                          <a:schemeClr val="tx1"/>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a:ln>
                            <a:noFill/>
                          </a:ln>
                          <a:solidFill>
                            <a:schemeClr val="tx1"/>
                          </a:solidFill>
                          <a:effectLst/>
                          <a:latin typeface="+mn-lt"/>
                          <a:ea typeface="Calibri" charset="0"/>
                        </a:rPr>
                        <a:t>%</a:t>
                      </a:r>
                      <a:endParaRPr kumimoji="0" lang="en-CA" sz="1400" b="0" i="0" u="none" strike="noStrike" cap="none" normalizeH="0" baseline="0">
                        <a:ln>
                          <a:noFill/>
                        </a:ln>
                        <a:solidFill>
                          <a:schemeClr val="tx1"/>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bg1">
                              <a:lumMod val="65000"/>
                              <a:lumOff val="35000"/>
                            </a:schemeClr>
                          </a:solidFill>
                          <a:effectLst/>
                          <a:latin typeface="+mn-lt"/>
                          <a:ea typeface="Calibri" charset="0"/>
                        </a:rPr>
                        <a:t>ESLD</a:t>
                      </a:r>
                      <a:endParaRPr kumimoji="0" lang="en-CA" sz="1400" b="0" i="0" u="none" strike="noStrike" cap="none" normalizeH="0" baseline="0" dirty="0">
                        <a:ln>
                          <a:noFill/>
                        </a:ln>
                        <a:solidFill>
                          <a:schemeClr val="bg1">
                            <a:lumMod val="65000"/>
                            <a:lumOff val="35000"/>
                          </a:schemeClr>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bg1">
                              <a:lumMod val="65000"/>
                              <a:lumOff val="35000"/>
                            </a:schemeClr>
                          </a:solidFill>
                          <a:effectLst/>
                          <a:latin typeface="+mn-lt"/>
                          <a:ea typeface="Calibri" charset="0"/>
                        </a:rPr>
                        <a:t>18</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bg1">
                              <a:lumMod val="65000"/>
                              <a:lumOff val="35000"/>
                            </a:schemeClr>
                          </a:solidFill>
                          <a:effectLst/>
                          <a:latin typeface="+mn-lt"/>
                          <a:ea typeface="Calibri" charset="0"/>
                        </a:rPr>
                        <a:t>29</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tx1"/>
                          </a:solidFill>
                          <a:effectLst/>
                          <a:latin typeface="+mn-lt"/>
                          <a:ea typeface="Calibri" charset="0"/>
                        </a:rPr>
                        <a:t>OVERDOSE</a:t>
                      </a:r>
                      <a:endParaRPr kumimoji="0" lang="en-CA" sz="1400" b="0" i="0" u="none" strike="noStrike" cap="none" normalizeH="0" baseline="0" dirty="0">
                        <a:ln>
                          <a:noFill/>
                        </a:ln>
                        <a:solidFill>
                          <a:schemeClr val="tx1"/>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mn-lt"/>
                          <a:ea typeface="Calibri" charset="0"/>
                        </a:rPr>
                        <a:t>15</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mn-lt"/>
                          <a:ea typeface="Calibri" charset="0"/>
                        </a:rPr>
                        <a:t>24</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bg1">
                              <a:lumMod val="65000"/>
                              <a:lumOff val="35000"/>
                            </a:schemeClr>
                          </a:solidFill>
                          <a:effectLst/>
                          <a:latin typeface="+mn-lt"/>
                          <a:ea typeface="Calibri" charset="0"/>
                        </a:rPr>
                        <a:t>CANCER</a:t>
                      </a:r>
                      <a:endParaRPr kumimoji="0" lang="en-CA" sz="1400" b="0" i="0" u="none" strike="noStrike" cap="none" normalizeH="0" baseline="0" dirty="0">
                        <a:ln>
                          <a:noFill/>
                        </a:ln>
                        <a:solidFill>
                          <a:schemeClr val="bg1">
                            <a:lumMod val="65000"/>
                            <a:lumOff val="35000"/>
                          </a:schemeClr>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a:ln>
                            <a:noFill/>
                          </a:ln>
                          <a:solidFill>
                            <a:schemeClr val="bg1">
                              <a:lumMod val="65000"/>
                              <a:lumOff val="35000"/>
                            </a:schemeClr>
                          </a:solidFill>
                          <a:effectLst/>
                          <a:latin typeface="+mn-lt"/>
                          <a:ea typeface="Calibri" charset="0"/>
                        </a:rPr>
                        <a:t>6</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lumMod val="65000"/>
                              <a:lumOff val="35000"/>
                            </a:schemeClr>
                          </a:solidFill>
                          <a:effectLst/>
                          <a:latin typeface="+mn-lt"/>
                          <a:ea typeface="Calibri" charset="0"/>
                        </a:rPr>
                        <a:t>10</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kern="1200" cap="none" normalizeH="0" baseline="0" dirty="0">
                          <a:ln>
                            <a:noFill/>
                          </a:ln>
                          <a:solidFill>
                            <a:schemeClr val="tx1"/>
                          </a:solidFill>
                          <a:effectLst/>
                          <a:latin typeface="+mn-lt"/>
                          <a:ea typeface="Calibri" charset="0"/>
                          <a:cs typeface="+mn-cs"/>
                        </a:rPr>
                        <a:t>AIDS</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mn-lt"/>
                          <a:ea typeface="Calibri" charset="0"/>
                        </a:rPr>
                        <a:t>3</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mn-lt"/>
                          <a:ea typeface="Calibri" charset="0"/>
                        </a:rPr>
                        <a:t>5</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bg1">
                              <a:lumMod val="65000"/>
                              <a:lumOff val="35000"/>
                            </a:schemeClr>
                          </a:solidFill>
                          <a:effectLst/>
                          <a:latin typeface="+mn-lt"/>
                          <a:ea typeface="Calibri" charset="0"/>
                        </a:rPr>
                        <a:t>OTHERS (infections/trauma)</a:t>
                      </a:r>
                      <a:endParaRPr kumimoji="0" lang="en-CA" sz="1400" b="0" i="0" u="none" strike="noStrike" cap="none" normalizeH="0" baseline="0" dirty="0">
                        <a:ln>
                          <a:noFill/>
                        </a:ln>
                        <a:solidFill>
                          <a:schemeClr val="bg1">
                            <a:lumMod val="65000"/>
                            <a:lumOff val="35000"/>
                          </a:schemeClr>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a:ln>
                            <a:noFill/>
                          </a:ln>
                          <a:solidFill>
                            <a:schemeClr val="bg1">
                              <a:lumMod val="65000"/>
                              <a:lumOff val="35000"/>
                            </a:schemeClr>
                          </a:solidFill>
                          <a:effectLst/>
                          <a:latin typeface="+mn-lt"/>
                          <a:ea typeface="Calibri" charset="0"/>
                        </a:rPr>
                        <a:t>9</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lumMod val="65000"/>
                              <a:lumOff val="35000"/>
                            </a:schemeClr>
                          </a:solidFill>
                          <a:effectLst/>
                          <a:latin typeface="+mn-lt"/>
                          <a:ea typeface="Calibri" charset="0"/>
                        </a:rPr>
                        <a:t>15</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3DFEE"/>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tx1"/>
                          </a:solidFill>
                          <a:effectLst/>
                          <a:latin typeface="+mn-lt"/>
                          <a:ea typeface="Calibri" charset="0"/>
                        </a:rPr>
                        <a:t>UNKNOWN</a:t>
                      </a:r>
                      <a:endParaRPr kumimoji="0" lang="en-CA" sz="1400" b="0" i="0" u="none" strike="noStrike" cap="none" normalizeH="0" baseline="0" dirty="0">
                        <a:ln>
                          <a:noFill/>
                        </a:ln>
                        <a:solidFill>
                          <a:schemeClr val="tx1"/>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a:ln>
                            <a:noFill/>
                          </a:ln>
                          <a:solidFill>
                            <a:schemeClr val="tx1"/>
                          </a:solidFill>
                          <a:effectLst/>
                          <a:latin typeface="+mn-lt"/>
                          <a:ea typeface="Calibri" charset="0"/>
                        </a:rPr>
                        <a:t>11</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tx1"/>
                          </a:solidFill>
                          <a:effectLst/>
                          <a:latin typeface="+mn-lt"/>
                          <a:ea typeface="Calibri" charset="0"/>
                        </a:rPr>
                        <a:t>18</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a:ln>
                            <a:noFill/>
                          </a:ln>
                          <a:solidFill>
                            <a:schemeClr val="bg1">
                              <a:lumMod val="65000"/>
                              <a:lumOff val="35000"/>
                            </a:schemeClr>
                          </a:solidFill>
                          <a:effectLst/>
                          <a:latin typeface="+mn-lt"/>
                          <a:ea typeface="Calibri" charset="0"/>
                        </a:rPr>
                        <a:t> Total</a:t>
                      </a:r>
                      <a:endParaRPr kumimoji="0" lang="en-CA" sz="1400" b="0" i="0" u="none" strike="noStrike" cap="none" normalizeH="0" baseline="0" dirty="0">
                        <a:ln>
                          <a:noFill/>
                        </a:ln>
                        <a:solidFill>
                          <a:schemeClr val="bg1">
                            <a:lumMod val="65000"/>
                            <a:lumOff val="35000"/>
                          </a:schemeClr>
                        </a:solidFill>
                        <a:effectLst/>
                        <a:latin typeface="+mn-lt"/>
                        <a:ea typeface="Calibri" charset="0"/>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a:ln>
                            <a:noFill/>
                          </a:ln>
                          <a:solidFill>
                            <a:schemeClr val="bg1">
                              <a:lumMod val="65000"/>
                              <a:lumOff val="35000"/>
                            </a:schemeClr>
                          </a:solidFill>
                          <a:effectLst/>
                          <a:latin typeface="+mn-lt"/>
                          <a:ea typeface="Calibri" charset="0"/>
                        </a:rPr>
                        <a:t>62</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a:ln>
                            <a:noFill/>
                          </a:ln>
                          <a:solidFill>
                            <a:schemeClr val="bg1">
                              <a:lumMod val="65000"/>
                              <a:lumOff val="35000"/>
                            </a:schemeClr>
                          </a:solidFill>
                          <a:effectLst/>
                          <a:latin typeface="+mn-lt"/>
                          <a:ea typeface="Calibri" charset="0"/>
                        </a:rPr>
                        <a:t>100</a:t>
                      </a: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bl>
          </a:graphicData>
        </a:graphic>
      </p:graphicFrame>
      <p:sp>
        <p:nvSpPr>
          <p:cNvPr id="261162" name="Rectangle 312"/>
          <p:cNvSpPr>
            <a:spLocks noChangeArrowheads="1"/>
          </p:cNvSpPr>
          <p:nvPr/>
        </p:nvSpPr>
        <p:spPr bwMode="auto">
          <a:xfrm>
            <a:off x="0" y="4464050"/>
            <a:ext cx="9144000" cy="0"/>
          </a:xfrm>
          <a:prstGeom prst="rect">
            <a:avLst/>
          </a:prstGeom>
          <a:noFill/>
          <a:ln w="9525">
            <a:noFill/>
            <a:miter lim="800000"/>
            <a:headEnd/>
            <a:tailEnd/>
          </a:ln>
        </p:spPr>
        <p:txBody>
          <a:bodyPr wrap="none" anchor="ctr">
            <a:prstTxWarp prst="textNoShape">
              <a:avLst/>
            </a:prstTxWarp>
            <a:spAutoFit/>
          </a:bodyPr>
          <a:lstStyle/>
          <a:p>
            <a:endParaRPr lang="en-US">
              <a:solidFill>
                <a:prstClr val="white"/>
              </a:solidFill>
            </a:endParaRPr>
          </a:p>
        </p:txBody>
      </p:sp>
      <p:graphicFrame>
        <p:nvGraphicFramePr>
          <p:cNvPr id="8" name="Chart 7"/>
          <p:cNvGraphicFramePr/>
          <p:nvPr>
            <p:extLst>
              <p:ext uri="{D42A27DB-BD31-4B8C-83A1-F6EECF244321}">
                <p14:modId xmlns:p14="http://schemas.microsoft.com/office/powerpoint/2010/main" val="1634946706"/>
              </p:ext>
            </p:extLst>
          </p:nvPr>
        </p:nvGraphicFramePr>
        <p:xfrm>
          <a:off x="685800" y="1752600"/>
          <a:ext cx="51054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788024" y="6437394"/>
            <a:ext cx="4267200" cy="276999"/>
          </a:xfrm>
          <a:prstGeom prst="rect">
            <a:avLst/>
          </a:prstGeom>
          <a:noFill/>
        </p:spPr>
        <p:txBody>
          <a:bodyPr wrap="square" rtlCol="0">
            <a:spAutoFit/>
          </a:bodyPr>
          <a:lstStyle/>
          <a:p>
            <a:pPr algn="r"/>
            <a:r>
              <a:rPr lang="en-CA" sz="1200" dirty="0" smtClean="0">
                <a:solidFill>
                  <a:prstClr val="white"/>
                </a:solidFill>
              </a:rPr>
              <a:t>Klein. </a:t>
            </a:r>
            <a:r>
              <a:rPr lang="en-CA" sz="1200" i="1" dirty="0">
                <a:solidFill>
                  <a:prstClr val="white"/>
                </a:solidFill>
              </a:rPr>
              <a:t>HIV Medicine</a:t>
            </a:r>
            <a:r>
              <a:rPr lang="en-CA" sz="1200" dirty="0">
                <a:solidFill>
                  <a:prstClr val="white"/>
                </a:solidFill>
              </a:rPr>
              <a:t>, 2012 </a:t>
            </a: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300" noProof="0" dirty="0" smtClean="0">
                <a:effectLst/>
              </a:rPr>
              <a:t>What’s needed</a:t>
            </a:r>
            <a:endParaRPr lang="en-CA" sz="4300" noProof="0" dirty="0">
              <a:effectLst/>
            </a:endParaRPr>
          </a:p>
        </p:txBody>
      </p:sp>
      <p:sp>
        <p:nvSpPr>
          <p:cNvPr id="3" name="Content Placeholder 2"/>
          <p:cNvSpPr>
            <a:spLocks noGrp="1"/>
          </p:cNvSpPr>
          <p:nvPr>
            <p:ph idx="1"/>
          </p:nvPr>
        </p:nvSpPr>
        <p:spPr>
          <a:xfrm>
            <a:off x="457200" y="1700808"/>
            <a:ext cx="8229600" cy="4925144"/>
          </a:xfrm>
        </p:spPr>
        <p:txBody>
          <a:bodyPr>
            <a:normAutofit/>
          </a:bodyPr>
          <a:lstStyle/>
          <a:p>
            <a:r>
              <a:rPr lang="en-CA" sz="2300" noProof="0" dirty="0" smtClean="0">
                <a:effectLst/>
              </a:rPr>
              <a:t>Improved access to the latest treatments, across all Provinces. Stop excluding those most in need.</a:t>
            </a:r>
          </a:p>
          <a:p>
            <a:r>
              <a:rPr lang="en-CA" sz="2300" noProof="0" dirty="0" smtClean="0">
                <a:effectLst/>
              </a:rPr>
              <a:t>Research into developing treatment strategies to preserve the liver for patients currently in a holding pattern that need or want to wait for future treatments. </a:t>
            </a:r>
          </a:p>
          <a:p>
            <a:r>
              <a:rPr lang="en-CA" sz="2300" noProof="0" dirty="0" smtClean="0">
                <a:effectLst/>
              </a:rPr>
              <a:t>Provide stable funding both Federally and Provincially for organizations supporting HCV infected persons. Delays in renewing funding agreements has put at risk the very existence of many organizations. PHAC has not lived up to the ongoing funding promise made by the Minister of Health in 2008.  </a:t>
            </a:r>
          </a:p>
          <a:p>
            <a:endParaRPr lang="en-CA" noProof="0" dirty="0">
              <a:effectLst/>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300" noProof="0" smtClean="0">
                <a:effectLst/>
              </a:rPr>
              <a:t>What’s needed </a:t>
            </a:r>
            <a:r>
              <a:rPr lang="en-CA" sz="2300" noProof="0" smtClean="0">
                <a:effectLst/>
              </a:rPr>
              <a:t>(continued)</a:t>
            </a:r>
            <a:endParaRPr lang="en-CA" sz="2300" noProof="0">
              <a:effectLst/>
            </a:endParaRPr>
          </a:p>
        </p:txBody>
      </p:sp>
      <p:sp>
        <p:nvSpPr>
          <p:cNvPr id="3" name="Content Placeholder 2"/>
          <p:cNvSpPr>
            <a:spLocks noGrp="1"/>
          </p:cNvSpPr>
          <p:nvPr>
            <p:ph idx="1"/>
          </p:nvPr>
        </p:nvSpPr>
        <p:spPr>
          <a:xfrm>
            <a:off x="457200" y="1700808"/>
            <a:ext cx="8229600" cy="3962400"/>
          </a:xfrm>
        </p:spPr>
        <p:txBody>
          <a:bodyPr>
            <a:noAutofit/>
          </a:bodyPr>
          <a:lstStyle/>
          <a:p>
            <a:r>
              <a:rPr lang="en-CA" sz="2100" noProof="0" dirty="0" smtClean="0">
                <a:effectLst/>
              </a:rPr>
              <a:t>Begin to provide access to transplants for co-infected patients here in Canada.</a:t>
            </a:r>
          </a:p>
          <a:p>
            <a:r>
              <a:rPr lang="en-CA" sz="2100" noProof="0" dirty="0" smtClean="0">
                <a:effectLst/>
              </a:rPr>
              <a:t>Begin to explore the option of using livers from HIV infected donors in infected persons as a life saving measure here in Canada.</a:t>
            </a:r>
          </a:p>
          <a:p>
            <a:r>
              <a:rPr lang="en-CA" sz="2100" noProof="0" dirty="0" smtClean="0">
                <a:effectLst/>
              </a:rPr>
              <a:t>Increase research focusing on the latest HCV treatments in co-infected populations as well as those previously experiencing treatment failure.</a:t>
            </a:r>
          </a:p>
          <a:p>
            <a:r>
              <a:rPr lang="en-CA" sz="2100" noProof="0" dirty="0" smtClean="0">
                <a:effectLst/>
              </a:rPr>
              <a:t>Wider circulation of information and how to access clinical trials combined with encouragement and support for University and Industry research from government. Clinical trials in rural centres are needed.</a:t>
            </a:r>
          </a:p>
          <a:p>
            <a:endParaRPr lang="en-CA" sz="2100" noProof="0" dirty="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088"/>
            <a:ext cx="9144000" cy="1143000"/>
          </a:xfrm>
        </p:spPr>
        <p:txBody>
          <a:bodyPr>
            <a:noAutofit/>
          </a:bodyPr>
          <a:lstStyle/>
          <a:p>
            <a:r>
              <a:rPr lang="en-CA" sz="3900" noProof="0" smtClean="0">
                <a:effectLst/>
              </a:rPr>
              <a:t>How to reduce burden of HCV in HIV infected persons?</a:t>
            </a:r>
            <a:endParaRPr lang="en-CA" sz="3900" noProof="0">
              <a:effectLst/>
            </a:endParaRPr>
          </a:p>
        </p:txBody>
      </p:sp>
      <p:sp>
        <p:nvSpPr>
          <p:cNvPr id="3" name="Content Placeholder 2"/>
          <p:cNvSpPr>
            <a:spLocks noGrp="1"/>
          </p:cNvSpPr>
          <p:nvPr>
            <p:ph idx="1"/>
          </p:nvPr>
        </p:nvSpPr>
        <p:spPr>
          <a:xfrm>
            <a:off x="457200" y="1643050"/>
            <a:ext cx="8229600" cy="4786345"/>
          </a:xfrm>
        </p:spPr>
        <p:txBody>
          <a:bodyPr>
            <a:normAutofit fontScale="62500" lnSpcReduction="20000"/>
          </a:bodyPr>
          <a:lstStyle/>
          <a:p>
            <a:r>
              <a:rPr lang="en-CA" sz="3800" noProof="0" smtClean="0">
                <a:effectLst/>
              </a:rPr>
              <a:t>Testing</a:t>
            </a:r>
          </a:p>
          <a:p>
            <a:pPr lvl="1"/>
            <a:r>
              <a:rPr lang="en-CA" sz="2824" noProof="0" smtClean="0">
                <a:effectLst/>
              </a:rPr>
              <a:t>Estimates that in US only 30% of chronic HCV are aware of their infection; </a:t>
            </a:r>
          </a:p>
          <a:p>
            <a:pPr lvl="1"/>
            <a:r>
              <a:rPr lang="en-CA" sz="2824" noProof="0" smtClean="0">
                <a:effectLst/>
              </a:rPr>
              <a:t>Among HIV infected persons this is probably  much lower as routine screening for HCV is recommended</a:t>
            </a:r>
          </a:p>
          <a:p>
            <a:r>
              <a:rPr lang="en-CA" sz="3800" noProof="0" smtClean="0">
                <a:effectLst/>
              </a:rPr>
              <a:t>Harm reduction, counselling and services</a:t>
            </a:r>
          </a:p>
          <a:p>
            <a:r>
              <a:rPr lang="en-CA" sz="3800" noProof="0" smtClean="0">
                <a:effectLst/>
              </a:rPr>
              <a:t>Safe injection and infection control practices </a:t>
            </a:r>
          </a:p>
          <a:p>
            <a:r>
              <a:rPr lang="en-CA" sz="3800" noProof="0" smtClean="0">
                <a:effectLst/>
              </a:rPr>
              <a:t>Need to increase general knowledge among patients and physicians  and referral to HCV care and services as HCV is often not prioritized</a:t>
            </a:r>
          </a:p>
          <a:p>
            <a:r>
              <a:rPr lang="en-CA" sz="3800" noProof="0" smtClean="0">
                <a:effectLst/>
              </a:rPr>
              <a:t>Treatment</a:t>
            </a:r>
          </a:p>
          <a:p>
            <a:pPr lvl="1"/>
            <a:r>
              <a:rPr lang="en-CA" sz="2824" noProof="0" smtClean="0">
                <a:effectLst/>
              </a:rPr>
              <a:t>Clear evidence that successful HCV treatment leads to reduced disease burden  (e.g. Reduces rates of cirrhosis, ESLD and HCC)</a:t>
            </a:r>
          </a:p>
          <a:p>
            <a:pPr lvl="1"/>
            <a:r>
              <a:rPr lang="en-CA" sz="2824" noProof="0" smtClean="0">
                <a:effectLst/>
              </a:rPr>
              <a:t>? Treatment as prevention</a:t>
            </a:r>
            <a:endParaRPr lang="en-CA" noProof="0" smtClean="0">
              <a:effectLst/>
            </a:endParaRPr>
          </a:p>
          <a:p>
            <a:pPr lvl="1" algn="just"/>
            <a:endParaRPr lang="en-CA" noProof="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2216"/>
            <a:ext cx="8464550" cy="1103312"/>
          </a:xfrm>
        </p:spPr>
        <p:txBody>
          <a:bodyPr>
            <a:noAutofit/>
          </a:bodyPr>
          <a:lstStyle/>
          <a:p>
            <a:r>
              <a:rPr lang="en-CA" sz="4300" noProof="0" smtClean="0">
                <a:effectLst/>
              </a:rPr>
              <a:t>High Rates among incarcerated Populations</a:t>
            </a:r>
            <a:endParaRPr lang="en-CA" sz="4300" noProof="0">
              <a:effectLst/>
            </a:endParaRPr>
          </a:p>
        </p:txBody>
      </p:sp>
      <p:sp>
        <p:nvSpPr>
          <p:cNvPr id="3" name="Content Placeholder 2"/>
          <p:cNvSpPr>
            <a:spLocks noGrp="1"/>
          </p:cNvSpPr>
          <p:nvPr>
            <p:ph idx="1"/>
          </p:nvPr>
        </p:nvSpPr>
        <p:spPr>
          <a:xfrm>
            <a:off x="467544" y="1752600"/>
            <a:ext cx="3581400" cy="4378325"/>
          </a:xfrm>
        </p:spPr>
        <p:txBody>
          <a:bodyPr>
            <a:normAutofit fontScale="92500" lnSpcReduction="10000"/>
          </a:bodyPr>
          <a:lstStyle/>
          <a:p>
            <a:pPr marL="216000" indent="-216000"/>
            <a:r>
              <a:rPr lang="en-CA" sz="2000" noProof="0" smtClean="0">
                <a:effectLst/>
              </a:rPr>
              <a:t>Among those ever tested for HCV, 31% reported being positive</a:t>
            </a:r>
          </a:p>
          <a:p>
            <a:pPr marL="216000" indent="-216000"/>
            <a:r>
              <a:rPr lang="en-CA" sz="2000" noProof="0" smtClean="0">
                <a:effectLst/>
              </a:rPr>
              <a:t>This self-reported rate of HCV infection is approximately 39 times greater than the rate of 0.7% in the Canadian population</a:t>
            </a:r>
          </a:p>
          <a:p>
            <a:pPr marL="216000" indent="-216000"/>
            <a:r>
              <a:rPr lang="en-CA" sz="2000" noProof="0" smtClean="0">
                <a:effectLst/>
              </a:rPr>
              <a:t>Aboriginal women reported the highest rate: 49%, more than 50% greater than the rates among non-Aboriginal women (30%) and all men (30.8%)</a:t>
            </a:r>
            <a:endParaRPr lang="en-CA" sz="2000" noProof="0">
              <a:effectLst/>
            </a:endParaRPr>
          </a:p>
        </p:txBody>
      </p:sp>
      <p:sp>
        <p:nvSpPr>
          <p:cNvPr id="5" name="TextBox 4"/>
          <p:cNvSpPr txBox="1"/>
          <p:nvPr/>
        </p:nvSpPr>
        <p:spPr>
          <a:xfrm>
            <a:off x="4765104" y="6464369"/>
            <a:ext cx="4343400" cy="276999"/>
          </a:xfrm>
          <a:prstGeom prst="rect">
            <a:avLst/>
          </a:prstGeom>
          <a:noFill/>
        </p:spPr>
        <p:txBody>
          <a:bodyPr wrap="square" rtlCol="0">
            <a:spAutoFit/>
          </a:bodyPr>
          <a:lstStyle/>
          <a:p>
            <a:pPr algn="r"/>
            <a:r>
              <a:rPr lang="en-CA" sz="1200" dirty="0">
                <a:solidFill>
                  <a:prstClr val="white"/>
                </a:solidFill>
              </a:rPr>
              <a:t>Correctional Services 2010 N</a:t>
            </a:r>
            <a:r>
              <a:rPr lang="en-CA" sz="1200" baseline="30000" dirty="0">
                <a:solidFill>
                  <a:prstClr val="white"/>
                </a:solidFill>
              </a:rPr>
              <a:t>o</a:t>
            </a:r>
            <a:r>
              <a:rPr lang="en-CA" sz="1200" dirty="0">
                <a:solidFill>
                  <a:prstClr val="white"/>
                </a:solidFill>
              </a:rPr>
              <a:t> R-211</a:t>
            </a:r>
          </a:p>
        </p:txBody>
      </p:sp>
      <p:graphicFrame>
        <p:nvGraphicFramePr>
          <p:cNvPr id="6" name="Chart 5"/>
          <p:cNvGraphicFramePr/>
          <p:nvPr>
            <p:extLst>
              <p:ext uri="{D42A27DB-BD31-4B8C-83A1-F6EECF244321}">
                <p14:modId xmlns:p14="http://schemas.microsoft.com/office/powerpoint/2010/main" val="4241456467"/>
              </p:ext>
            </p:extLst>
          </p:nvPr>
        </p:nvGraphicFramePr>
        <p:xfrm>
          <a:off x="3810000" y="2286000"/>
          <a:ext cx="53340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157464" y="5589240"/>
            <a:ext cx="990600" cy="381000"/>
          </a:xfrm>
          <a:prstGeom prst="rect">
            <a:avLst/>
          </a:prstGeom>
          <a:noFill/>
        </p:spPr>
        <p:txBody>
          <a:bodyPr wrap="square" rtlCol="0">
            <a:spAutoFit/>
          </a:bodyPr>
          <a:lstStyle/>
          <a:p>
            <a:pPr algn="ctr"/>
            <a:r>
              <a:rPr lang="en-CA" dirty="0">
                <a:solidFill>
                  <a:prstClr val="white"/>
                </a:solidFill>
              </a:rPr>
              <a:t>HIV</a:t>
            </a:r>
          </a:p>
        </p:txBody>
      </p:sp>
      <p:sp>
        <p:nvSpPr>
          <p:cNvPr id="8" name="TextBox 7"/>
          <p:cNvSpPr txBox="1"/>
          <p:nvPr/>
        </p:nvSpPr>
        <p:spPr>
          <a:xfrm>
            <a:off x="5867400" y="5640288"/>
            <a:ext cx="990600" cy="381000"/>
          </a:xfrm>
          <a:prstGeom prst="rect">
            <a:avLst/>
          </a:prstGeom>
          <a:noFill/>
        </p:spPr>
        <p:txBody>
          <a:bodyPr wrap="square" rtlCol="0">
            <a:spAutoFit/>
          </a:bodyPr>
          <a:lstStyle/>
          <a:p>
            <a:pPr algn="ctr"/>
            <a:r>
              <a:rPr lang="en-CA" dirty="0">
                <a:solidFill>
                  <a:prstClr val="white"/>
                </a:solidFill>
              </a:rPr>
              <a:t>HCV</a:t>
            </a:r>
          </a:p>
        </p:txBody>
      </p:sp>
      <p:sp>
        <p:nvSpPr>
          <p:cNvPr id="9" name="TextBox 8"/>
          <p:cNvSpPr txBox="1"/>
          <p:nvPr/>
        </p:nvSpPr>
        <p:spPr>
          <a:xfrm>
            <a:off x="4495800" y="1981200"/>
            <a:ext cx="3352800" cy="369332"/>
          </a:xfrm>
          <a:prstGeom prst="rect">
            <a:avLst/>
          </a:prstGeom>
          <a:noFill/>
        </p:spPr>
        <p:txBody>
          <a:bodyPr wrap="square" rtlCol="0">
            <a:spAutoFit/>
          </a:bodyPr>
          <a:lstStyle/>
          <a:p>
            <a:r>
              <a:rPr lang="en-CA" dirty="0">
                <a:solidFill>
                  <a:prstClr val="white"/>
                </a:solidFill>
              </a:rPr>
              <a:t>% Ever Told they had HIV or HCV</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121960"/>
            <a:ext cx="9144000" cy="1179513"/>
          </a:xfrm>
        </p:spPr>
        <p:txBody>
          <a:bodyPr>
            <a:normAutofit/>
          </a:bodyPr>
          <a:lstStyle/>
          <a:p>
            <a:pPr eaLnBrk="1" hangingPunct="1"/>
            <a:r>
              <a:rPr lang="en-CA" sz="4300" noProof="0" smtClean="0">
                <a:effectLst/>
              </a:rPr>
              <a:t>HCV Genotype</a:t>
            </a:r>
          </a:p>
        </p:txBody>
      </p:sp>
      <p:sp>
        <p:nvSpPr>
          <p:cNvPr id="7171" name="Rectangle 3"/>
          <p:cNvSpPr>
            <a:spLocks noGrp="1" noChangeArrowheads="1"/>
          </p:cNvSpPr>
          <p:nvPr>
            <p:ph type="body" sz="half" idx="4294967295"/>
          </p:nvPr>
        </p:nvSpPr>
        <p:spPr>
          <a:xfrm>
            <a:off x="467544" y="1069776"/>
            <a:ext cx="5181600" cy="5715000"/>
          </a:xfrm>
        </p:spPr>
        <p:txBody>
          <a:bodyPr>
            <a:noAutofit/>
          </a:bodyPr>
          <a:lstStyle/>
          <a:p>
            <a:pPr eaLnBrk="1" hangingPunct="1"/>
            <a:r>
              <a:rPr lang="en-CA" noProof="0" dirty="0" smtClean="0">
                <a:effectLst/>
              </a:rPr>
              <a:t>Genotypes 1-6</a:t>
            </a:r>
          </a:p>
          <a:p>
            <a:pPr lvl="1" eaLnBrk="1" hangingPunct="1"/>
            <a:r>
              <a:rPr lang="en-CA" sz="2000" noProof="0" dirty="0" smtClean="0">
                <a:effectLst/>
              </a:rPr>
              <a:t>62% genotype 1 in Canada</a:t>
            </a:r>
          </a:p>
          <a:p>
            <a:pPr lvl="1"/>
            <a:r>
              <a:rPr lang="en-CA" sz="2000" noProof="0" dirty="0" smtClean="0">
                <a:solidFill>
                  <a:schemeClr val="tx1"/>
                </a:solidFill>
                <a:effectLst/>
              </a:rPr>
              <a:t>1, 3 more in IDUs</a:t>
            </a:r>
            <a:endParaRPr lang="en-CA" sz="2000" noProof="0" dirty="0" smtClean="0">
              <a:effectLst/>
            </a:endParaRPr>
          </a:p>
          <a:p>
            <a:pPr lvl="1"/>
            <a:r>
              <a:rPr lang="en-CA" sz="2000" noProof="0" dirty="0" smtClean="0">
                <a:effectLst/>
              </a:rPr>
              <a:t>G</a:t>
            </a:r>
            <a:r>
              <a:rPr lang="en-CA" sz="2000" noProof="0" dirty="0" smtClean="0">
                <a:solidFill>
                  <a:schemeClr val="tx1"/>
                </a:solidFill>
                <a:effectLst/>
              </a:rPr>
              <a:t>enotypes 2a and 5 are more frequent in</a:t>
            </a:r>
            <a:r>
              <a:rPr lang="en-CA" sz="2000" noProof="0" dirty="0" smtClean="0">
                <a:effectLst/>
              </a:rPr>
              <a:t> </a:t>
            </a:r>
            <a:r>
              <a:rPr lang="en-CA" sz="2000" noProof="0" dirty="0" smtClean="0">
                <a:solidFill>
                  <a:schemeClr val="tx1"/>
                </a:solidFill>
                <a:effectLst/>
              </a:rPr>
              <a:t>patients previously exposed to multiple injections, surgery,</a:t>
            </a:r>
            <a:r>
              <a:rPr lang="en-CA" sz="2000" noProof="0" dirty="0" smtClean="0">
                <a:effectLst/>
              </a:rPr>
              <a:t> </a:t>
            </a:r>
            <a:r>
              <a:rPr lang="en-CA" sz="2000" noProof="0" dirty="0" smtClean="0">
                <a:solidFill>
                  <a:schemeClr val="tx1"/>
                </a:solidFill>
                <a:effectLst/>
              </a:rPr>
              <a:t>or transfusions</a:t>
            </a:r>
          </a:p>
          <a:p>
            <a:pPr lvl="1"/>
            <a:r>
              <a:rPr lang="en-CA" sz="2000" noProof="0" dirty="0" smtClean="0">
                <a:effectLst/>
              </a:rPr>
              <a:t>Type 4 more in African immigrants</a:t>
            </a:r>
            <a:endParaRPr lang="en-CA" sz="2000" noProof="0" dirty="0" smtClean="0">
              <a:solidFill>
                <a:schemeClr val="tx1"/>
              </a:solidFill>
              <a:effectLst/>
            </a:endParaRPr>
          </a:p>
          <a:p>
            <a:pPr lvl="1"/>
            <a:r>
              <a:rPr lang="en-CA" sz="2000" noProof="0" dirty="0" smtClean="0">
                <a:effectLst/>
              </a:rPr>
              <a:t>Existence of several genotypes in Canada despite low prevalence of HCV reflects the diversity of the population and active immigration</a:t>
            </a:r>
            <a:endParaRPr lang="en-CA" sz="2000" noProof="0" dirty="0" smtClean="0">
              <a:solidFill>
                <a:schemeClr val="tx1"/>
              </a:solidFill>
              <a:effectLst/>
            </a:endParaRPr>
          </a:p>
          <a:p>
            <a:r>
              <a:rPr lang="en-CA" noProof="0" dirty="0" smtClean="0">
                <a:effectLst/>
              </a:rPr>
              <a:t>Most important predictor of IFN treatment response</a:t>
            </a:r>
          </a:p>
          <a:p>
            <a:pPr eaLnBrk="1" hangingPunct="1"/>
            <a:r>
              <a:rPr lang="en-CA" noProof="0" dirty="0" smtClean="0">
                <a:effectLst/>
              </a:rPr>
              <a:t>Does </a:t>
            </a:r>
            <a:r>
              <a:rPr lang="en-CA" i="1" noProof="0" dirty="0" smtClean="0">
                <a:effectLst/>
              </a:rPr>
              <a:t>not</a:t>
            </a:r>
            <a:r>
              <a:rPr lang="en-CA" noProof="0" dirty="0" smtClean="0">
                <a:effectLst/>
              </a:rPr>
              <a:t> predict amount of liver damage</a:t>
            </a:r>
          </a:p>
        </p:txBody>
      </p:sp>
      <p:graphicFrame>
        <p:nvGraphicFramePr>
          <p:cNvPr id="45" name="Object 6"/>
          <p:cNvGraphicFramePr>
            <a:graphicFrameLocks noChangeAspect="1"/>
          </p:cNvGraphicFramePr>
          <p:nvPr>
            <p:extLst>
              <p:ext uri="{D42A27DB-BD31-4B8C-83A1-F6EECF244321}">
                <p14:modId xmlns:p14="http://schemas.microsoft.com/office/powerpoint/2010/main" val="496880792"/>
              </p:ext>
            </p:extLst>
          </p:nvPr>
        </p:nvGraphicFramePr>
        <p:xfrm>
          <a:off x="4211961" y="2133600"/>
          <a:ext cx="5745550" cy="3268036"/>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p:cNvSpPr txBox="1"/>
          <p:nvPr/>
        </p:nvSpPr>
        <p:spPr>
          <a:xfrm>
            <a:off x="3851920" y="6476999"/>
            <a:ext cx="5181600" cy="276999"/>
          </a:xfrm>
          <a:prstGeom prst="rect">
            <a:avLst/>
          </a:prstGeom>
          <a:noFill/>
        </p:spPr>
        <p:txBody>
          <a:bodyPr wrap="square" rtlCol="0">
            <a:spAutoFit/>
          </a:bodyPr>
          <a:lstStyle/>
          <a:p>
            <a:pPr algn="r"/>
            <a:r>
              <a:rPr lang="en-CA" sz="1200" dirty="0" err="1">
                <a:solidFill>
                  <a:prstClr val="white"/>
                </a:solidFill>
              </a:rPr>
              <a:t>Andonov</a:t>
            </a:r>
            <a:r>
              <a:rPr lang="en-CA" sz="1200" dirty="0">
                <a:solidFill>
                  <a:prstClr val="white"/>
                </a:solidFill>
              </a:rPr>
              <a:t> A, </a:t>
            </a:r>
            <a:r>
              <a:rPr lang="en-CA" sz="1200" dirty="0" err="1">
                <a:solidFill>
                  <a:prstClr val="white"/>
                </a:solidFill>
              </a:rPr>
              <a:t>Chaudhary</a:t>
            </a:r>
            <a:r>
              <a:rPr lang="en-CA" sz="1200" dirty="0">
                <a:solidFill>
                  <a:prstClr val="white"/>
                </a:solidFill>
              </a:rPr>
              <a:t> </a:t>
            </a:r>
            <a:r>
              <a:rPr lang="en-CA" sz="1200" dirty="0" smtClean="0">
                <a:solidFill>
                  <a:prstClr val="white"/>
                </a:solidFill>
              </a:rPr>
              <a:t>RK. </a:t>
            </a:r>
            <a:r>
              <a:rPr lang="en-CA" sz="1200" dirty="0">
                <a:solidFill>
                  <a:prstClr val="white"/>
                </a:solidFill>
              </a:rPr>
              <a:t>J </a:t>
            </a:r>
            <a:r>
              <a:rPr lang="en-CA" sz="1200" dirty="0" err="1">
                <a:solidFill>
                  <a:prstClr val="white"/>
                </a:solidFill>
              </a:rPr>
              <a:t>Clin</a:t>
            </a:r>
            <a:r>
              <a:rPr lang="en-CA" sz="1200" dirty="0">
                <a:solidFill>
                  <a:prstClr val="white"/>
                </a:solidFill>
              </a:rPr>
              <a:t> </a:t>
            </a:r>
            <a:r>
              <a:rPr lang="en-CA" sz="1200" dirty="0" err="1">
                <a:solidFill>
                  <a:prstClr val="white"/>
                </a:solidFill>
              </a:rPr>
              <a:t>Microbiol</a:t>
            </a:r>
            <a:r>
              <a:rPr lang="en-CA" sz="1200" dirty="0">
                <a:solidFill>
                  <a:prstClr val="white"/>
                </a:solidFill>
              </a:rPr>
              <a:t> </a:t>
            </a:r>
            <a:r>
              <a:rPr lang="en-CA" sz="1200" dirty="0" smtClean="0">
                <a:solidFill>
                  <a:prstClr val="white"/>
                </a:solidFill>
              </a:rPr>
              <a:t>,1994</a:t>
            </a:r>
            <a:r>
              <a:rPr lang="en-CA" sz="1200" b="1" i="1" dirty="0">
                <a:solidFill>
                  <a:prstClr val="white"/>
                </a:solidFill>
              </a:rPr>
              <a:t>.</a:t>
            </a:r>
            <a:endParaRPr lang="en-CA" sz="1200" dirty="0">
              <a:solidFill>
                <a:prstClr val="white"/>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5" name="Rectangle 2"/>
          <p:cNvSpPr>
            <a:spLocks noGrp="1"/>
          </p:cNvSpPr>
          <p:nvPr>
            <p:ph type="title"/>
          </p:nvPr>
        </p:nvSpPr>
        <p:spPr>
          <a:xfrm>
            <a:off x="457200" y="-3640"/>
            <a:ext cx="8229600" cy="1628800"/>
          </a:xfrm>
        </p:spPr>
        <p:txBody>
          <a:bodyPr>
            <a:noAutofit/>
          </a:bodyPr>
          <a:lstStyle/>
          <a:p>
            <a:r>
              <a:rPr lang="en-CA" sz="4300" noProof="0" smtClean="0">
                <a:effectLst/>
                <a:cs typeface="ＭＳ Ｐゴシック" charset="-128"/>
              </a:rPr>
              <a:t>A minority of co-infected patients initiate treatment</a:t>
            </a:r>
            <a:endParaRPr lang="en-CA" sz="4300" noProof="0">
              <a:effectLst/>
              <a:cs typeface="ＭＳ Ｐゴシック" charset="-128"/>
            </a:endParaRPr>
          </a:p>
        </p:txBody>
      </p:sp>
      <p:sp>
        <p:nvSpPr>
          <p:cNvPr id="185346" name="Rectangle 3"/>
          <p:cNvSpPr>
            <a:spLocks noGrp="1"/>
          </p:cNvSpPr>
          <p:nvPr>
            <p:ph idx="1"/>
          </p:nvPr>
        </p:nvSpPr>
        <p:spPr>
          <a:xfrm>
            <a:off x="609600" y="2057401"/>
            <a:ext cx="3026296" cy="1947663"/>
          </a:xfrm>
        </p:spPr>
        <p:txBody>
          <a:bodyPr>
            <a:normAutofit/>
          </a:bodyPr>
          <a:lstStyle/>
          <a:p>
            <a:pPr marL="0">
              <a:spcBef>
                <a:spcPts val="0"/>
              </a:spcBef>
              <a:buFont typeface="Arial" charset="0"/>
              <a:buNone/>
            </a:pPr>
            <a:r>
              <a:rPr lang="en-CA" sz="2800" noProof="0" smtClean="0">
                <a:effectLst/>
                <a:cs typeface="ＭＳ Ｐゴシック" charset="-128"/>
              </a:rPr>
              <a:t>US: </a:t>
            </a:r>
          </a:p>
          <a:p>
            <a:pPr marL="0">
              <a:spcBef>
                <a:spcPts val="0"/>
              </a:spcBef>
              <a:buFont typeface="Arial" charset="0"/>
              <a:buNone/>
            </a:pPr>
            <a:r>
              <a:rPr lang="en-CA" sz="2200" noProof="0" smtClean="0">
                <a:effectLst/>
                <a:cs typeface="ＭＳ Ｐゴシック" charset="-128"/>
              </a:rPr>
              <a:t>Overall only 20% initiate treatment in the HOPS cohort</a:t>
            </a:r>
            <a:endParaRPr lang="en-CA" sz="2200" noProof="0">
              <a:effectLst/>
              <a:cs typeface="ＭＳ Ｐゴシック" charset="-128"/>
            </a:endParaRPr>
          </a:p>
        </p:txBody>
      </p:sp>
      <p:pic>
        <p:nvPicPr>
          <p:cNvPr id="430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486" y="1988840"/>
            <a:ext cx="4800600" cy="2447925"/>
          </a:xfrm>
          <a:prstGeom prst="rect">
            <a:avLst/>
          </a:prstGeom>
          <a:noFill/>
          <a:ln>
            <a:noFill/>
          </a:ln>
          <a:effectLst/>
          <a:extLst/>
        </p:spPr>
      </p:pic>
      <p:sp>
        <p:nvSpPr>
          <p:cNvPr id="43014" name="Text Box 6"/>
          <p:cNvSpPr txBox="1">
            <a:spLocks noChangeArrowheads="1"/>
          </p:cNvSpPr>
          <p:nvPr/>
        </p:nvSpPr>
        <p:spPr bwMode="auto">
          <a:xfrm>
            <a:off x="611560" y="4149080"/>
            <a:ext cx="807524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prstTxWarp prst="textNoShape">
              <a:avLst/>
            </a:prstTxWarp>
            <a:spAutoFit/>
          </a:bodyPr>
          <a:lstStyle/>
          <a:p>
            <a:r>
              <a:rPr lang="en-US" sz="2800" b="1" dirty="0">
                <a:solidFill>
                  <a:prstClr val="white"/>
                </a:solidFill>
                <a:effectLst>
                  <a:outerShdw blurRad="38100" dist="38100" dir="2700000" algn="tl">
                    <a:srgbClr val="000000">
                      <a:alpha val="43137"/>
                    </a:srgbClr>
                  </a:outerShdw>
                </a:effectLst>
              </a:rPr>
              <a:t>Canada:</a:t>
            </a:r>
          </a:p>
          <a:p>
            <a:pPr marL="360000" indent="-360000">
              <a:buClr>
                <a:srgbClr val="FFB91D"/>
              </a:buClr>
              <a:buSzPct val="90000"/>
              <a:buFont typeface="Wingdings" pitchFamily="2" charset="2"/>
              <a:buChar char=""/>
            </a:pPr>
            <a:r>
              <a:rPr lang="en-US" sz="2200" b="1" dirty="0">
                <a:solidFill>
                  <a:prstClr val="white"/>
                </a:solidFill>
                <a:effectLst>
                  <a:outerShdw blurRad="38100" dist="38100" dir="2700000" algn="tl">
                    <a:srgbClr val="000000">
                      <a:alpha val="43137"/>
                    </a:srgbClr>
                  </a:outerShdw>
                </a:effectLst>
              </a:rPr>
              <a:t>1.1% (15 of 1360) initiated treatment for HCV from January 2000 to December 2004 in a BC inner city cohort (</a:t>
            </a:r>
            <a:r>
              <a:rPr lang="en-US" sz="2200" b="1" dirty="0" err="1">
                <a:solidFill>
                  <a:prstClr val="white"/>
                </a:solidFill>
                <a:effectLst>
                  <a:outerShdw blurRad="38100" dist="38100" dir="2700000" algn="tl">
                    <a:srgbClr val="000000">
                      <a:alpha val="43137"/>
                    </a:srgbClr>
                  </a:outerShdw>
                </a:effectLst>
              </a:rPr>
              <a:t>Grebely</a:t>
            </a:r>
            <a:r>
              <a:rPr lang="en-US" sz="2200" b="1" dirty="0">
                <a:solidFill>
                  <a:prstClr val="white"/>
                </a:solidFill>
                <a:effectLst>
                  <a:outerShdw blurRad="38100" dist="38100" dir="2700000" algn="tl">
                    <a:srgbClr val="000000">
                      <a:alpha val="43137"/>
                    </a:srgbClr>
                  </a:outerShdw>
                </a:effectLst>
              </a:rPr>
              <a:t>, </a:t>
            </a:r>
            <a:r>
              <a:rPr lang="en-US" sz="2200" b="1" i="1" dirty="0">
                <a:solidFill>
                  <a:prstClr val="white"/>
                </a:solidFill>
                <a:effectLst>
                  <a:outerShdw blurRad="38100" dist="38100" dir="2700000" algn="tl">
                    <a:srgbClr val="000000">
                      <a:alpha val="43137"/>
                    </a:srgbClr>
                  </a:outerShdw>
                </a:effectLst>
              </a:rPr>
              <a:t>J Viral Hepatitis</a:t>
            </a:r>
            <a:r>
              <a:rPr lang="en-US" sz="2200" b="1" dirty="0">
                <a:solidFill>
                  <a:prstClr val="white"/>
                </a:solidFill>
                <a:effectLst>
                  <a:outerShdw blurRad="38100" dist="38100" dir="2700000" algn="tl">
                    <a:srgbClr val="000000">
                      <a:alpha val="43137"/>
                    </a:srgbClr>
                  </a:outerShdw>
                </a:effectLst>
              </a:rPr>
              <a:t>, 2009)</a:t>
            </a:r>
          </a:p>
          <a:p>
            <a:pPr marL="360000" indent="-360000">
              <a:buClr>
                <a:srgbClr val="FFB91D"/>
              </a:buClr>
              <a:buSzPct val="90000"/>
              <a:buFont typeface="Wingdings" pitchFamily="2" charset="2"/>
              <a:buChar char=""/>
            </a:pPr>
            <a:r>
              <a:rPr lang="en-CA" sz="2200" b="1" dirty="0">
                <a:solidFill>
                  <a:prstClr val="white"/>
                </a:solidFill>
                <a:effectLst>
                  <a:outerShdw blurRad="38100" dist="38100" dir="2700000" algn="tl">
                    <a:srgbClr val="000000">
                      <a:alpha val="43137"/>
                    </a:srgbClr>
                  </a:outerShdw>
                </a:effectLst>
              </a:rPr>
              <a:t>Canadian Co-infection Cohort: 16% already </a:t>
            </a:r>
            <a:r>
              <a:rPr lang="en-CA" sz="2200" b="1" dirty="0" smtClean="0">
                <a:solidFill>
                  <a:prstClr val="white"/>
                </a:solidFill>
                <a:effectLst>
                  <a:outerShdw blurRad="38100" dist="38100" dir="2700000" algn="tl">
                    <a:srgbClr val="000000">
                      <a:alpha val="43137"/>
                    </a:srgbClr>
                  </a:outerShdw>
                </a:effectLst>
              </a:rPr>
              <a:t>treated </a:t>
            </a:r>
            <a:r>
              <a:rPr lang="en-CA" sz="2200" b="1" dirty="0">
                <a:solidFill>
                  <a:prstClr val="white"/>
                </a:solidFill>
                <a:effectLst>
                  <a:outerShdw blurRad="38100" dist="38100" dir="2700000" algn="tl">
                    <a:srgbClr val="000000">
                      <a:alpha val="43137"/>
                    </a:srgbClr>
                  </a:outerShdw>
                </a:effectLst>
              </a:rPr>
              <a:t>at baseline and 13% initiate follow-up (total: 29% in 2010)</a:t>
            </a:r>
            <a:endParaRPr lang="en-US" sz="2200" b="1" dirty="0">
              <a:solidFill>
                <a:prstClr val="white"/>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4"/>
          <p:cNvSpPr>
            <a:spLocks noGrp="1" noChangeArrowheads="1"/>
          </p:cNvSpPr>
          <p:nvPr>
            <p:ph type="title" idx="4294967295"/>
          </p:nvPr>
        </p:nvSpPr>
        <p:spPr>
          <a:xfrm>
            <a:off x="0" y="0"/>
            <a:ext cx="9144000" cy="1625160"/>
          </a:xfrm>
        </p:spPr>
        <p:txBody>
          <a:bodyPr>
            <a:normAutofit/>
          </a:bodyPr>
          <a:lstStyle/>
          <a:p>
            <a:pPr eaLnBrk="1" hangingPunct="1"/>
            <a:r>
              <a:rPr lang="en-CA" sz="4300" noProof="0" smtClean="0">
                <a:effectLst/>
              </a:rPr>
              <a:t>HIV-HCV Epidemiology: Summary	</a:t>
            </a:r>
          </a:p>
        </p:txBody>
      </p:sp>
      <p:sp>
        <p:nvSpPr>
          <p:cNvPr id="27651" name="Rectangle 5"/>
          <p:cNvSpPr>
            <a:spLocks noGrp="1" noChangeArrowheads="1"/>
          </p:cNvSpPr>
          <p:nvPr>
            <p:ph type="body" idx="4294967295"/>
          </p:nvPr>
        </p:nvSpPr>
        <p:spPr>
          <a:xfrm>
            <a:off x="467544" y="1773238"/>
            <a:ext cx="8455025" cy="4378325"/>
          </a:xfrm>
        </p:spPr>
        <p:txBody>
          <a:bodyPr>
            <a:noAutofit/>
          </a:bodyPr>
          <a:lstStyle/>
          <a:p>
            <a:pPr eaLnBrk="1" hangingPunct="1">
              <a:spcBef>
                <a:spcPts val="600"/>
              </a:spcBef>
            </a:pPr>
            <a:r>
              <a:rPr lang="en-CA" noProof="0" smtClean="0">
                <a:effectLst/>
              </a:rPr>
              <a:t>Co-infection infection occurs worldwide</a:t>
            </a:r>
          </a:p>
          <a:p>
            <a:pPr eaLnBrk="1" hangingPunct="1">
              <a:spcBef>
                <a:spcPts val="600"/>
              </a:spcBef>
            </a:pPr>
            <a:r>
              <a:rPr lang="en-CA" noProof="0" smtClean="0">
                <a:effectLst/>
              </a:rPr>
              <a:t>In Canada, HCV is strongly associated with IDU and the correctional system especially in aboriginals</a:t>
            </a:r>
          </a:p>
          <a:p>
            <a:pPr eaLnBrk="1" hangingPunct="1">
              <a:spcBef>
                <a:spcPts val="600"/>
              </a:spcBef>
            </a:pPr>
            <a:r>
              <a:rPr lang="en-CA" noProof="0" smtClean="0">
                <a:effectLst/>
              </a:rPr>
              <a:t>Newly identified risk among high risk MSM especially HIV+</a:t>
            </a:r>
          </a:p>
          <a:p>
            <a:pPr eaLnBrk="1" hangingPunct="1">
              <a:spcBef>
                <a:spcPts val="600"/>
              </a:spcBef>
            </a:pPr>
            <a:r>
              <a:rPr lang="en-CA" noProof="0" smtClean="0">
                <a:effectLst/>
              </a:rPr>
              <a:t>Looming epidemic of ESLD and liver related death</a:t>
            </a:r>
          </a:p>
          <a:p>
            <a:pPr eaLnBrk="1" hangingPunct="1">
              <a:spcBef>
                <a:spcPts val="600"/>
              </a:spcBef>
            </a:pPr>
            <a:r>
              <a:rPr lang="en-CA" noProof="0" smtClean="0">
                <a:effectLst/>
              </a:rPr>
              <a:t>Reducing the  burden of HCV related morbidity and mortality will require enhanced testing, referral for evaluation and HCV treatment initiation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83296" y="2106184"/>
            <a:ext cx="8532812" cy="1440160"/>
          </a:xfrm>
        </p:spPr>
        <p:txBody>
          <a:bodyPr>
            <a:noAutofit/>
          </a:bodyPr>
          <a:lstStyle/>
          <a:p>
            <a:pPr fontAlgn="auto">
              <a:spcAft>
                <a:spcPts val="0"/>
              </a:spcAft>
              <a:defRPr/>
            </a:pPr>
            <a:r>
              <a:rPr lang="en-CA" noProof="0" smtClean="0">
                <a:effectLst/>
              </a:rPr>
              <a:t>Management of HIV infection in HIV/HCV co-infected patients</a:t>
            </a:r>
          </a:p>
        </p:txBody>
      </p:sp>
      <p:sp>
        <p:nvSpPr>
          <p:cNvPr id="2051" name="Rectangle 3"/>
          <p:cNvSpPr>
            <a:spLocks noGrp="1" noChangeArrowheads="1"/>
          </p:cNvSpPr>
          <p:nvPr>
            <p:ph type="subTitle" idx="1"/>
          </p:nvPr>
        </p:nvSpPr>
        <p:spPr>
          <a:xfrm>
            <a:off x="4051206" y="4027236"/>
            <a:ext cx="4910138" cy="1372617"/>
          </a:xfrm>
        </p:spPr>
        <p:txBody>
          <a:bodyPr>
            <a:noAutofit/>
          </a:bodyPr>
          <a:lstStyle/>
          <a:p>
            <a:pPr fontAlgn="auto">
              <a:spcBef>
                <a:spcPts val="0"/>
              </a:spcBef>
              <a:spcAft>
                <a:spcPts val="0"/>
              </a:spcAft>
              <a:defRPr/>
            </a:pPr>
            <a:r>
              <a:rPr lang="en-CA" sz="2000" noProof="0" smtClean="0">
                <a:effectLst/>
              </a:rPr>
              <a:t>Mark Hull, MD, MHSc, FRCPC</a:t>
            </a:r>
            <a:br>
              <a:rPr lang="en-CA" sz="2000" noProof="0" smtClean="0">
                <a:effectLst/>
              </a:rPr>
            </a:br>
            <a:r>
              <a:rPr lang="en-CA" sz="2000" noProof="0" smtClean="0">
                <a:effectLst/>
              </a:rPr>
              <a:t>Division of AIDS</a:t>
            </a:r>
            <a:br>
              <a:rPr lang="en-CA" sz="2000" noProof="0" smtClean="0">
                <a:effectLst/>
              </a:rPr>
            </a:br>
            <a:r>
              <a:rPr lang="en-CA" sz="2000" noProof="0" smtClean="0">
                <a:effectLst/>
              </a:rPr>
              <a:t>University of British Columbia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fontAlgn="auto">
              <a:spcAft>
                <a:spcPts val="0"/>
              </a:spcAft>
              <a:defRPr/>
            </a:pPr>
            <a:r>
              <a:rPr lang="en-CA" sz="4300" noProof="0" smtClean="0">
                <a:effectLst/>
              </a:rPr>
              <a:t>Objectives</a:t>
            </a:r>
          </a:p>
        </p:txBody>
      </p:sp>
      <p:sp>
        <p:nvSpPr>
          <p:cNvPr id="3075" name="Rectangle 3"/>
          <p:cNvSpPr>
            <a:spLocks noGrp="1" noChangeArrowheads="1"/>
          </p:cNvSpPr>
          <p:nvPr>
            <p:ph idx="1"/>
          </p:nvPr>
        </p:nvSpPr>
        <p:spPr/>
        <p:txBody>
          <a:bodyPr/>
          <a:lstStyle/>
          <a:p>
            <a:pPr algn="just" fontAlgn="auto">
              <a:spcAft>
                <a:spcPts val="0"/>
              </a:spcAft>
              <a:defRPr/>
            </a:pPr>
            <a:r>
              <a:rPr lang="en-CA" noProof="0" smtClean="0">
                <a:effectLst/>
              </a:rPr>
              <a:t>Review the effects of antiretroviral therapy (cART) on HCV natural history</a:t>
            </a:r>
          </a:p>
          <a:p>
            <a:pPr algn="just" fontAlgn="auto">
              <a:spcBef>
                <a:spcPts val="3000"/>
              </a:spcBef>
              <a:spcAft>
                <a:spcPts val="0"/>
              </a:spcAft>
              <a:defRPr/>
            </a:pPr>
            <a:r>
              <a:rPr lang="en-CA" noProof="0" smtClean="0">
                <a:effectLst/>
              </a:rPr>
              <a:t>ART regimen choice in co-infected patients:</a:t>
            </a:r>
          </a:p>
          <a:p>
            <a:pPr lvl="1" algn="just" fontAlgn="auto">
              <a:spcAft>
                <a:spcPts val="0"/>
              </a:spcAft>
              <a:defRPr/>
            </a:pPr>
            <a:r>
              <a:rPr lang="en-CA" noProof="0" smtClean="0">
                <a:effectLst/>
              </a:rPr>
              <a:t>Risk of hepatotoxicity</a:t>
            </a:r>
          </a:p>
          <a:p>
            <a:pPr lvl="1" algn="just" fontAlgn="auto">
              <a:spcAft>
                <a:spcPts val="0"/>
              </a:spcAft>
              <a:defRPr/>
            </a:pPr>
            <a:r>
              <a:rPr lang="en-CA" noProof="0" smtClean="0">
                <a:effectLst/>
              </a:rPr>
              <a:t>Amelioration of hepatic fibrosis</a:t>
            </a:r>
          </a:p>
          <a:p>
            <a:pPr lvl="1" algn="just" fontAlgn="auto">
              <a:spcAft>
                <a:spcPts val="0"/>
              </a:spcAft>
              <a:defRPr/>
            </a:pPr>
            <a:r>
              <a:rPr lang="en-CA" noProof="0" smtClean="0">
                <a:effectLst/>
              </a:rPr>
              <a:t>Drug-drug interactions with HCV therapy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fontAlgn="auto">
              <a:spcAft>
                <a:spcPts val="0"/>
              </a:spcAft>
              <a:defRPr/>
            </a:pPr>
            <a:r>
              <a:rPr lang="en-CA" sz="4300" noProof="0" smtClean="0">
                <a:effectLst/>
              </a:rPr>
              <a:t>Introduction</a:t>
            </a:r>
          </a:p>
        </p:txBody>
      </p:sp>
      <p:sp>
        <p:nvSpPr>
          <p:cNvPr id="4099" name="Rectangle 3"/>
          <p:cNvSpPr>
            <a:spLocks noGrp="1" noChangeArrowheads="1"/>
          </p:cNvSpPr>
          <p:nvPr>
            <p:ph idx="1"/>
          </p:nvPr>
        </p:nvSpPr>
        <p:spPr/>
        <p:txBody>
          <a:bodyPr/>
          <a:lstStyle/>
          <a:p>
            <a:pPr fontAlgn="auto">
              <a:lnSpc>
                <a:spcPct val="90000"/>
              </a:lnSpc>
              <a:spcAft>
                <a:spcPts val="0"/>
              </a:spcAft>
              <a:defRPr/>
            </a:pPr>
            <a:r>
              <a:rPr lang="en-CA" noProof="0" dirty="0" smtClean="0">
                <a:effectLst/>
              </a:rPr>
              <a:t>HIV co-infection negatively affects HCV disease progression:</a:t>
            </a:r>
          </a:p>
          <a:p>
            <a:pPr lvl="1" fontAlgn="auto">
              <a:lnSpc>
                <a:spcPct val="90000"/>
              </a:lnSpc>
              <a:spcAft>
                <a:spcPts val="0"/>
              </a:spcAft>
              <a:defRPr/>
            </a:pPr>
            <a:r>
              <a:rPr lang="en-CA" noProof="0" dirty="0" smtClean="0">
                <a:effectLst/>
              </a:rPr>
              <a:t>Decreased rates of spontaneous clearance in those with pre-existing HIV</a:t>
            </a:r>
          </a:p>
          <a:p>
            <a:pPr lvl="2" fontAlgn="auto">
              <a:lnSpc>
                <a:spcPct val="90000"/>
              </a:lnSpc>
              <a:spcAft>
                <a:spcPts val="0"/>
              </a:spcAft>
              <a:defRPr/>
            </a:pPr>
            <a:r>
              <a:rPr lang="en-CA" noProof="0" dirty="0" smtClean="0">
                <a:effectLst/>
              </a:rPr>
              <a:t>~10% will clear acute infection</a:t>
            </a:r>
          </a:p>
          <a:p>
            <a:pPr lvl="1" fontAlgn="auto">
              <a:lnSpc>
                <a:spcPct val="90000"/>
              </a:lnSpc>
              <a:spcBef>
                <a:spcPts val="3600"/>
              </a:spcBef>
              <a:spcAft>
                <a:spcPts val="0"/>
              </a:spcAft>
              <a:defRPr/>
            </a:pPr>
            <a:r>
              <a:rPr lang="en-CA" noProof="0" dirty="0" smtClean="0">
                <a:effectLst/>
              </a:rPr>
              <a:t>Higher HCV viral loads, regardless of genotype</a:t>
            </a:r>
            <a:endParaRPr lang="en-CA" sz="2400" noProof="0" dirty="0" smtClean="0">
              <a:effectLst/>
            </a:endParaRPr>
          </a:p>
          <a:p>
            <a:pPr lvl="2" fontAlgn="auto">
              <a:lnSpc>
                <a:spcPct val="90000"/>
              </a:lnSpc>
              <a:spcAft>
                <a:spcPts val="0"/>
              </a:spcAft>
              <a:defRPr/>
            </a:pPr>
            <a:r>
              <a:rPr lang="en-CA" noProof="0" dirty="0" smtClean="0">
                <a:effectLst/>
              </a:rPr>
              <a:t>Impacts treatment response to </a:t>
            </a:r>
            <a:r>
              <a:rPr lang="en-CA" noProof="0" dirty="0" err="1" smtClean="0">
                <a:effectLst/>
              </a:rPr>
              <a:t>pegylated</a:t>
            </a:r>
            <a:r>
              <a:rPr lang="en-CA" noProof="0" dirty="0" smtClean="0">
                <a:effectLst/>
              </a:rPr>
              <a:t> interferon and ribavirin dual combination regimens</a:t>
            </a:r>
          </a:p>
          <a:p>
            <a:pPr lvl="1" fontAlgn="auto">
              <a:lnSpc>
                <a:spcPct val="90000"/>
              </a:lnSpc>
              <a:spcAft>
                <a:spcPts val="0"/>
              </a:spcAft>
              <a:buFontTx/>
              <a:buNone/>
              <a:defRPr/>
            </a:pPr>
            <a:endParaRPr lang="en-CA" noProof="0" dirty="0" smtClean="0">
              <a:effectLst/>
            </a:endParaRPr>
          </a:p>
        </p:txBody>
      </p:sp>
      <p:sp>
        <p:nvSpPr>
          <p:cNvPr id="4100" name="Text Box 4"/>
          <p:cNvSpPr txBox="1">
            <a:spLocks noChangeArrowheads="1"/>
          </p:cNvSpPr>
          <p:nvPr/>
        </p:nvSpPr>
        <p:spPr bwMode="auto">
          <a:xfrm>
            <a:off x="4211960" y="6237311"/>
            <a:ext cx="48245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fontAlgn="base">
              <a:spcBef>
                <a:spcPct val="0"/>
              </a:spcBef>
              <a:spcAft>
                <a:spcPct val="0"/>
              </a:spcAft>
              <a:defRPr/>
            </a:pPr>
            <a:r>
              <a:rPr lang="en-US" sz="1200" dirty="0" smtClean="0">
                <a:solidFill>
                  <a:prstClr val="white"/>
                </a:solidFill>
                <a:ea typeface="ＭＳ Ｐゴシック" charset="0"/>
              </a:rPr>
              <a:t>Thomas et al. </a:t>
            </a:r>
            <a:r>
              <a:rPr lang="en-US" sz="1200" dirty="0">
                <a:solidFill>
                  <a:prstClr val="white"/>
                </a:solidFill>
                <a:ea typeface="ＭＳ Ｐゴシック" charset="0"/>
              </a:rPr>
              <a:t>JAMA </a:t>
            </a:r>
            <a:r>
              <a:rPr lang="en-US" sz="1200" dirty="0" smtClean="0">
                <a:solidFill>
                  <a:prstClr val="white"/>
                </a:solidFill>
                <a:ea typeface="ＭＳ Ｐゴシック" charset="0"/>
              </a:rPr>
              <a:t>2000.</a:t>
            </a:r>
            <a:endParaRPr lang="en-CA" sz="1200" baseline="30000" dirty="0">
              <a:solidFill>
                <a:prstClr val="white"/>
              </a:solidFill>
              <a:ea typeface="ＭＳ Ｐゴシック" charset="0"/>
            </a:endParaRPr>
          </a:p>
          <a:p>
            <a:pPr algn="r" fontAlgn="base">
              <a:spcBef>
                <a:spcPct val="0"/>
              </a:spcBef>
              <a:spcAft>
                <a:spcPct val="0"/>
              </a:spcAft>
              <a:defRPr/>
            </a:pPr>
            <a:r>
              <a:rPr lang="en-US" sz="1200" dirty="0" smtClean="0">
                <a:solidFill>
                  <a:prstClr val="white"/>
                </a:solidFill>
                <a:ea typeface="ＭＳ Ｐゴシック" charset="0"/>
              </a:rPr>
              <a:t>Sherman et </a:t>
            </a:r>
            <a:r>
              <a:rPr lang="en-US" sz="1200" dirty="0">
                <a:solidFill>
                  <a:prstClr val="white"/>
                </a:solidFill>
                <a:ea typeface="ＭＳ Ｐゴシック" charset="0"/>
              </a:rPr>
              <a:t>al. J </a:t>
            </a:r>
            <a:r>
              <a:rPr lang="en-US" sz="1200" dirty="0" err="1">
                <a:solidFill>
                  <a:prstClr val="white"/>
                </a:solidFill>
                <a:ea typeface="ＭＳ Ｐゴシック" charset="0"/>
              </a:rPr>
              <a:t>Clin</a:t>
            </a:r>
            <a:r>
              <a:rPr lang="en-US" sz="1200" dirty="0">
                <a:solidFill>
                  <a:prstClr val="white"/>
                </a:solidFill>
                <a:ea typeface="ＭＳ Ｐゴシック" charset="0"/>
              </a:rPr>
              <a:t> </a:t>
            </a:r>
            <a:r>
              <a:rPr lang="en-US" sz="1200" dirty="0" smtClean="0">
                <a:solidFill>
                  <a:prstClr val="white"/>
                </a:solidFill>
                <a:ea typeface="ＭＳ Ｐゴシック" charset="0"/>
              </a:rPr>
              <a:t>Microbiol,1993.</a:t>
            </a:r>
            <a:endParaRPr lang="en-CA" sz="12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fontAlgn="auto">
              <a:spcAft>
                <a:spcPts val="0"/>
              </a:spcAft>
              <a:defRPr/>
            </a:pPr>
            <a:r>
              <a:rPr lang="en-CA" sz="4300" noProof="0" smtClean="0">
                <a:effectLst/>
              </a:rPr>
              <a:t>Introduction</a:t>
            </a:r>
          </a:p>
        </p:txBody>
      </p:sp>
      <p:sp>
        <p:nvSpPr>
          <p:cNvPr id="5123" name="Rectangle 3"/>
          <p:cNvSpPr>
            <a:spLocks noGrp="1" noChangeArrowheads="1"/>
          </p:cNvSpPr>
          <p:nvPr>
            <p:ph idx="1"/>
          </p:nvPr>
        </p:nvSpPr>
        <p:spPr/>
        <p:txBody>
          <a:bodyPr>
            <a:normAutofit/>
          </a:bodyPr>
          <a:lstStyle/>
          <a:p>
            <a:pPr fontAlgn="auto">
              <a:spcAft>
                <a:spcPts val="0"/>
              </a:spcAft>
              <a:defRPr/>
            </a:pPr>
            <a:r>
              <a:rPr lang="en-CA" noProof="0" dirty="0" smtClean="0">
                <a:effectLst/>
              </a:rPr>
              <a:t>HIV co-infection negatively affects HCV disease progression:</a:t>
            </a:r>
          </a:p>
          <a:p>
            <a:pPr fontAlgn="auto">
              <a:spcAft>
                <a:spcPts val="0"/>
              </a:spcAft>
              <a:defRPr/>
            </a:pPr>
            <a:r>
              <a:rPr lang="en-CA" noProof="0" dirty="0" smtClean="0">
                <a:effectLst/>
              </a:rPr>
              <a:t>Faster progression to cirrhosis in individuals with untreated HIV infection</a:t>
            </a:r>
          </a:p>
          <a:p>
            <a:pPr lvl="1" fontAlgn="auto">
              <a:spcAft>
                <a:spcPts val="0"/>
              </a:spcAft>
              <a:defRPr/>
            </a:pPr>
            <a:r>
              <a:rPr lang="en-CA" noProof="0" dirty="0" smtClean="0">
                <a:effectLst/>
              </a:rPr>
              <a:t>Mean estimated interval to cirrhosis as short as 6.9 </a:t>
            </a:r>
            <a:r>
              <a:rPr lang="en-CA" noProof="0" dirty="0" err="1" smtClean="0">
                <a:effectLst/>
              </a:rPr>
              <a:t>yrs</a:t>
            </a:r>
            <a:r>
              <a:rPr lang="en-CA" noProof="0" dirty="0" smtClean="0">
                <a:effectLst/>
              </a:rPr>
              <a:t> vs. 23.2 </a:t>
            </a:r>
            <a:r>
              <a:rPr lang="en-CA" noProof="0" dirty="0" err="1" smtClean="0">
                <a:effectLst/>
              </a:rPr>
              <a:t>yrs</a:t>
            </a:r>
            <a:endParaRPr lang="en-CA" baseline="30000" noProof="0" dirty="0" smtClean="0">
              <a:effectLst/>
            </a:endParaRPr>
          </a:p>
          <a:p>
            <a:pPr fontAlgn="auto">
              <a:spcAft>
                <a:spcPts val="0"/>
              </a:spcAft>
              <a:defRPr/>
            </a:pPr>
            <a:r>
              <a:rPr lang="en-CA" noProof="0" dirty="0" smtClean="0">
                <a:effectLst/>
              </a:rPr>
              <a:t>This translates into higher risk of complications</a:t>
            </a:r>
          </a:p>
          <a:p>
            <a:pPr lvl="1" fontAlgn="auto">
              <a:spcAft>
                <a:spcPts val="0"/>
              </a:spcAft>
              <a:defRPr/>
            </a:pPr>
            <a:r>
              <a:rPr lang="en-CA" noProof="0" dirty="0" smtClean="0">
                <a:effectLst/>
              </a:rPr>
              <a:t>Meta-analysis of 8 studies found co-infection had increased risk of 6.14 for decompensated liver disease</a:t>
            </a:r>
          </a:p>
          <a:p>
            <a:pPr fontAlgn="auto">
              <a:spcAft>
                <a:spcPts val="0"/>
              </a:spcAft>
              <a:defRPr/>
            </a:pPr>
            <a:endParaRPr lang="en-CA" sz="2800" noProof="0" dirty="0" smtClean="0">
              <a:effectLst/>
            </a:endParaRPr>
          </a:p>
        </p:txBody>
      </p:sp>
      <p:sp>
        <p:nvSpPr>
          <p:cNvPr id="5124" name="Text Box 4"/>
          <p:cNvSpPr txBox="1">
            <a:spLocks noChangeArrowheads="1"/>
          </p:cNvSpPr>
          <p:nvPr/>
        </p:nvSpPr>
        <p:spPr bwMode="auto">
          <a:xfrm>
            <a:off x="4427984" y="6191151"/>
            <a:ext cx="4608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fontAlgn="base">
              <a:spcBef>
                <a:spcPct val="0"/>
              </a:spcBef>
              <a:spcAft>
                <a:spcPct val="0"/>
              </a:spcAft>
              <a:defRPr/>
            </a:pPr>
            <a:r>
              <a:rPr lang="en-CA" sz="1200" dirty="0" smtClean="0">
                <a:solidFill>
                  <a:prstClr val="white"/>
                </a:solidFill>
                <a:ea typeface="ＭＳ Ｐゴシック" charset="0"/>
              </a:rPr>
              <a:t>Soto et al. </a:t>
            </a:r>
            <a:r>
              <a:rPr lang="en-CA" sz="1200" dirty="0">
                <a:solidFill>
                  <a:prstClr val="white"/>
                </a:solidFill>
                <a:ea typeface="ＭＳ Ｐゴシック" charset="0"/>
              </a:rPr>
              <a:t>J </a:t>
            </a:r>
            <a:r>
              <a:rPr lang="en-CA" sz="1200" dirty="0" err="1" smtClean="0">
                <a:solidFill>
                  <a:prstClr val="white"/>
                </a:solidFill>
                <a:ea typeface="ＭＳ Ｐゴシック" charset="0"/>
              </a:rPr>
              <a:t>Hepatol</a:t>
            </a:r>
            <a:r>
              <a:rPr lang="en-CA" sz="1200" dirty="0" smtClean="0">
                <a:solidFill>
                  <a:prstClr val="white"/>
                </a:solidFill>
                <a:ea typeface="ＭＳ Ｐゴシック" charset="0"/>
              </a:rPr>
              <a:t>, 1997.</a:t>
            </a:r>
            <a:endParaRPr lang="en-CA" sz="1200" dirty="0">
              <a:solidFill>
                <a:prstClr val="white"/>
              </a:solidFill>
              <a:ea typeface="ＭＳ Ｐゴシック" charset="0"/>
            </a:endParaRPr>
          </a:p>
          <a:p>
            <a:pPr algn="r" fontAlgn="base">
              <a:spcBef>
                <a:spcPct val="0"/>
              </a:spcBef>
              <a:spcAft>
                <a:spcPct val="0"/>
              </a:spcAft>
              <a:defRPr/>
            </a:pPr>
            <a:r>
              <a:rPr lang="en-CA" sz="1200" dirty="0" smtClean="0">
                <a:solidFill>
                  <a:prstClr val="white"/>
                </a:solidFill>
                <a:ea typeface="ＭＳ Ｐゴシック" charset="0"/>
              </a:rPr>
              <a:t>Graham et </a:t>
            </a:r>
            <a:r>
              <a:rPr lang="en-CA" sz="1200" dirty="0">
                <a:solidFill>
                  <a:prstClr val="white"/>
                </a:solidFill>
                <a:ea typeface="ＭＳ Ｐゴシック" charset="0"/>
              </a:rPr>
              <a:t>al. </a:t>
            </a:r>
            <a:r>
              <a:rPr lang="en-CA" sz="1200" dirty="0" smtClean="0">
                <a:solidFill>
                  <a:prstClr val="white"/>
                </a:solidFill>
                <a:ea typeface="ＭＳ Ｐゴシック" charset="0"/>
              </a:rPr>
              <a:t>CID, 2001.</a:t>
            </a:r>
            <a:endParaRPr lang="en-CA" sz="1200" dirty="0">
              <a:solidFill>
                <a:prstClr val="white"/>
              </a:solidFill>
              <a:ea typeface="ＭＳ Ｐゴシック" charset="0"/>
            </a:endParaRPr>
          </a:p>
          <a:p>
            <a:pPr algn="r" fontAlgn="base">
              <a:spcBef>
                <a:spcPct val="0"/>
              </a:spcBef>
              <a:spcAft>
                <a:spcPct val="0"/>
              </a:spcAft>
              <a:defRPr/>
            </a:pPr>
            <a:endParaRPr lang="en-CA" sz="1200" baseline="300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fontAlgn="auto">
              <a:spcAft>
                <a:spcPts val="0"/>
              </a:spcAft>
              <a:defRPr/>
            </a:pPr>
            <a:r>
              <a:rPr lang="en-CA" sz="4300" noProof="0" smtClean="0">
                <a:effectLst/>
              </a:rPr>
              <a:t>Introduction</a:t>
            </a:r>
          </a:p>
        </p:txBody>
      </p:sp>
      <p:sp>
        <p:nvSpPr>
          <p:cNvPr id="6147" name="Rectangle 3"/>
          <p:cNvSpPr>
            <a:spLocks noGrp="1" noChangeArrowheads="1"/>
          </p:cNvSpPr>
          <p:nvPr>
            <p:ph idx="1"/>
          </p:nvPr>
        </p:nvSpPr>
        <p:spPr/>
        <p:txBody>
          <a:bodyPr>
            <a:normAutofit/>
          </a:bodyPr>
          <a:lstStyle/>
          <a:p>
            <a:pPr fontAlgn="auto">
              <a:spcAft>
                <a:spcPts val="0"/>
              </a:spcAft>
              <a:defRPr/>
            </a:pPr>
            <a:r>
              <a:rPr lang="en-CA" noProof="0" smtClean="0">
                <a:effectLst/>
              </a:rPr>
              <a:t>Management of HIV infection requires consideration of :</a:t>
            </a:r>
          </a:p>
          <a:p>
            <a:pPr fontAlgn="auto">
              <a:spcAft>
                <a:spcPts val="0"/>
              </a:spcAft>
              <a:defRPr/>
            </a:pPr>
            <a:r>
              <a:rPr lang="en-CA" noProof="0" smtClean="0">
                <a:effectLst/>
              </a:rPr>
              <a:t>1. Effects of antiretroviral therapy (ART) on HCV disease progression</a:t>
            </a:r>
          </a:p>
          <a:p>
            <a:pPr lvl="1" fontAlgn="auto">
              <a:spcAft>
                <a:spcPts val="0"/>
              </a:spcAft>
              <a:defRPr/>
            </a:pPr>
            <a:r>
              <a:rPr lang="en-CA" noProof="0" smtClean="0">
                <a:effectLst/>
              </a:rPr>
              <a:t>Early initiation of ART may be necessary</a:t>
            </a:r>
          </a:p>
          <a:p>
            <a:pPr fontAlgn="auto">
              <a:spcAft>
                <a:spcPts val="0"/>
              </a:spcAft>
              <a:defRPr/>
            </a:pPr>
            <a:r>
              <a:rPr lang="en-CA" noProof="0" smtClean="0">
                <a:effectLst/>
              </a:rPr>
              <a:t>2. Optimizing ART regimen selection</a:t>
            </a:r>
          </a:p>
          <a:p>
            <a:pPr lvl="1" fontAlgn="auto">
              <a:spcAft>
                <a:spcPts val="0"/>
              </a:spcAft>
              <a:defRPr/>
            </a:pPr>
            <a:r>
              <a:rPr lang="en-CA" noProof="0" smtClean="0">
                <a:effectLst/>
              </a:rPr>
              <a:t>Risk of hepatotoxicity</a:t>
            </a:r>
          </a:p>
          <a:p>
            <a:pPr lvl="1" fontAlgn="auto">
              <a:spcAft>
                <a:spcPts val="0"/>
              </a:spcAft>
              <a:defRPr/>
            </a:pPr>
            <a:r>
              <a:rPr lang="en-CA" noProof="0" smtClean="0">
                <a:effectLst/>
              </a:rPr>
              <a:t>Potential effects on fibrosis progression</a:t>
            </a:r>
          </a:p>
          <a:p>
            <a:pPr lvl="1" fontAlgn="auto">
              <a:spcAft>
                <a:spcPts val="0"/>
              </a:spcAft>
              <a:defRPr/>
            </a:pPr>
            <a:r>
              <a:rPr lang="en-CA" noProof="0" smtClean="0">
                <a:effectLst/>
              </a:rPr>
              <a:t>Drug-drug interactions with HCV therapeutic agents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58424"/>
            <a:ext cx="9144000" cy="1700808"/>
          </a:xfrm>
        </p:spPr>
        <p:txBody>
          <a:bodyPr>
            <a:noAutofit/>
          </a:bodyPr>
          <a:lstStyle/>
          <a:p>
            <a:pPr fontAlgn="auto">
              <a:spcAft>
                <a:spcPts val="0"/>
              </a:spcAft>
              <a:defRPr/>
            </a:pPr>
            <a:r>
              <a:rPr lang="en-CA" sz="3900" noProof="0" smtClean="0">
                <a:effectLst/>
              </a:rPr>
              <a:t>Effects of cART on HCV disease progression</a:t>
            </a:r>
          </a:p>
        </p:txBody>
      </p:sp>
      <p:sp>
        <p:nvSpPr>
          <p:cNvPr id="7171" name="Rectangle 3"/>
          <p:cNvSpPr>
            <a:spLocks noGrp="1" noChangeArrowheads="1"/>
          </p:cNvSpPr>
          <p:nvPr>
            <p:ph idx="1"/>
          </p:nvPr>
        </p:nvSpPr>
        <p:spPr>
          <a:xfrm>
            <a:off x="457200" y="2274888"/>
            <a:ext cx="8229600" cy="3962400"/>
          </a:xfrm>
        </p:spPr>
        <p:txBody>
          <a:bodyPr/>
          <a:lstStyle/>
          <a:p>
            <a:pPr fontAlgn="auto">
              <a:spcBef>
                <a:spcPts val="2400"/>
              </a:spcBef>
              <a:spcAft>
                <a:spcPts val="0"/>
              </a:spcAft>
              <a:defRPr/>
            </a:pPr>
            <a:r>
              <a:rPr lang="en-CA" noProof="0" dirty="0" smtClean="0">
                <a:effectLst/>
              </a:rPr>
              <a:t> Control of HIV </a:t>
            </a:r>
            <a:r>
              <a:rPr lang="en-CA" noProof="0" dirty="0" err="1" smtClean="0">
                <a:effectLst/>
              </a:rPr>
              <a:t>viremia</a:t>
            </a:r>
            <a:r>
              <a:rPr lang="en-CA" noProof="0" dirty="0" smtClean="0">
                <a:effectLst/>
              </a:rPr>
              <a:t> may lead to slower rates of fibrosis progression</a:t>
            </a:r>
          </a:p>
          <a:p>
            <a:pPr lvl="1" fontAlgn="auto">
              <a:spcBef>
                <a:spcPts val="2400"/>
              </a:spcBef>
              <a:spcAft>
                <a:spcPts val="0"/>
              </a:spcAft>
              <a:defRPr/>
            </a:pPr>
            <a:r>
              <a:rPr lang="en-CA" noProof="0" dirty="0" smtClean="0">
                <a:effectLst/>
              </a:rPr>
              <a:t>Co-infected individuals undergoing liver biopsy with HIV viral load (</a:t>
            </a:r>
            <a:r>
              <a:rPr lang="en-CA" noProof="0" dirty="0" err="1" smtClean="0">
                <a:effectLst/>
              </a:rPr>
              <a:t>pVL</a:t>
            </a:r>
            <a:r>
              <a:rPr lang="en-CA" noProof="0" dirty="0" smtClean="0">
                <a:effectLst/>
              </a:rPr>
              <a:t>) &gt;400 copies/mL had faster fibrosis progression rates than those with </a:t>
            </a:r>
            <a:r>
              <a:rPr lang="en-CA" noProof="0" dirty="0" err="1" smtClean="0">
                <a:effectLst/>
              </a:rPr>
              <a:t>pVL</a:t>
            </a:r>
            <a:r>
              <a:rPr lang="en-CA" noProof="0" dirty="0" smtClean="0">
                <a:effectLst/>
              </a:rPr>
              <a:t> &lt;400 copies/mL</a:t>
            </a:r>
          </a:p>
          <a:p>
            <a:pPr lvl="1" fontAlgn="auto">
              <a:spcBef>
                <a:spcPts val="2400"/>
              </a:spcBef>
              <a:spcAft>
                <a:spcPts val="0"/>
              </a:spcAft>
              <a:defRPr/>
            </a:pPr>
            <a:r>
              <a:rPr lang="en-CA" noProof="0" dirty="0" smtClean="0">
                <a:effectLst/>
              </a:rPr>
              <a:t>Duration of </a:t>
            </a:r>
            <a:r>
              <a:rPr lang="en-CA" noProof="0" dirty="0" err="1" smtClean="0">
                <a:effectLst/>
              </a:rPr>
              <a:t>cART</a:t>
            </a:r>
            <a:r>
              <a:rPr lang="en-CA" noProof="0" dirty="0" smtClean="0">
                <a:effectLst/>
              </a:rPr>
              <a:t>-related </a:t>
            </a:r>
            <a:r>
              <a:rPr lang="en-CA" noProof="0" dirty="0" err="1" smtClean="0">
                <a:effectLst/>
              </a:rPr>
              <a:t>pVL</a:t>
            </a:r>
            <a:r>
              <a:rPr lang="en-CA" noProof="0" dirty="0" smtClean="0">
                <a:effectLst/>
              </a:rPr>
              <a:t> suppression associated with decreased hepatic fibrosis</a:t>
            </a:r>
            <a:endParaRPr lang="en-CA" sz="2400" noProof="0" dirty="0" smtClean="0">
              <a:effectLst/>
            </a:endParaRPr>
          </a:p>
        </p:txBody>
      </p:sp>
      <p:sp>
        <p:nvSpPr>
          <p:cNvPr id="7172" name="Text Box 4"/>
          <p:cNvSpPr txBox="1">
            <a:spLocks noChangeArrowheads="1"/>
          </p:cNvSpPr>
          <p:nvPr/>
        </p:nvSpPr>
        <p:spPr bwMode="auto">
          <a:xfrm>
            <a:off x="6801550" y="6237312"/>
            <a:ext cx="2255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fontAlgn="base">
              <a:spcBef>
                <a:spcPct val="0"/>
              </a:spcBef>
              <a:spcAft>
                <a:spcPct val="0"/>
              </a:spcAft>
              <a:defRPr/>
            </a:pPr>
            <a:r>
              <a:rPr lang="en-CA" sz="1200" dirty="0" err="1" smtClean="0">
                <a:solidFill>
                  <a:prstClr val="white"/>
                </a:solidFill>
                <a:ea typeface="ＭＳ Ｐゴシック" charset="0"/>
              </a:rPr>
              <a:t>Brau</a:t>
            </a:r>
            <a:r>
              <a:rPr lang="en-CA" sz="1200" dirty="0" smtClean="0">
                <a:solidFill>
                  <a:prstClr val="white"/>
                </a:solidFill>
                <a:ea typeface="ＭＳ Ｐゴシック" charset="0"/>
              </a:rPr>
              <a:t> et </a:t>
            </a:r>
            <a:r>
              <a:rPr lang="en-CA" sz="1200" dirty="0">
                <a:solidFill>
                  <a:prstClr val="white"/>
                </a:solidFill>
                <a:ea typeface="ＭＳ Ｐゴシック" charset="0"/>
              </a:rPr>
              <a:t>al. J </a:t>
            </a:r>
            <a:r>
              <a:rPr lang="en-CA" sz="1200" dirty="0" err="1" smtClean="0">
                <a:solidFill>
                  <a:prstClr val="white"/>
                </a:solidFill>
                <a:ea typeface="ＭＳ Ｐゴシック" charset="0"/>
              </a:rPr>
              <a:t>Hepatol</a:t>
            </a:r>
            <a:r>
              <a:rPr lang="en-CA" sz="1200" dirty="0" smtClean="0">
                <a:solidFill>
                  <a:prstClr val="white"/>
                </a:solidFill>
                <a:ea typeface="ＭＳ Ｐゴシック" charset="0"/>
              </a:rPr>
              <a:t>, 2006.</a:t>
            </a:r>
            <a:endParaRPr lang="en-CA" sz="1200" dirty="0">
              <a:solidFill>
                <a:prstClr val="white"/>
              </a:solidFill>
              <a:ea typeface="ＭＳ Ｐゴシック" charset="0"/>
            </a:endParaRPr>
          </a:p>
          <a:p>
            <a:pPr algn="r" fontAlgn="base">
              <a:spcBef>
                <a:spcPct val="0"/>
              </a:spcBef>
              <a:spcAft>
                <a:spcPct val="0"/>
              </a:spcAft>
              <a:defRPr/>
            </a:pPr>
            <a:r>
              <a:rPr lang="en-US" sz="1200" dirty="0" err="1" smtClean="0">
                <a:solidFill>
                  <a:prstClr val="white"/>
                </a:solidFill>
                <a:ea typeface="ＭＳ Ｐゴシック" charset="0"/>
              </a:rPr>
              <a:t>Tural</a:t>
            </a:r>
            <a:r>
              <a:rPr lang="en-US" sz="1200" dirty="0" smtClean="0">
                <a:solidFill>
                  <a:prstClr val="white"/>
                </a:solidFill>
                <a:ea typeface="ＭＳ Ｐゴシック" charset="0"/>
              </a:rPr>
              <a:t> et </a:t>
            </a:r>
            <a:r>
              <a:rPr lang="en-US" sz="1200" dirty="0">
                <a:solidFill>
                  <a:prstClr val="white"/>
                </a:solidFill>
                <a:ea typeface="ＭＳ Ｐゴシック" charset="0"/>
              </a:rPr>
              <a:t>al. J Viral </a:t>
            </a:r>
            <a:r>
              <a:rPr lang="en-US" sz="1200" dirty="0" smtClean="0">
                <a:solidFill>
                  <a:prstClr val="white"/>
                </a:solidFill>
                <a:ea typeface="ＭＳ Ｐゴシック" charset="0"/>
              </a:rPr>
              <a:t>Hepatitis, 2003.</a:t>
            </a:r>
            <a:endParaRPr lang="en-CA" sz="12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0120"/>
            <a:ext cx="9144000" cy="1484784"/>
          </a:xfrm>
        </p:spPr>
        <p:txBody>
          <a:bodyPr>
            <a:noAutofit/>
          </a:bodyPr>
          <a:lstStyle/>
          <a:p>
            <a:pPr fontAlgn="auto">
              <a:spcAft>
                <a:spcPts val="0"/>
              </a:spcAft>
              <a:defRPr/>
            </a:pPr>
            <a:r>
              <a:rPr lang="en-CA" sz="3900" noProof="0" smtClean="0">
                <a:effectLst/>
              </a:rPr>
              <a:t>cART decreases HCV liver-related mortality</a:t>
            </a:r>
          </a:p>
        </p:txBody>
      </p:sp>
      <p:sp>
        <p:nvSpPr>
          <p:cNvPr id="8196" name="Rectangle 4"/>
          <p:cNvSpPr>
            <a:spLocks noGrp="1" noChangeArrowheads="1"/>
          </p:cNvSpPr>
          <p:nvPr>
            <p:ph type="body" sz="half" idx="1"/>
          </p:nvPr>
        </p:nvSpPr>
        <p:spPr/>
        <p:txBody>
          <a:bodyPr/>
          <a:lstStyle/>
          <a:p>
            <a:pPr fontAlgn="auto">
              <a:lnSpc>
                <a:spcPct val="90000"/>
              </a:lnSpc>
              <a:spcBef>
                <a:spcPts val="1200"/>
              </a:spcBef>
              <a:spcAft>
                <a:spcPts val="0"/>
              </a:spcAft>
              <a:defRPr/>
            </a:pPr>
            <a:r>
              <a:rPr lang="en-CA" noProof="0" dirty="0" smtClean="0">
                <a:effectLst/>
              </a:rPr>
              <a:t>Bonn cohort (1990-2002)</a:t>
            </a:r>
          </a:p>
          <a:p>
            <a:pPr lvl="1" fontAlgn="auto">
              <a:lnSpc>
                <a:spcPct val="90000"/>
              </a:lnSpc>
              <a:spcBef>
                <a:spcPts val="1200"/>
              </a:spcBef>
              <a:spcAft>
                <a:spcPts val="0"/>
              </a:spcAft>
              <a:defRPr/>
            </a:pPr>
            <a:r>
              <a:rPr lang="en-CA" sz="2000" noProof="0" dirty="0" smtClean="0">
                <a:effectLst/>
              </a:rPr>
              <a:t>285 HIV-HCV co-infected patients </a:t>
            </a:r>
          </a:p>
          <a:p>
            <a:pPr lvl="1" fontAlgn="auto">
              <a:lnSpc>
                <a:spcPct val="90000"/>
              </a:lnSpc>
              <a:spcBef>
                <a:spcPts val="1200"/>
              </a:spcBef>
              <a:spcAft>
                <a:spcPts val="0"/>
              </a:spcAft>
              <a:defRPr/>
            </a:pPr>
            <a:r>
              <a:rPr lang="en-CA" sz="2000" noProof="0" dirty="0" smtClean="0">
                <a:effectLst/>
              </a:rPr>
              <a:t>93 received </a:t>
            </a:r>
            <a:r>
              <a:rPr lang="en-CA" sz="2000" noProof="0" dirty="0" err="1" smtClean="0">
                <a:effectLst/>
              </a:rPr>
              <a:t>cART</a:t>
            </a:r>
            <a:r>
              <a:rPr lang="en-CA" sz="2000" noProof="0" dirty="0" smtClean="0">
                <a:effectLst/>
              </a:rPr>
              <a:t> (HAART), 55 dual nucleosides (ART) and 137 received no ARVs</a:t>
            </a:r>
          </a:p>
          <a:p>
            <a:pPr lvl="1" fontAlgn="auto">
              <a:lnSpc>
                <a:spcPct val="90000"/>
              </a:lnSpc>
              <a:spcBef>
                <a:spcPts val="1200"/>
              </a:spcBef>
              <a:spcAft>
                <a:spcPts val="0"/>
              </a:spcAft>
              <a:defRPr/>
            </a:pPr>
            <a:r>
              <a:rPr lang="en-CA" sz="2000" noProof="0" dirty="0" smtClean="0">
                <a:effectLst/>
              </a:rPr>
              <a:t>Liver-related mortality rates per 100 person-years</a:t>
            </a:r>
          </a:p>
          <a:p>
            <a:pPr lvl="1" fontAlgn="auto">
              <a:lnSpc>
                <a:spcPct val="90000"/>
              </a:lnSpc>
              <a:spcBef>
                <a:spcPts val="1200"/>
              </a:spcBef>
              <a:spcAft>
                <a:spcPts val="0"/>
              </a:spcAft>
              <a:defRPr/>
            </a:pPr>
            <a:r>
              <a:rPr lang="en-CA" sz="2000" noProof="0" dirty="0" err="1" smtClean="0">
                <a:effectLst/>
              </a:rPr>
              <a:t>cART</a:t>
            </a:r>
            <a:r>
              <a:rPr lang="en-CA" sz="2000" noProof="0" dirty="0" smtClean="0">
                <a:effectLst/>
              </a:rPr>
              <a:t>: 0.45</a:t>
            </a:r>
          </a:p>
          <a:p>
            <a:pPr lvl="1" fontAlgn="auto">
              <a:lnSpc>
                <a:spcPct val="90000"/>
              </a:lnSpc>
              <a:spcBef>
                <a:spcPts val="1200"/>
              </a:spcBef>
              <a:spcAft>
                <a:spcPts val="0"/>
              </a:spcAft>
              <a:defRPr/>
            </a:pPr>
            <a:r>
              <a:rPr lang="en-CA" sz="2000" noProof="0" dirty="0" smtClean="0">
                <a:effectLst/>
              </a:rPr>
              <a:t>Dual therapy: 0.69</a:t>
            </a:r>
          </a:p>
          <a:p>
            <a:pPr lvl="1" fontAlgn="auto">
              <a:lnSpc>
                <a:spcPct val="90000"/>
              </a:lnSpc>
              <a:spcBef>
                <a:spcPts val="1200"/>
              </a:spcBef>
              <a:spcAft>
                <a:spcPts val="0"/>
              </a:spcAft>
              <a:defRPr/>
            </a:pPr>
            <a:r>
              <a:rPr lang="en-CA" sz="2000" noProof="0" dirty="0" smtClean="0">
                <a:effectLst/>
              </a:rPr>
              <a:t>No therapy: 1.70</a:t>
            </a:r>
          </a:p>
        </p:txBody>
      </p:sp>
      <p:pic>
        <p:nvPicPr>
          <p:cNvPr id="26628" name="Picture 8"/>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1700213"/>
            <a:ext cx="4038600" cy="4208462"/>
          </a:xfrm>
        </p:spPr>
      </p:pic>
      <p:pic>
        <p:nvPicPr>
          <p:cNvPr id="26629" name="Picture 6"/>
          <p:cNvPicPr>
            <a:picLocks noGrp="1" noChangeAspect="1" noChangeArrowheads="1"/>
          </p:cNvPicPr>
          <p:nvPr>
            <p:ph type="body" sz="half" idx="4294967295"/>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105400" y="2660650"/>
            <a:ext cx="4038600" cy="2405063"/>
          </a:xfrm>
        </p:spPr>
      </p:pic>
      <p:sp>
        <p:nvSpPr>
          <p:cNvPr id="8201" name="Text Box 9"/>
          <p:cNvSpPr txBox="1">
            <a:spLocks noChangeArrowheads="1"/>
          </p:cNvSpPr>
          <p:nvPr/>
        </p:nvSpPr>
        <p:spPr bwMode="auto">
          <a:xfrm>
            <a:off x="6972022" y="6478908"/>
            <a:ext cx="18521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CA" sz="1200" dirty="0" err="1" smtClean="0">
                <a:solidFill>
                  <a:prstClr val="white"/>
                </a:solidFill>
                <a:ea typeface="ＭＳ Ｐゴシック" charset="0"/>
              </a:rPr>
              <a:t>Qurishi</a:t>
            </a:r>
            <a:r>
              <a:rPr lang="en-CA" sz="1200" dirty="0" smtClean="0">
                <a:solidFill>
                  <a:prstClr val="white"/>
                </a:solidFill>
                <a:ea typeface="ＭＳ Ｐゴシック" charset="0"/>
              </a:rPr>
              <a:t>  </a:t>
            </a:r>
            <a:r>
              <a:rPr lang="en-CA" sz="1200" dirty="0">
                <a:solidFill>
                  <a:prstClr val="white"/>
                </a:solidFill>
                <a:ea typeface="ＭＳ Ｐゴシック" charset="0"/>
              </a:rPr>
              <a:t>et al. Lancet </a:t>
            </a:r>
            <a:r>
              <a:rPr lang="en-CA" sz="1200" dirty="0" smtClean="0">
                <a:solidFill>
                  <a:prstClr val="white"/>
                </a:solidFill>
                <a:ea typeface="ＭＳ Ｐゴシック" charset="0"/>
              </a:rPr>
              <a:t>2003.</a:t>
            </a:r>
            <a:endParaRPr lang="en-CA" sz="12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74638"/>
            <a:ext cx="9144000" cy="1143000"/>
          </a:xfrm>
        </p:spPr>
        <p:txBody>
          <a:bodyPr>
            <a:noAutofit/>
          </a:bodyPr>
          <a:lstStyle/>
          <a:p>
            <a:pPr fontAlgn="auto">
              <a:spcAft>
                <a:spcPts val="0"/>
              </a:spcAft>
              <a:defRPr/>
            </a:pPr>
            <a:r>
              <a:rPr lang="en-CA" sz="3900" noProof="0" smtClean="0">
                <a:effectLst/>
              </a:rPr>
              <a:t>cART decreases liver-related mortality</a:t>
            </a:r>
          </a:p>
        </p:txBody>
      </p:sp>
      <p:sp>
        <p:nvSpPr>
          <p:cNvPr id="14340" name="Rectangle 4"/>
          <p:cNvSpPr>
            <a:spLocks noGrp="1" noChangeArrowheads="1"/>
          </p:cNvSpPr>
          <p:nvPr>
            <p:ph type="body" sz="half" idx="1"/>
          </p:nvPr>
        </p:nvSpPr>
        <p:spPr/>
        <p:txBody>
          <a:bodyPr>
            <a:normAutofit lnSpcReduction="10000"/>
          </a:bodyPr>
          <a:lstStyle/>
          <a:p>
            <a:pPr fontAlgn="auto">
              <a:spcBef>
                <a:spcPts val="1200"/>
              </a:spcBef>
              <a:spcAft>
                <a:spcPts val="0"/>
              </a:spcAft>
              <a:defRPr/>
            </a:pPr>
            <a:r>
              <a:rPr lang="en-CA" noProof="0" smtClean="0">
                <a:effectLst/>
              </a:rPr>
              <a:t>Prospective cohort of 472 HIV-infected patients</a:t>
            </a:r>
          </a:p>
          <a:p>
            <a:pPr lvl="1" fontAlgn="auto">
              <a:spcBef>
                <a:spcPts val="1200"/>
              </a:spcBef>
              <a:spcAft>
                <a:spcPts val="0"/>
              </a:spcAft>
              <a:defRPr/>
            </a:pPr>
            <a:r>
              <a:rPr lang="en-CA" sz="2000" noProof="0" smtClean="0">
                <a:effectLst/>
                <a:ea typeface="Arial" pitchFamily="34" charset="0"/>
              </a:rPr>
              <a:t>72 HBV+, 256 HCV+</a:t>
            </a:r>
          </a:p>
          <a:p>
            <a:pPr lvl="1" fontAlgn="auto">
              <a:spcBef>
                <a:spcPts val="1200"/>
              </a:spcBef>
              <a:spcAft>
                <a:spcPts val="0"/>
              </a:spcAft>
              <a:defRPr/>
            </a:pPr>
            <a:r>
              <a:rPr lang="en-CA" sz="2000" noProof="0" smtClean="0">
                <a:effectLst/>
                <a:ea typeface="Arial" pitchFamily="34" charset="0"/>
              </a:rPr>
              <a:t>8343 patient-months of followup</a:t>
            </a:r>
          </a:p>
          <a:p>
            <a:pPr lvl="1" fontAlgn="auto">
              <a:spcBef>
                <a:spcPts val="1200"/>
              </a:spcBef>
              <a:spcAft>
                <a:spcPts val="0"/>
              </a:spcAft>
              <a:defRPr/>
            </a:pPr>
            <a:r>
              <a:rPr lang="en-CA" sz="2000" noProof="0" smtClean="0">
                <a:effectLst/>
                <a:ea typeface="Arial" pitchFamily="34" charset="0"/>
              </a:rPr>
              <a:t> 41% of overall mortality due to liver-related deaths</a:t>
            </a:r>
          </a:p>
          <a:p>
            <a:pPr fontAlgn="auto">
              <a:spcBef>
                <a:spcPts val="1200"/>
              </a:spcBef>
              <a:spcAft>
                <a:spcPts val="0"/>
              </a:spcAft>
              <a:defRPr/>
            </a:pPr>
            <a:r>
              <a:rPr lang="en-CA" noProof="0" smtClean="0">
                <a:effectLst/>
              </a:rPr>
              <a:t>Use of 0-2 ART agents vs. cART associated with liver-related mortality (Relative Risk 2.9, 95% CI 1.3 – 6.7)</a:t>
            </a:r>
          </a:p>
        </p:txBody>
      </p:sp>
      <p:pic>
        <p:nvPicPr>
          <p:cNvPr id="27652"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628775"/>
            <a:ext cx="4038600" cy="3613150"/>
          </a:xfrm>
        </p:spPr>
      </p:pic>
      <p:sp>
        <p:nvSpPr>
          <p:cNvPr id="14343" name="Text Box 7"/>
          <p:cNvSpPr txBox="1">
            <a:spLocks noChangeArrowheads="1"/>
          </p:cNvSpPr>
          <p:nvPr/>
        </p:nvSpPr>
        <p:spPr bwMode="auto">
          <a:xfrm>
            <a:off x="4499992" y="5229225"/>
            <a:ext cx="45365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base">
              <a:spcBef>
                <a:spcPct val="0"/>
              </a:spcBef>
              <a:spcAft>
                <a:spcPct val="0"/>
              </a:spcAft>
              <a:defRPr/>
            </a:pPr>
            <a:r>
              <a:rPr lang="en-CA" dirty="0">
                <a:solidFill>
                  <a:prstClr val="white"/>
                </a:solidFill>
                <a:ea typeface="ＭＳ Ｐゴシック" charset="0"/>
              </a:rPr>
              <a:t>Multivariate analysis of factors associated</a:t>
            </a:r>
          </a:p>
          <a:p>
            <a:pPr fontAlgn="base">
              <a:spcBef>
                <a:spcPct val="0"/>
              </a:spcBef>
              <a:spcAft>
                <a:spcPct val="0"/>
              </a:spcAft>
              <a:defRPr/>
            </a:pPr>
            <a:r>
              <a:rPr lang="en-CA" dirty="0">
                <a:solidFill>
                  <a:prstClr val="white"/>
                </a:solidFill>
                <a:ea typeface="ＭＳ Ｐゴシック" charset="0"/>
              </a:rPr>
              <a:t> with liver mortality: protective effect of </a:t>
            </a:r>
            <a:r>
              <a:rPr lang="en-CA" dirty="0" err="1">
                <a:solidFill>
                  <a:prstClr val="white"/>
                </a:solidFill>
                <a:ea typeface="ＭＳ Ｐゴシック" charset="0"/>
              </a:rPr>
              <a:t>cART</a:t>
            </a:r>
            <a:endParaRPr lang="en-CA" dirty="0">
              <a:solidFill>
                <a:prstClr val="white"/>
              </a:solidFill>
              <a:ea typeface="ＭＳ Ｐゴシック" charset="0"/>
            </a:endParaRPr>
          </a:p>
        </p:txBody>
      </p:sp>
      <p:sp>
        <p:nvSpPr>
          <p:cNvPr id="14344" name="Text Box 8"/>
          <p:cNvSpPr txBox="1">
            <a:spLocks noChangeArrowheads="1"/>
          </p:cNvSpPr>
          <p:nvPr/>
        </p:nvSpPr>
        <p:spPr bwMode="auto">
          <a:xfrm>
            <a:off x="6977984" y="6505599"/>
            <a:ext cx="18468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CA" sz="1200" dirty="0" err="1" smtClean="0">
                <a:solidFill>
                  <a:prstClr val="white"/>
                </a:solidFill>
                <a:ea typeface="ＭＳ Ｐゴシック" charset="0"/>
              </a:rPr>
              <a:t>Bonacini</a:t>
            </a:r>
            <a:r>
              <a:rPr lang="en-CA" sz="1200" dirty="0" smtClean="0">
                <a:solidFill>
                  <a:prstClr val="white"/>
                </a:solidFill>
                <a:ea typeface="ＭＳ Ｐゴシック" charset="0"/>
              </a:rPr>
              <a:t> </a:t>
            </a:r>
            <a:r>
              <a:rPr lang="en-CA" sz="1200" dirty="0">
                <a:solidFill>
                  <a:prstClr val="white"/>
                </a:solidFill>
                <a:ea typeface="ＭＳ Ｐゴシック" charset="0"/>
              </a:rPr>
              <a:t>et al. </a:t>
            </a:r>
            <a:r>
              <a:rPr lang="en-CA" sz="1200" dirty="0" smtClean="0">
                <a:solidFill>
                  <a:prstClr val="white"/>
                </a:solidFill>
                <a:ea typeface="ＭＳ Ｐゴシック" charset="0"/>
              </a:rPr>
              <a:t>AIDS, 2004.</a:t>
            </a:r>
            <a:endParaRPr lang="en-CA" sz="12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Oval 607"/>
          <p:cNvSpPr>
            <a:spLocks noChangeArrowheads="1"/>
          </p:cNvSpPr>
          <p:nvPr/>
        </p:nvSpPr>
        <p:spPr bwMode="auto">
          <a:xfrm>
            <a:off x="4800600" y="3362796"/>
            <a:ext cx="1104900" cy="393700"/>
          </a:xfrm>
          <a:prstGeom prst="ellipse">
            <a:avLst/>
          </a:prstGeom>
          <a:solidFill>
            <a:srgbClr val="99FF66"/>
          </a:solidFill>
          <a:ln w="9525" algn="ctr">
            <a:noFill/>
            <a:round/>
            <a:headEnd/>
            <a:tailEnd/>
          </a:ln>
        </p:spPr>
        <p:txBody>
          <a:bodyPr wrap="none" anchor="ctr"/>
          <a:lstStyle/>
          <a:p>
            <a:endParaRPr lang="en-US">
              <a:solidFill>
                <a:prstClr val="white"/>
              </a:solidFill>
            </a:endParaRPr>
          </a:p>
        </p:txBody>
      </p:sp>
      <p:sp>
        <p:nvSpPr>
          <p:cNvPr id="8195" name="Freeform 492"/>
          <p:cNvSpPr>
            <a:spLocks/>
          </p:cNvSpPr>
          <p:nvPr/>
        </p:nvSpPr>
        <p:spPr bwMode="auto">
          <a:xfrm>
            <a:off x="4811713" y="3556471"/>
            <a:ext cx="147637" cy="79375"/>
          </a:xfrm>
          <a:custGeom>
            <a:avLst/>
            <a:gdLst>
              <a:gd name="T0" fmla="*/ 0 w 281"/>
              <a:gd name="T1" fmla="*/ 37457474 h 116"/>
              <a:gd name="T2" fmla="*/ 4140665 w 281"/>
              <a:gd name="T3" fmla="*/ 0 h 116"/>
              <a:gd name="T4" fmla="*/ 77568269 w 281"/>
              <a:gd name="T5" fmla="*/ 6086558 h 116"/>
              <a:gd name="T6" fmla="*/ 62109982 w 281"/>
              <a:gd name="T7" fmla="*/ 31370918 h 116"/>
              <a:gd name="T8" fmla="*/ 68458896 w 281"/>
              <a:gd name="T9" fmla="*/ 42607952 h 116"/>
              <a:gd name="T10" fmla="*/ 48583602 w 281"/>
              <a:gd name="T11" fmla="*/ 45417563 h 116"/>
              <a:gd name="T12" fmla="*/ 37541830 w 281"/>
              <a:gd name="T13" fmla="*/ 54313719 h 116"/>
              <a:gd name="T14" fmla="*/ 6348916 w 281"/>
              <a:gd name="T15" fmla="*/ 51504119 h 116"/>
              <a:gd name="T16" fmla="*/ 0 w 281"/>
              <a:gd name="T17" fmla="*/ 3745747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
              <a:gd name="T28" fmla="*/ 0 h 116"/>
              <a:gd name="T29" fmla="*/ 281 w 281"/>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 h="116">
                <a:moveTo>
                  <a:pt x="0" y="80"/>
                </a:moveTo>
                <a:lnTo>
                  <a:pt x="15" y="0"/>
                </a:lnTo>
                <a:lnTo>
                  <a:pt x="281" y="13"/>
                </a:lnTo>
                <a:lnTo>
                  <a:pt x="225" y="67"/>
                </a:lnTo>
                <a:lnTo>
                  <a:pt x="248" y="91"/>
                </a:lnTo>
                <a:lnTo>
                  <a:pt x="176" y="97"/>
                </a:lnTo>
                <a:lnTo>
                  <a:pt x="136" y="116"/>
                </a:lnTo>
                <a:lnTo>
                  <a:pt x="23" y="110"/>
                </a:lnTo>
                <a:lnTo>
                  <a:pt x="0" y="8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196" name="Rectangle 18"/>
          <p:cNvSpPr>
            <a:spLocks noGrp="1" noChangeArrowheads="1"/>
          </p:cNvSpPr>
          <p:nvPr>
            <p:ph type="title" idx="4294967295"/>
          </p:nvPr>
        </p:nvSpPr>
        <p:spPr>
          <a:xfrm>
            <a:off x="0" y="281335"/>
            <a:ext cx="9144000" cy="1103313"/>
          </a:xfrm>
        </p:spPr>
        <p:txBody>
          <a:bodyPr>
            <a:normAutofit fontScale="90000"/>
          </a:bodyPr>
          <a:lstStyle/>
          <a:p>
            <a:pPr eaLnBrk="1" hangingPunct="1"/>
            <a:r>
              <a:rPr lang="en-CA" noProof="0" smtClean="0">
                <a:effectLst/>
              </a:rPr>
              <a:t>Hepatitis C: A Worldwide Epidemic</a:t>
            </a:r>
          </a:p>
        </p:txBody>
      </p:sp>
      <p:sp>
        <p:nvSpPr>
          <p:cNvPr id="8197" name="Rectangle 21"/>
          <p:cNvSpPr>
            <a:spLocks noGrp="1" noChangeArrowheads="1"/>
          </p:cNvSpPr>
          <p:nvPr>
            <p:ph type="body" idx="4294967295"/>
          </p:nvPr>
        </p:nvSpPr>
        <p:spPr>
          <a:xfrm>
            <a:off x="0" y="1268413"/>
            <a:ext cx="9144000" cy="528637"/>
          </a:xfrm>
        </p:spPr>
        <p:txBody>
          <a:bodyPr/>
          <a:lstStyle/>
          <a:p>
            <a:pPr algn="ctr" eaLnBrk="1" hangingPunct="1">
              <a:buNone/>
            </a:pPr>
            <a:r>
              <a:rPr lang="en-CA" noProof="0" smtClean="0">
                <a:effectLst/>
              </a:rPr>
              <a:t>Estimated ~ 170 million (3.1%) globally (2003)</a:t>
            </a:r>
          </a:p>
        </p:txBody>
      </p:sp>
      <p:sp>
        <p:nvSpPr>
          <p:cNvPr id="8198" name="Freeform 306"/>
          <p:cNvSpPr>
            <a:spLocks/>
          </p:cNvSpPr>
          <p:nvPr/>
        </p:nvSpPr>
        <p:spPr bwMode="auto">
          <a:xfrm>
            <a:off x="1847850" y="3213571"/>
            <a:ext cx="44450" cy="49213"/>
          </a:xfrm>
          <a:custGeom>
            <a:avLst/>
            <a:gdLst>
              <a:gd name="T0" fmla="*/ 2350972 w 82"/>
              <a:gd name="T1" fmla="*/ 0 h 73"/>
              <a:gd name="T2" fmla="*/ 0 w 82"/>
              <a:gd name="T3" fmla="*/ 16816013 h 73"/>
              <a:gd name="T4" fmla="*/ 16748975 w 82"/>
              <a:gd name="T5" fmla="*/ 33176974 h 73"/>
              <a:gd name="T6" fmla="*/ 24095152 w 82"/>
              <a:gd name="T7" fmla="*/ 33176974 h 73"/>
              <a:gd name="T8" fmla="*/ 24095152 w 82"/>
              <a:gd name="T9" fmla="*/ 27723098 h 73"/>
              <a:gd name="T10" fmla="*/ 19099950 w 82"/>
              <a:gd name="T11" fmla="*/ 27723098 h 73"/>
              <a:gd name="T12" fmla="*/ 12341380 w 82"/>
              <a:gd name="T13" fmla="*/ 16816013 h 73"/>
              <a:gd name="T14" fmla="*/ 16748975 w 82"/>
              <a:gd name="T15" fmla="*/ 2726939 h 73"/>
              <a:gd name="T16" fmla="*/ 2350972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199" name="Freeform 307"/>
          <p:cNvSpPr>
            <a:spLocks/>
          </p:cNvSpPr>
          <p:nvPr/>
        </p:nvSpPr>
        <p:spPr bwMode="auto">
          <a:xfrm>
            <a:off x="1903413" y="3238971"/>
            <a:ext cx="73025" cy="144463"/>
          </a:xfrm>
          <a:custGeom>
            <a:avLst/>
            <a:gdLst>
              <a:gd name="T0" fmla="*/ 7103146 w 137"/>
              <a:gd name="T1" fmla="*/ 0 h 213"/>
              <a:gd name="T2" fmla="*/ 0 w 137"/>
              <a:gd name="T3" fmla="*/ 5520114 h 213"/>
              <a:gd name="T4" fmla="*/ 0 w 137"/>
              <a:gd name="T5" fmla="*/ 16559665 h 213"/>
              <a:gd name="T6" fmla="*/ 13637550 w 137"/>
              <a:gd name="T7" fmla="*/ 50139520 h 213"/>
              <a:gd name="T8" fmla="*/ 22729429 w 137"/>
              <a:gd name="T9" fmla="*/ 44619407 h 213"/>
              <a:gd name="T10" fmla="*/ 29832573 w 137"/>
              <a:gd name="T11" fmla="*/ 64399302 h 213"/>
              <a:gd name="T12" fmla="*/ 27559738 w 137"/>
              <a:gd name="T13" fmla="*/ 72679132 h 213"/>
              <a:gd name="T14" fmla="*/ 25002798 w 137"/>
              <a:gd name="T15" fmla="*/ 80958962 h 213"/>
              <a:gd name="T16" fmla="*/ 27559738 w 137"/>
              <a:gd name="T17" fmla="*/ 97979162 h 213"/>
              <a:gd name="T18" fmla="*/ 38924456 w 137"/>
              <a:gd name="T19" fmla="*/ 83719358 h 213"/>
              <a:gd name="T20" fmla="*/ 38924456 w 137"/>
              <a:gd name="T21" fmla="*/ 67159698 h 213"/>
              <a:gd name="T22" fmla="*/ 27559738 w 137"/>
              <a:gd name="T23" fmla="*/ 39099962 h 213"/>
              <a:gd name="T24" fmla="*/ 16195023 w 137"/>
              <a:gd name="T25" fmla="*/ 2759718 h 213"/>
              <a:gd name="T26" fmla="*/ 7103146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00" name="Freeform 308"/>
          <p:cNvSpPr>
            <a:spLocks/>
          </p:cNvSpPr>
          <p:nvPr/>
        </p:nvSpPr>
        <p:spPr bwMode="auto">
          <a:xfrm>
            <a:off x="1839913" y="3262784"/>
            <a:ext cx="88900" cy="120650"/>
          </a:xfrm>
          <a:custGeom>
            <a:avLst/>
            <a:gdLst>
              <a:gd name="T0" fmla="*/ 40602431 w 168"/>
              <a:gd name="T1" fmla="*/ 82239668 h 177"/>
              <a:gd name="T2" fmla="*/ 47042916 w 168"/>
              <a:gd name="T3" fmla="*/ 71088749 h 177"/>
              <a:gd name="T4" fmla="*/ 35842049 w 168"/>
              <a:gd name="T5" fmla="*/ 56685053 h 177"/>
              <a:gd name="T6" fmla="*/ 33602079 w 168"/>
              <a:gd name="T7" fmla="*/ 56685053 h 177"/>
              <a:gd name="T8" fmla="*/ 31362118 w 168"/>
              <a:gd name="T9" fmla="*/ 33918327 h 177"/>
              <a:gd name="T10" fmla="*/ 27161594 w 168"/>
              <a:gd name="T11" fmla="*/ 31130426 h 177"/>
              <a:gd name="T12" fmla="*/ 24641703 w 168"/>
              <a:gd name="T13" fmla="*/ 8827899 h 177"/>
              <a:gd name="T14" fmla="*/ 13440833 w 168"/>
              <a:gd name="T15" fmla="*/ 0 h 177"/>
              <a:gd name="T16" fmla="*/ 0 w 168"/>
              <a:gd name="T17" fmla="*/ 0 h 177"/>
              <a:gd name="T18" fmla="*/ 2239963 w 168"/>
              <a:gd name="T19" fmla="*/ 6039999 h 177"/>
              <a:gd name="T20" fmla="*/ 15960723 w 168"/>
              <a:gd name="T21" fmla="*/ 2787901 h 177"/>
              <a:gd name="T22" fmla="*/ 20161251 w 168"/>
              <a:gd name="T23" fmla="*/ 14403702 h 177"/>
              <a:gd name="T24" fmla="*/ 20161251 w 168"/>
              <a:gd name="T25" fmla="*/ 37170422 h 177"/>
              <a:gd name="T26" fmla="*/ 28841698 w 168"/>
              <a:gd name="T27" fmla="*/ 45069256 h 177"/>
              <a:gd name="T28" fmla="*/ 28841698 w 168"/>
              <a:gd name="T29" fmla="*/ 56685053 h 177"/>
              <a:gd name="T30" fmla="*/ 40602431 w 168"/>
              <a:gd name="T31" fmla="*/ 78987572 h 177"/>
              <a:gd name="T32" fmla="*/ 40602431 w 168"/>
              <a:gd name="T33" fmla="*/ 82239668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01" name="Freeform 309"/>
          <p:cNvSpPr>
            <a:spLocks/>
          </p:cNvSpPr>
          <p:nvPr/>
        </p:nvSpPr>
        <p:spPr bwMode="auto">
          <a:xfrm>
            <a:off x="5002213" y="2983384"/>
            <a:ext cx="50800" cy="74612"/>
          </a:xfrm>
          <a:custGeom>
            <a:avLst/>
            <a:gdLst>
              <a:gd name="T0" fmla="*/ 0 w 97"/>
              <a:gd name="T1" fmla="*/ 8281254 h 110"/>
              <a:gd name="T2" fmla="*/ 8776880 w 97"/>
              <a:gd name="T3" fmla="*/ 19323151 h 110"/>
              <a:gd name="T4" fmla="*/ 4662603 w 97"/>
              <a:gd name="T5" fmla="*/ 30824932 h 110"/>
              <a:gd name="T6" fmla="*/ 4662603 w 97"/>
              <a:gd name="T7" fmla="*/ 50608648 h 110"/>
              <a:gd name="T8" fmla="*/ 13165056 w 97"/>
              <a:gd name="T9" fmla="*/ 39106862 h 110"/>
              <a:gd name="T10" fmla="*/ 19747585 w 97"/>
              <a:gd name="T11" fmla="*/ 50608648 h 110"/>
              <a:gd name="T12" fmla="*/ 26604536 w 97"/>
              <a:gd name="T13" fmla="*/ 30824932 h 110"/>
              <a:gd name="T14" fmla="*/ 19747585 w 97"/>
              <a:gd name="T15" fmla="*/ 5060728 h 110"/>
              <a:gd name="T16" fmla="*/ 8776880 w 97"/>
              <a:gd name="T17" fmla="*/ 0 h 110"/>
              <a:gd name="T18" fmla="*/ 0 w 97"/>
              <a:gd name="T19" fmla="*/ 8281254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02" name="Freeform 310"/>
          <p:cNvSpPr>
            <a:spLocks/>
          </p:cNvSpPr>
          <p:nvPr/>
        </p:nvSpPr>
        <p:spPr bwMode="auto">
          <a:xfrm>
            <a:off x="6053138" y="3438996"/>
            <a:ext cx="123825" cy="55563"/>
          </a:xfrm>
          <a:custGeom>
            <a:avLst/>
            <a:gdLst>
              <a:gd name="T0" fmla="*/ 65805281 w 233"/>
              <a:gd name="T1" fmla="*/ 14840244 h 79"/>
              <a:gd name="T2" fmla="*/ 59309519 w 233"/>
              <a:gd name="T3" fmla="*/ 14840244 h 79"/>
              <a:gd name="T4" fmla="*/ 34173574 w 233"/>
              <a:gd name="T5" fmla="*/ 0 h 79"/>
              <a:gd name="T6" fmla="*/ 20617131 w 233"/>
              <a:gd name="T7" fmla="*/ 0 h 79"/>
              <a:gd name="T8" fmla="*/ 11579499 w 233"/>
              <a:gd name="T9" fmla="*/ 6430538 h 79"/>
              <a:gd name="T10" fmla="*/ 0 w 233"/>
              <a:gd name="T11" fmla="*/ 18302732 h 79"/>
              <a:gd name="T12" fmla="*/ 7060682 w 233"/>
              <a:gd name="T13" fmla="*/ 39079071 h 79"/>
              <a:gd name="T14" fmla="*/ 18357458 w 233"/>
              <a:gd name="T15" fmla="*/ 11872196 h 79"/>
              <a:gd name="T16" fmla="*/ 29654759 w 233"/>
              <a:gd name="T17" fmla="*/ 8904146 h 79"/>
              <a:gd name="T18" fmla="*/ 59309519 w 233"/>
              <a:gd name="T19" fmla="*/ 21270780 h 79"/>
              <a:gd name="T20" fmla="*/ 65805281 w 233"/>
              <a:gd name="T21" fmla="*/ 14840244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03" name="Freeform 311"/>
          <p:cNvSpPr>
            <a:spLocks/>
          </p:cNvSpPr>
          <p:nvPr/>
        </p:nvSpPr>
        <p:spPr bwMode="auto">
          <a:xfrm>
            <a:off x="6270625" y="3400896"/>
            <a:ext cx="33338" cy="38100"/>
          </a:xfrm>
          <a:custGeom>
            <a:avLst/>
            <a:gdLst>
              <a:gd name="T0" fmla="*/ 6512369 w 64"/>
              <a:gd name="T1" fmla="*/ 0 h 55"/>
              <a:gd name="T2" fmla="*/ 0 w 64"/>
              <a:gd name="T3" fmla="*/ 5758643 h 55"/>
              <a:gd name="T4" fmla="*/ 0 w 64"/>
              <a:gd name="T5" fmla="*/ 26392913 h 55"/>
              <a:gd name="T6" fmla="*/ 14923961 w 64"/>
              <a:gd name="T7" fmla="*/ 26392913 h 55"/>
              <a:gd name="T8" fmla="*/ 17365972 w 64"/>
              <a:gd name="T9" fmla="*/ 20634267 h 55"/>
              <a:gd name="T10" fmla="*/ 6512369 w 64"/>
              <a:gd name="T11" fmla="*/ 20634267 h 55"/>
              <a:gd name="T12" fmla="*/ 1899224 w 64"/>
              <a:gd name="T13" fmla="*/ 5758643 h 55"/>
              <a:gd name="T14" fmla="*/ 10853602 w 64"/>
              <a:gd name="T15" fmla="*/ 2878975 h 55"/>
              <a:gd name="T16" fmla="*/ 6512369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04" name="Freeform 312"/>
          <p:cNvSpPr>
            <a:spLocks/>
          </p:cNvSpPr>
          <p:nvPr/>
        </p:nvSpPr>
        <p:spPr bwMode="auto">
          <a:xfrm>
            <a:off x="6754813" y="3204046"/>
            <a:ext cx="115887" cy="122238"/>
          </a:xfrm>
          <a:custGeom>
            <a:avLst/>
            <a:gdLst>
              <a:gd name="T0" fmla="*/ 57610259 w 217"/>
              <a:gd name="T1" fmla="*/ 0 h 176"/>
              <a:gd name="T2" fmla="*/ 48198848 w 217"/>
              <a:gd name="T3" fmla="*/ 12059197 h 176"/>
              <a:gd name="T4" fmla="*/ 48198848 w 217"/>
              <a:gd name="T5" fmla="*/ 29425326 h 176"/>
              <a:gd name="T6" fmla="*/ 41354041 w 217"/>
              <a:gd name="T7" fmla="*/ 41001817 h 176"/>
              <a:gd name="T8" fmla="*/ 29945842 w 217"/>
              <a:gd name="T9" fmla="*/ 52579012 h 176"/>
              <a:gd name="T10" fmla="*/ 18538185 w 217"/>
              <a:gd name="T11" fmla="*/ 68015027 h 176"/>
              <a:gd name="T12" fmla="*/ 0 w 217"/>
              <a:gd name="T13" fmla="*/ 76215388 h 176"/>
              <a:gd name="T14" fmla="*/ 4848563 w 217"/>
              <a:gd name="T15" fmla="*/ 84898450 h 176"/>
              <a:gd name="T16" fmla="*/ 16256222 w 217"/>
              <a:gd name="T17" fmla="*/ 82486334 h 176"/>
              <a:gd name="T18" fmla="*/ 22815856 w 217"/>
              <a:gd name="T19" fmla="*/ 76215388 h 176"/>
              <a:gd name="T20" fmla="*/ 25382992 w 217"/>
              <a:gd name="T21" fmla="*/ 70427143 h 176"/>
              <a:gd name="T22" fmla="*/ 32512978 w 217"/>
              <a:gd name="T23" fmla="*/ 68015027 h 176"/>
              <a:gd name="T24" fmla="*/ 34224047 w 217"/>
              <a:gd name="T25" fmla="*/ 61744081 h 176"/>
              <a:gd name="T26" fmla="*/ 43920643 w 217"/>
              <a:gd name="T27" fmla="*/ 58849958 h 176"/>
              <a:gd name="T28" fmla="*/ 52762231 w 217"/>
              <a:gd name="T29" fmla="*/ 38107694 h 176"/>
              <a:gd name="T30" fmla="*/ 59892217 w 217"/>
              <a:gd name="T31" fmla="*/ 32319449 h 176"/>
              <a:gd name="T32" fmla="*/ 61888464 w 217"/>
              <a:gd name="T33" fmla="*/ 0 h 176"/>
              <a:gd name="T34" fmla="*/ 57610259 w 217"/>
              <a:gd name="T35" fmla="*/ 0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7"/>
              <a:gd name="T55" fmla="*/ 0 h 176"/>
              <a:gd name="T56" fmla="*/ 217 w 217"/>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lnTo>
                  <a:pt x="202"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05" name="Freeform 313"/>
          <p:cNvSpPr>
            <a:spLocks/>
          </p:cNvSpPr>
          <p:nvPr/>
        </p:nvSpPr>
        <p:spPr bwMode="auto">
          <a:xfrm>
            <a:off x="6640513" y="2430934"/>
            <a:ext cx="73025" cy="46037"/>
          </a:xfrm>
          <a:custGeom>
            <a:avLst/>
            <a:gdLst>
              <a:gd name="T0" fmla="*/ 2018389 w 136"/>
              <a:gd name="T1" fmla="*/ 0 h 67"/>
              <a:gd name="T2" fmla="*/ 0 w 136"/>
              <a:gd name="T3" fmla="*/ 31632912 h 67"/>
              <a:gd name="T4" fmla="*/ 39210666 w 136"/>
              <a:gd name="T5" fmla="*/ 17468634 h 67"/>
              <a:gd name="T6" fmla="*/ 27678082 w 136"/>
              <a:gd name="T7" fmla="*/ 0 h 67"/>
              <a:gd name="T8" fmla="*/ 25371352 w 136"/>
              <a:gd name="T9" fmla="*/ 11803337 h 67"/>
              <a:gd name="T10" fmla="*/ 11532580 w 136"/>
              <a:gd name="T11" fmla="*/ 17468634 h 67"/>
              <a:gd name="T12" fmla="*/ 2018389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06" name="Freeform 314"/>
          <p:cNvSpPr>
            <a:spLocks/>
          </p:cNvSpPr>
          <p:nvPr/>
        </p:nvSpPr>
        <p:spPr bwMode="auto">
          <a:xfrm>
            <a:off x="6713538" y="4112096"/>
            <a:ext cx="139700" cy="104775"/>
          </a:xfrm>
          <a:custGeom>
            <a:avLst/>
            <a:gdLst>
              <a:gd name="T0" fmla="*/ 73645622 w 265"/>
              <a:gd name="T1" fmla="*/ 26261546 h 153"/>
              <a:gd name="T2" fmla="*/ 38073257 w 265"/>
              <a:gd name="T3" fmla="*/ 0 h 153"/>
              <a:gd name="T4" fmla="*/ 0 w 265"/>
              <a:gd name="T5" fmla="*/ 11723844 h 153"/>
              <a:gd name="T6" fmla="*/ 13617321 w 265"/>
              <a:gd name="T7" fmla="*/ 37516294 h 153"/>
              <a:gd name="T8" fmla="*/ 31125681 w 265"/>
              <a:gd name="T9" fmla="*/ 45957879 h 153"/>
              <a:gd name="T10" fmla="*/ 24733750 w 265"/>
              <a:gd name="T11" fmla="*/ 62840343 h 153"/>
              <a:gd name="T12" fmla="*/ 44465188 w 265"/>
              <a:gd name="T13" fmla="*/ 71750324 h 153"/>
              <a:gd name="T14" fmla="*/ 49189682 w 265"/>
              <a:gd name="T15" fmla="*/ 54398769 h 153"/>
              <a:gd name="T16" fmla="*/ 73645622 w 265"/>
              <a:gd name="T17" fmla="*/ 26261546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153"/>
              <a:gd name="T29" fmla="*/ 265 w 265"/>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153">
                <a:moveTo>
                  <a:pt x="265" y="56"/>
                </a:moveTo>
                <a:lnTo>
                  <a:pt x="137" y="0"/>
                </a:lnTo>
                <a:lnTo>
                  <a:pt x="0" y="25"/>
                </a:lnTo>
                <a:lnTo>
                  <a:pt x="49" y="80"/>
                </a:lnTo>
                <a:lnTo>
                  <a:pt x="112" y="98"/>
                </a:lnTo>
                <a:lnTo>
                  <a:pt x="89" y="134"/>
                </a:lnTo>
                <a:lnTo>
                  <a:pt x="160" y="153"/>
                </a:lnTo>
                <a:lnTo>
                  <a:pt x="177" y="116"/>
                </a:lnTo>
                <a:lnTo>
                  <a:pt x="265" y="56"/>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07" name="Freeform 315"/>
          <p:cNvSpPr>
            <a:spLocks/>
          </p:cNvSpPr>
          <p:nvPr/>
        </p:nvSpPr>
        <p:spPr bwMode="auto">
          <a:xfrm>
            <a:off x="7815263" y="4759796"/>
            <a:ext cx="93662" cy="50800"/>
          </a:xfrm>
          <a:custGeom>
            <a:avLst/>
            <a:gdLst>
              <a:gd name="T0" fmla="*/ 0 w 176"/>
              <a:gd name="T1" fmla="*/ 23729168 h 73"/>
              <a:gd name="T2" fmla="*/ 32002068 w 176"/>
              <a:gd name="T3" fmla="*/ 35351229 h 73"/>
              <a:gd name="T4" fmla="*/ 49844148 w 176"/>
              <a:gd name="T5" fmla="*/ 9201062 h 73"/>
              <a:gd name="T6" fmla="*/ 43330384 w 176"/>
              <a:gd name="T7" fmla="*/ 0 h 73"/>
              <a:gd name="T8" fmla="*/ 38515840 w 176"/>
              <a:gd name="T9" fmla="*/ 12106406 h 73"/>
              <a:gd name="T10" fmla="*/ 0 w 176"/>
              <a:gd name="T11" fmla="*/ 23729168 h 73"/>
              <a:gd name="T12" fmla="*/ 0 60000 65536"/>
              <a:gd name="T13" fmla="*/ 0 60000 65536"/>
              <a:gd name="T14" fmla="*/ 0 60000 65536"/>
              <a:gd name="T15" fmla="*/ 0 60000 65536"/>
              <a:gd name="T16" fmla="*/ 0 60000 65536"/>
              <a:gd name="T17" fmla="*/ 0 60000 65536"/>
              <a:gd name="T18" fmla="*/ 0 w 176"/>
              <a:gd name="T19" fmla="*/ 0 h 73"/>
              <a:gd name="T20" fmla="*/ 176 w 176"/>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76" h="73">
                <a:moveTo>
                  <a:pt x="0" y="49"/>
                </a:moveTo>
                <a:lnTo>
                  <a:pt x="113" y="73"/>
                </a:lnTo>
                <a:lnTo>
                  <a:pt x="176" y="19"/>
                </a:lnTo>
                <a:lnTo>
                  <a:pt x="153" y="0"/>
                </a:lnTo>
                <a:lnTo>
                  <a:pt x="136" y="25"/>
                </a:lnTo>
                <a:lnTo>
                  <a:pt x="0" y="49"/>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08" name="Freeform 316"/>
          <p:cNvSpPr>
            <a:spLocks/>
          </p:cNvSpPr>
          <p:nvPr/>
        </p:nvSpPr>
        <p:spPr bwMode="auto">
          <a:xfrm>
            <a:off x="7878763" y="4729634"/>
            <a:ext cx="50800" cy="42862"/>
          </a:xfrm>
          <a:custGeom>
            <a:avLst/>
            <a:gdLst>
              <a:gd name="T0" fmla="*/ 0 w 95"/>
              <a:gd name="T1" fmla="*/ 0 h 60"/>
              <a:gd name="T2" fmla="*/ 18300301 w 95"/>
              <a:gd name="T3" fmla="*/ 12247819 h 60"/>
              <a:gd name="T4" fmla="*/ 27164631 w 95"/>
              <a:gd name="T5" fmla="*/ 30619187 h 60"/>
              <a:gd name="T6" fmla="*/ 27164631 w 95"/>
              <a:gd name="T7" fmla="*/ 18371368 h 60"/>
              <a:gd name="T8" fmla="*/ 0 w 95"/>
              <a:gd name="T9" fmla="*/ 0 h 60"/>
              <a:gd name="T10" fmla="*/ 0 60000 65536"/>
              <a:gd name="T11" fmla="*/ 0 60000 65536"/>
              <a:gd name="T12" fmla="*/ 0 60000 65536"/>
              <a:gd name="T13" fmla="*/ 0 60000 65536"/>
              <a:gd name="T14" fmla="*/ 0 60000 65536"/>
              <a:gd name="T15" fmla="*/ 0 w 95"/>
              <a:gd name="T16" fmla="*/ 0 h 60"/>
              <a:gd name="T17" fmla="*/ 95 w 95"/>
              <a:gd name="T18" fmla="*/ 60 h 60"/>
            </a:gdLst>
            <a:ahLst/>
            <a:cxnLst>
              <a:cxn ang="T10">
                <a:pos x="T0" y="T1"/>
              </a:cxn>
              <a:cxn ang="T11">
                <a:pos x="T2" y="T3"/>
              </a:cxn>
              <a:cxn ang="T12">
                <a:pos x="T4" y="T5"/>
              </a:cxn>
              <a:cxn ang="T13">
                <a:pos x="T6" y="T7"/>
              </a:cxn>
              <a:cxn ang="T14">
                <a:pos x="T8" y="T9"/>
              </a:cxn>
            </a:cxnLst>
            <a:rect l="T15" t="T16" r="T17" b="T18"/>
            <a:pathLst>
              <a:path w="95" h="60">
                <a:moveTo>
                  <a:pt x="0" y="0"/>
                </a:moveTo>
                <a:lnTo>
                  <a:pt x="64" y="24"/>
                </a:lnTo>
                <a:lnTo>
                  <a:pt x="95" y="60"/>
                </a:lnTo>
                <a:lnTo>
                  <a:pt x="95" y="36"/>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09" name="Freeform 317"/>
          <p:cNvSpPr>
            <a:spLocks/>
          </p:cNvSpPr>
          <p:nvPr/>
        </p:nvSpPr>
        <p:spPr bwMode="auto">
          <a:xfrm>
            <a:off x="7959725" y="4789959"/>
            <a:ext cx="30163" cy="28575"/>
          </a:xfrm>
          <a:custGeom>
            <a:avLst/>
            <a:gdLst>
              <a:gd name="T0" fmla="*/ 0 w 57"/>
              <a:gd name="T1" fmla="*/ 0 h 43"/>
              <a:gd name="T2" fmla="*/ 0 w 57"/>
              <a:gd name="T3" fmla="*/ 5740917 h 43"/>
              <a:gd name="T4" fmla="*/ 7000462 w 57"/>
              <a:gd name="T5" fmla="*/ 13248168 h 43"/>
              <a:gd name="T6" fmla="*/ 9240992 w 57"/>
              <a:gd name="T7" fmla="*/ 16339583 h 43"/>
              <a:gd name="T8" fmla="*/ 11201058 w 57"/>
              <a:gd name="T9" fmla="*/ 18989083 h 43"/>
              <a:gd name="T10" fmla="*/ 15961519 w 57"/>
              <a:gd name="T11" fmla="*/ 16339583 h 43"/>
              <a:gd name="T12" fmla="*/ 15961519 w 57"/>
              <a:gd name="T13" fmla="*/ 13248168 h 43"/>
              <a:gd name="T14" fmla="*/ 7000462 w 57"/>
              <a:gd name="T15" fmla="*/ 2649500 h 43"/>
              <a:gd name="T16" fmla="*/ 0 w 57"/>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43"/>
              <a:gd name="T29" fmla="*/ 57 w 57"/>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43">
                <a:moveTo>
                  <a:pt x="0" y="0"/>
                </a:moveTo>
                <a:lnTo>
                  <a:pt x="0" y="13"/>
                </a:lnTo>
                <a:lnTo>
                  <a:pt x="25" y="30"/>
                </a:lnTo>
                <a:lnTo>
                  <a:pt x="33" y="37"/>
                </a:lnTo>
                <a:lnTo>
                  <a:pt x="40" y="43"/>
                </a:lnTo>
                <a:lnTo>
                  <a:pt x="57" y="37"/>
                </a:lnTo>
                <a:lnTo>
                  <a:pt x="57" y="30"/>
                </a:lnTo>
                <a:lnTo>
                  <a:pt x="25" y="6"/>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0" name="Freeform 318"/>
          <p:cNvSpPr>
            <a:spLocks/>
          </p:cNvSpPr>
          <p:nvPr/>
        </p:nvSpPr>
        <p:spPr bwMode="auto">
          <a:xfrm>
            <a:off x="7997825" y="4813771"/>
            <a:ext cx="25400" cy="7938"/>
          </a:xfrm>
          <a:custGeom>
            <a:avLst/>
            <a:gdLst>
              <a:gd name="T0" fmla="*/ 0 w 48"/>
              <a:gd name="T1" fmla="*/ 0 h 12"/>
              <a:gd name="T2" fmla="*/ 6720417 w 48"/>
              <a:gd name="T3" fmla="*/ 2625493 h 12"/>
              <a:gd name="T4" fmla="*/ 13440833 w 48"/>
              <a:gd name="T5" fmla="*/ 5250987 h 12"/>
              <a:gd name="T6" fmla="*/ 6720417 w 48"/>
              <a:gd name="T7" fmla="*/ 5250987 h 12"/>
              <a:gd name="T8" fmla="*/ 0 w 48"/>
              <a:gd name="T9" fmla="*/ 0 h 12"/>
              <a:gd name="T10" fmla="*/ 0 60000 65536"/>
              <a:gd name="T11" fmla="*/ 0 60000 65536"/>
              <a:gd name="T12" fmla="*/ 0 60000 65536"/>
              <a:gd name="T13" fmla="*/ 0 60000 65536"/>
              <a:gd name="T14" fmla="*/ 0 60000 65536"/>
              <a:gd name="T15" fmla="*/ 0 w 48"/>
              <a:gd name="T16" fmla="*/ 0 h 12"/>
              <a:gd name="T17" fmla="*/ 48 w 48"/>
              <a:gd name="T18" fmla="*/ 12 h 12"/>
            </a:gdLst>
            <a:ahLst/>
            <a:cxnLst>
              <a:cxn ang="T10">
                <a:pos x="T0" y="T1"/>
              </a:cxn>
              <a:cxn ang="T11">
                <a:pos x="T2" y="T3"/>
              </a:cxn>
              <a:cxn ang="T12">
                <a:pos x="T4" y="T5"/>
              </a:cxn>
              <a:cxn ang="T13">
                <a:pos x="T6" y="T7"/>
              </a:cxn>
              <a:cxn ang="T14">
                <a:pos x="T8" y="T9"/>
              </a:cxn>
            </a:cxnLst>
            <a:rect l="T15" t="T16" r="T17" b="T18"/>
            <a:pathLst>
              <a:path w="48" h="12">
                <a:moveTo>
                  <a:pt x="0" y="0"/>
                </a:moveTo>
                <a:lnTo>
                  <a:pt x="24" y="6"/>
                </a:lnTo>
                <a:lnTo>
                  <a:pt x="48" y="12"/>
                </a:lnTo>
                <a:lnTo>
                  <a:pt x="24" y="12"/>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1" name="Freeform 319"/>
          <p:cNvSpPr>
            <a:spLocks/>
          </p:cNvSpPr>
          <p:nvPr/>
        </p:nvSpPr>
        <p:spPr bwMode="auto">
          <a:xfrm>
            <a:off x="8023225" y="4847109"/>
            <a:ext cx="12700" cy="12700"/>
          </a:xfrm>
          <a:custGeom>
            <a:avLst/>
            <a:gdLst>
              <a:gd name="T0" fmla="*/ 0 w 24"/>
              <a:gd name="T1" fmla="*/ 5973939 h 18"/>
              <a:gd name="T2" fmla="*/ 0 w 24"/>
              <a:gd name="T3" fmla="*/ 0 h 18"/>
              <a:gd name="T4" fmla="*/ 6720417 w 24"/>
              <a:gd name="T5" fmla="*/ 5973939 h 18"/>
              <a:gd name="T6" fmla="*/ 6720417 w 24"/>
              <a:gd name="T7" fmla="*/ 8960555 h 18"/>
              <a:gd name="T8" fmla="*/ 0 w 24"/>
              <a:gd name="T9" fmla="*/ 5973939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12"/>
                </a:moveTo>
                <a:lnTo>
                  <a:pt x="0" y="0"/>
                </a:lnTo>
                <a:lnTo>
                  <a:pt x="24" y="12"/>
                </a:lnTo>
                <a:lnTo>
                  <a:pt x="24" y="18"/>
                </a:lnTo>
                <a:lnTo>
                  <a:pt x="0" y="12"/>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2" name="Freeform 320"/>
          <p:cNvSpPr>
            <a:spLocks/>
          </p:cNvSpPr>
          <p:nvPr/>
        </p:nvSpPr>
        <p:spPr bwMode="auto">
          <a:xfrm>
            <a:off x="8066088" y="4877271"/>
            <a:ext cx="38100" cy="7938"/>
          </a:xfrm>
          <a:custGeom>
            <a:avLst/>
            <a:gdLst>
              <a:gd name="T0" fmla="*/ 0 w 72"/>
              <a:gd name="T1" fmla="*/ 2603664 h 11"/>
              <a:gd name="T2" fmla="*/ 6720416 w 72"/>
              <a:gd name="T3" fmla="*/ 0 h 11"/>
              <a:gd name="T4" fmla="*/ 8960380 w 72"/>
              <a:gd name="T5" fmla="*/ 0 h 11"/>
              <a:gd name="T6" fmla="*/ 20161250 w 72"/>
              <a:gd name="T7" fmla="*/ 2603664 h 11"/>
              <a:gd name="T8" fmla="*/ 20161250 w 72"/>
              <a:gd name="T9" fmla="*/ 5728349 h 11"/>
              <a:gd name="T10" fmla="*/ 6720416 w 72"/>
              <a:gd name="T11" fmla="*/ 5728349 h 11"/>
              <a:gd name="T12" fmla="*/ 0 w 72"/>
              <a:gd name="T13" fmla="*/ 2603664 h 11"/>
              <a:gd name="T14" fmla="*/ 0 60000 65536"/>
              <a:gd name="T15" fmla="*/ 0 60000 65536"/>
              <a:gd name="T16" fmla="*/ 0 60000 65536"/>
              <a:gd name="T17" fmla="*/ 0 60000 65536"/>
              <a:gd name="T18" fmla="*/ 0 60000 65536"/>
              <a:gd name="T19" fmla="*/ 0 60000 65536"/>
              <a:gd name="T20" fmla="*/ 0 60000 65536"/>
              <a:gd name="T21" fmla="*/ 0 w 72"/>
              <a:gd name="T22" fmla="*/ 0 h 11"/>
              <a:gd name="T23" fmla="*/ 72 w 7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1">
                <a:moveTo>
                  <a:pt x="0" y="5"/>
                </a:moveTo>
                <a:lnTo>
                  <a:pt x="24" y="0"/>
                </a:lnTo>
                <a:lnTo>
                  <a:pt x="32" y="0"/>
                </a:lnTo>
                <a:lnTo>
                  <a:pt x="72" y="5"/>
                </a:lnTo>
                <a:lnTo>
                  <a:pt x="72" y="11"/>
                </a:lnTo>
                <a:lnTo>
                  <a:pt x="24" y="11"/>
                </a:lnTo>
                <a:lnTo>
                  <a:pt x="0" y="5"/>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3" name="Freeform 321"/>
          <p:cNvSpPr>
            <a:spLocks/>
          </p:cNvSpPr>
          <p:nvPr/>
        </p:nvSpPr>
        <p:spPr bwMode="auto">
          <a:xfrm>
            <a:off x="8104188" y="4856634"/>
            <a:ext cx="12700" cy="23812"/>
          </a:xfrm>
          <a:custGeom>
            <a:avLst/>
            <a:gdLst>
              <a:gd name="T0" fmla="*/ 2064512 w 25"/>
              <a:gd name="T1" fmla="*/ 13562918 h 36"/>
              <a:gd name="T2" fmla="*/ 6451600 w 25"/>
              <a:gd name="T3" fmla="*/ 15750314 h 36"/>
              <a:gd name="T4" fmla="*/ 4387089 w 25"/>
              <a:gd name="T5" fmla="*/ 13562918 h 36"/>
              <a:gd name="T6" fmla="*/ 2064512 w 25"/>
              <a:gd name="T7" fmla="*/ 2625273 h 36"/>
              <a:gd name="T8" fmla="*/ 0 w 25"/>
              <a:gd name="T9" fmla="*/ 0 h 36"/>
              <a:gd name="T10" fmla="*/ 2064512 w 25"/>
              <a:gd name="T11" fmla="*/ 13562918 h 36"/>
              <a:gd name="T12" fmla="*/ 0 60000 65536"/>
              <a:gd name="T13" fmla="*/ 0 60000 65536"/>
              <a:gd name="T14" fmla="*/ 0 60000 65536"/>
              <a:gd name="T15" fmla="*/ 0 60000 65536"/>
              <a:gd name="T16" fmla="*/ 0 60000 65536"/>
              <a:gd name="T17" fmla="*/ 0 60000 65536"/>
              <a:gd name="T18" fmla="*/ 0 w 25"/>
              <a:gd name="T19" fmla="*/ 0 h 36"/>
              <a:gd name="T20" fmla="*/ 25 w 2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5" h="36">
                <a:moveTo>
                  <a:pt x="8" y="31"/>
                </a:moveTo>
                <a:lnTo>
                  <a:pt x="25" y="36"/>
                </a:lnTo>
                <a:lnTo>
                  <a:pt x="17" y="31"/>
                </a:lnTo>
                <a:lnTo>
                  <a:pt x="8" y="6"/>
                </a:lnTo>
                <a:lnTo>
                  <a:pt x="0" y="0"/>
                </a:lnTo>
                <a:lnTo>
                  <a:pt x="8" y="31"/>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4" name="Freeform 322"/>
          <p:cNvSpPr>
            <a:spLocks/>
          </p:cNvSpPr>
          <p:nvPr/>
        </p:nvSpPr>
        <p:spPr bwMode="auto">
          <a:xfrm>
            <a:off x="8113713" y="4889971"/>
            <a:ext cx="25400" cy="23813"/>
          </a:xfrm>
          <a:custGeom>
            <a:avLst/>
            <a:gdLst>
              <a:gd name="T0" fmla="*/ 0 w 48"/>
              <a:gd name="T1" fmla="*/ 0 h 37"/>
              <a:gd name="T2" fmla="*/ 2239963 w 48"/>
              <a:gd name="T3" fmla="*/ 12840355 h 37"/>
              <a:gd name="T4" fmla="*/ 13440833 w 48"/>
              <a:gd name="T5" fmla="*/ 15325917 h 37"/>
              <a:gd name="T6" fmla="*/ 13440833 w 48"/>
              <a:gd name="T7" fmla="*/ 12840355 h 37"/>
              <a:gd name="T8" fmla="*/ 8960380 w 48"/>
              <a:gd name="T9" fmla="*/ 12840355 h 37"/>
              <a:gd name="T10" fmla="*/ 0 w 48"/>
              <a:gd name="T11" fmla="*/ 0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0"/>
                </a:moveTo>
                <a:lnTo>
                  <a:pt x="8" y="31"/>
                </a:lnTo>
                <a:lnTo>
                  <a:pt x="48" y="37"/>
                </a:lnTo>
                <a:lnTo>
                  <a:pt x="48" y="31"/>
                </a:lnTo>
                <a:lnTo>
                  <a:pt x="32" y="31"/>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5" name="Freeform 323"/>
          <p:cNvSpPr>
            <a:spLocks/>
          </p:cNvSpPr>
          <p:nvPr/>
        </p:nvSpPr>
        <p:spPr bwMode="auto">
          <a:xfrm>
            <a:off x="8180388" y="5145559"/>
            <a:ext cx="85725" cy="53975"/>
          </a:xfrm>
          <a:custGeom>
            <a:avLst/>
            <a:gdLst>
              <a:gd name="T0" fmla="*/ 0 w 162"/>
              <a:gd name="T1" fmla="*/ 0 h 78"/>
              <a:gd name="T2" fmla="*/ 9240838 w 162"/>
              <a:gd name="T3" fmla="*/ 17717638 h 78"/>
              <a:gd name="T4" fmla="*/ 31642046 w 162"/>
              <a:gd name="T5" fmla="*/ 32082600 h 78"/>
              <a:gd name="T6" fmla="*/ 45362812 w 162"/>
              <a:gd name="T7" fmla="*/ 37350004 h 78"/>
              <a:gd name="T8" fmla="*/ 45362812 w 162"/>
              <a:gd name="T9" fmla="*/ 32082600 h 78"/>
              <a:gd name="T10" fmla="*/ 31642046 w 162"/>
              <a:gd name="T11" fmla="*/ 20111221 h 78"/>
              <a:gd name="T12" fmla="*/ 20441180 w 162"/>
              <a:gd name="T13" fmla="*/ 14365654 h 78"/>
              <a:gd name="T14" fmla="*/ 9240838 w 162"/>
              <a:gd name="T15" fmla="*/ 5746262 h 78"/>
              <a:gd name="T16" fmla="*/ 2239963 w 162"/>
              <a:gd name="T17" fmla="*/ 0 h 78"/>
              <a:gd name="T18" fmla="*/ 0 w 162"/>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78"/>
              <a:gd name="T32" fmla="*/ 162 w 162"/>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78">
                <a:moveTo>
                  <a:pt x="0" y="0"/>
                </a:moveTo>
                <a:lnTo>
                  <a:pt x="33" y="37"/>
                </a:lnTo>
                <a:lnTo>
                  <a:pt x="113" y="67"/>
                </a:lnTo>
                <a:lnTo>
                  <a:pt x="162" y="78"/>
                </a:lnTo>
                <a:lnTo>
                  <a:pt x="162" y="67"/>
                </a:lnTo>
                <a:lnTo>
                  <a:pt x="113" y="42"/>
                </a:lnTo>
                <a:lnTo>
                  <a:pt x="73" y="30"/>
                </a:lnTo>
                <a:lnTo>
                  <a:pt x="33" y="12"/>
                </a:lnTo>
                <a:lnTo>
                  <a:pt x="8" y="0"/>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6" name="Freeform 324"/>
          <p:cNvSpPr>
            <a:spLocks/>
          </p:cNvSpPr>
          <p:nvPr/>
        </p:nvSpPr>
        <p:spPr bwMode="auto">
          <a:xfrm>
            <a:off x="8224838" y="5002684"/>
            <a:ext cx="20637" cy="15875"/>
          </a:xfrm>
          <a:custGeom>
            <a:avLst/>
            <a:gdLst>
              <a:gd name="T0" fmla="*/ 0 w 40"/>
              <a:gd name="T1" fmla="*/ 0 h 25"/>
              <a:gd name="T2" fmla="*/ 8251703 w 40"/>
              <a:gd name="T3" fmla="*/ 5241926 h 25"/>
              <a:gd name="T4" fmla="*/ 10647144 w 40"/>
              <a:gd name="T5" fmla="*/ 7661275 h 25"/>
              <a:gd name="T6" fmla="*/ 8251703 w 40"/>
              <a:gd name="T7" fmla="*/ 10080624 h 25"/>
              <a:gd name="T8" fmla="*/ 0 w 40"/>
              <a:gd name="T9" fmla="*/ 7661275 h 25"/>
              <a:gd name="T10" fmla="*/ 0 w 40"/>
              <a:gd name="T11" fmla="*/ 0 h 25"/>
              <a:gd name="T12" fmla="*/ 0 60000 65536"/>
              <a:gd name="T13" fmla="*/ 0 60000 65536"/>
              <a:gd name="T14" fmla="*/ 0 60000 65536"/>
              <a:gd name="T15" fmla="*/ 0 60000 65536"/>
              <a:gd name="T16" fmla="*/ 0 60000 65536"/>
              <a:gd name="T17" fmla="*/ 0 60000 65536"/>
              <a:gd name="T18" fmla="*/ 0 w 40"/>
              <a:gd name="T19" fmla="*/ 0 h 25"/>
              <a:gd name="T20" fmla="*/ 40 w 4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0" h="25">
                <a:moveTo>
                  <a:pt x="0" y="0"/>
                </a:moveTo>
                <a:lnTo>
                  <a:pt x="31" y="13"/>
                </a:lnTo>
                <a:lnTo>
                  <a:pt x="40" y="19"/>
                </a:lnTo>
                <a:lnTo>
                  <a:pt x="31" y="25"/>
                </a:lnTo>
                <a:lnTo>
                  <a:pt x="0" y="19"/>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7" name="Freeform 325"/>
          <p:cNvSpPr>
            <a:spLocks/>
          </p:cNvSpPr>
          <p:nvPr/>
        </p:nvSpPr>
        <p:spPr bwMode="auto">
          <a:xfrm>
            <a:off x="8250238" y="5026496"/>
            <a:ext cx="7937" cy="25400"/>
          </a:xfrm>
          <a:custGeom>
            <a:avLst/>
            <a:gdLst>
              <a:gd name="T0" fmla="*/ 0 w 15"/>
              <a:gd name="T1" fmla="*/ 0 h 36"/>
              <a:gd name="T2" fmla="*/ 4199731 w 15"/>
              <a:gd name="T3" fmla="*/ 17921109 h 36"/>
              <a:gd name="T4" fmla="*/ 0 w 15"/>
              <a:gd name="T5" fmla="*/ 9458677 h 36"/>
              <a:gd name="T6" fmla="*/ 0 w 15"/>
              <a:gd name="T7" fmla="*/ 0 h 36"/>
              <a:gd name="T8" fmla="*/ 0 60000 65536"/>
              <a:gd name="T9" fmla="*/ 0 60000 65536"/>
              <a:gd name="T10" fmla="*/ 0 60000 65536"/>
              <a:gd name="T11" fmla="*/ 0 60000 65536"/>
              <a:gd name="T12" fmla="*/ 0 w 15"/>
              <a:gd name="T13" fmla="*/ 0 h 36"/>
              <a:gd name="T14" fmla="*/ 15 w 15"/>
              <a:gd name="T15" fmla="*/ 36 h 36"/>
            </a:gdLst>
            <a:ahLst/>
            <a:cxnLst>
              <a:cxn ang="T8">
                <a:pos x="T0" y="T1"/>
              </a:cxn>
              <a:cxn ang="T9">
                <a:pos x="T2" y="T3"/>
              </a:cxn>
              <a:cxn ang="T10">
                <a:pos x="T4" y="T5"/>
              </a:cxn>
              <a:cxn ang="T11">
                <a:pos x="T6" y="T7"/>
              </a:cxn>
            </a:cxnLst>
            <a:rect l="T12" t="T13" r="T14" b="T15"/>
            <a:pathLst>
              <a:path w="15" h="36">
                <a:moveTo>
                  <a:pt x="0" y="0"/>
                </a:moveTo>
                <a:lnTo>
                  <a:pt x="15" y="36"/>
                </a:lnTo>
                <a:lnTo>
                  <a:pt x="0" y="19"/>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8" name="Freeform 326"/>
          <p:cNvSpPr>
            <a:spLocks/>
          </p:cNvSpPr>
          <p:nvPr/>
        </p:nvSpPr>
        <p:spPr bwMode="auto">
          <a:xfrm>
            <a:off x="8270875" y="5059834"/>
            <a:ext cx="4763" cy="9525"/>
          </a:xfrm>
          <a:custGeom>
            <a:avLst/>
            <a:gdLst>
              <a:gd name="T0" fmla="*/ 2835771 w 8"/>
              <a:gd name="T1" fmla="*/ 0 h 12"/>
              <a:gd name="T2" fmla="*/ 2835771 w 8"/>
              <a:gd name="T3" fmla="*/ 7560469 h 12"/>
              <a:gd name="T4" fmla="*/ 0 w 8"/>
              <a:gd name="T5" fmla="*/ 7560469 h 12"/>
              <a:gd name="T6" fmla="*/ 2835771 w 8"/>
              <a:gd name="T7" fmla="*/ 0 h 12"/>
              <a:gd name="T8" fmla="*/ 0 60000 65536"/>
              <a:gd name="T9" fmla="*/ 0 60000 65536"/>
              <a:gd name="T10" fmla="*/ 0 60000 65536"/>
              <a:gd name="T11" fmla="*/ 0 60000 65536"/>
              <a:gd name="T12" fmla="*/ 0 w 8"/>
              <a:gd name="T13" fmla="*/ 0 h 12"/>
              <a:gd name="T14" fmla="*/ 8 w 8"/>
              <a:gd name="T15" fmla="*/ 12 h 12"/>
            </a:gdLst>
            <a:ahLst/>
            <a:cxnLst>
              <a:cxn ang="T8">
                <a:pos x="T0" y="T1"/>
              </a:cxn>
              <a:cxn ang="T9">
                <a:pos x="T2" y="T3"/>
              </a:cxn>
              <a:cxn ang="T10">
                <a:pos x="T4" y="T5"/>
              </a:cxn>
              <a:cxn ang="T11">
                <a:pos x="T6" y="T7"/>
              </a:cxn>
            </a:cxnLst>
            <a:rect l="T12" t="T13" r="T14" b="T15"/>
            <a:pathLst>
              <a:path w="8" h="12">
                <a:moveTo>
                  <a:pt x="8" y="0"/>
                </a:moveTo>
                <a:lnTo>
                  <a:pt x="8" y="12"/>
                </a:lnTo>
                <a:lnTo>
                  <a:pt x="0" y="12"/>
                </a:lnTo>
                <a:lnTo>
                  <a:pt x="8"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19" name="Freeform 327"/>
          <p:cNvSpPr>
            <a:spLocks/>
          </p:cNvSpPr>
          <p:nvPr/>
        </p:nvSpPr>
        <p:spPr bwMode="auto">
          <a:xfrm>
            <a:off x="8474075" y="5059834"/>
            <a:ext cx="25400" cy="17462"/>
          </a:xfrm>
          <a:custGeom>
            <a:avLst/>
            <a:gdLst>
              <a:gd name="T0" fmla="*/ 2239963 w 48"/>
              <a:gd name="T1" fmla="*/ 0 h 24"/>
              <a:gd name="T2" fmla="*/ 9240839 w 48"/>
              <a:gd name="T3" fmla="*/ 0 h 24"/>
              <a:gd name="T4" fmla="*/ 13440833 w 48"/>
              <a:gd name="T5" fmla="*/ 6352531 h 24"/>
              <a:gd name="T6" fmla="*/ 13440833 w 48"/>
              <a:gd name="T7" fmla="*/ 12705062 h 24"/>
              <a:gd name="T8" fmla="*/ 2239963 w 48"/>
              <a:gd name="T9" fmla="*/ 12705062 h 24"/>
              <a:gd name="T10" fmla="*/ 0 w 48"/>
              <a:gd name="T11" fmla="*/ 6352531 h 24"/>
              <a:gd name="T12" fmla="*/ 2239963 w 48"/>
              <a:gd name="T13" fmla="*/ 0 h 24"/>
              <a:gd name="T14" fmla="*/ 0 60000 65536"/>
              <a:gd name="T15" fmla="*/ 0 60000 65536"/>
              <a:gd name="T16" fmla="*/ 0 60000 65536"/>
              <a:gd name="T17" fmla="*/ 0 60000 65536"/>
              <a:gd name="T18" fmla="*/ 0 60000 65536"/>
              <a:gd name="T19" fmla="*/ 0 60000 65536"/>
              <a:gd name="T20" fmla="*/ 0 60000 65536"/>
              <a:gd name="T21" fmla="*/ 0 w 48"/>
              <a:gd name="T22" fmla="*/ 0 h 24"/>
              <a:gd name="T23" fmla="*/ 48 w 4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4">
                <a:moveTo>
                  <a:pt x="8" y="0"/>
                </a:moveTo>
                <a:lnTo>
                  <a:pt x="33" y="0"/>
                </a:lnTo>
                <a:lnTo>
                  <a:pt x="48" y="12"/>
                </a:lnTo>
                <a:lnTo>
                  <a:pt x="48" y="24"/>
                </a:lnTo>
                <a:lnTo>
                  <a:pt x="8" y="24"/>
                </a:lnTo>
                <a:lnTo>
                  <a:pt x="0" y="12"/>
                </a:lnTo>
                <a:lnTo>
                  <a:pt x="8"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20" name="Freeform 328"/>
          <p:cNvSpPr>
            <a:spLocks/>
          </p:cNvSpPr>
          <p:nvPr/>
        </p:nvSpPr>
        <p:spPr bwMode="auto">
          <a:xfrm>
            <a:off x="8499475" y="5031259"/>
            <a:ext cx="39688" cy="25400"/>
          </a:xfrm>
          <a:custGeom>
            <a:avLst/>
            <a:gdLst>
              <a:gd name="T0" fmla="*/ 0 w 73"/>
              <a:gd name="T1" fmla="*/ 11781482 h 37"/>
              <a:gd name="T2" fmla="*/ 21577223 w 73"/>
              <a:gd name="T3" fmla="*/ 0 h 37"/>
              <a:gd name="T4" fmla="*/ 14187643 w 73"/>
              <a:gd name="T5" fmla="*/ 8953842 h 37"/>
              <a:gd name="T6" fmla="*/ 21577223 w 73"/>
              <a:gd name="T7" fmla="*/ 8953842 h 37"/>
              <a:gd name="T8" fmla="*/ 21577223 w 73"/>
              <a:gd name="T9" fmla="*/ 11781482 h 37"/>
              <a:gd name="T10" fmla="*/ 12414188 w 73"/>
              <a:gd name="T11" fmla="*/ 11781482 h 37"/>
              <a:gd name="T12" fmla="*/ 9754006 w 73"/>
              <a:gd name="T13" fmla="*/ 17436755 h 37"/>
              <a:gd name="T14" fmla="*/ 0 w 73"/>
              <a:gd name="T15" fmla="*/ 11781482 h 3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37"/>
              <a:gd name="T26" fmla="*/ 73 w 7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37">
                <a:moveTo>
                  <a:pt x="0" y="25"/>
                </a:moveTo>
                <a:lnTo>
                  <a:pt x="73" y="0"/>
                </a:lnTo>
                <a:lnTo>
                  <a:pt x="48" y="19"/>
                </a:lnTo>
                <a:lnTo>
                  <a:pt x="73" y="19"/>
                </a:lnTo>
                <a:lnTo>
                  <a:pt x="73" y="25"/>
                </a:lnTo>
                <a:lnTo>
                  <a:pt x="42" y="25"/>
                </a:lnTo>
                <a:lnTo>
                  <a:pt x="33" y="37"/>
                </a:lnTo>
                <a:lnTo>
                  <a:pt x="0" y="25"/>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21" name="Freeform 329"/>
          <p:cNvSpPr>
            <a:spLocks/>
          </p:cNvSpPr>
          <p:nvPr/>
        </p:nvSpPr>
        <p:spPr bwMode="auto">
          <a:xfrm>
            <a:off x="8645525" y="5151909"/>
            <a:ext cx="3175" cy="1587"/>
          </a:xfrm>
          <a:custGeom>
            <a:avLst/>
            <a:gdLst>
              <a:gd name="T0" fmla="*/ 0 w 7"/>
              <a:gd name="T1" fmla="*/ 0 h 1587"/>
              <a:gd name="T2" fmla="*/ 1440089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22" name="Freeform 330"/>
          <p:cNvSpPr>
            <a:spLocks/>
          </p:cNvSpPr>
          <p:nvPr/>
        </p:nvSpPr>
        <p:spPr bwMode="auto">
          <a:xfrm>
            <a:off x="8699500" y="4974109"/>
            <a:ext cx="14288" cy="3175"/>
          </a:xfrm>
          <a:custGeom>
            <a:avLst/>
            <a:gdLst>
              <a:gd name="T0" fmla="*/ 0 w 25"/>
              <a:gd name="T1" fmla="*/ 0 h 6"/>
              <a:gd name="T2" fmla="*/ 5552889 w 25"/>
              <a:gd name="T3" fmla="*/ 1680104 h 6"/>
              <a:gd name="T4" fmla="*/ 8165878 w 25"/>
              <a:gd name="T5" fmla="*/ 1680104 h 6"/>
              <a:gd name="T6" fmla="*/ 5552889 w 25"/>
              <a:gd name="T7" fmla="*/ 0 h 6"/>
              <a:gd name="T8" fmla="*/ 0 w 25"/>
              <a:gd name="T9" fmla="*/ 0 h 6"/>
              <a:gd name="T10" fmla="*/ 0 60000 65536"/>
              <a:gd name="T11" fmla="*/ 0 60000 65536"/>
              <a:gd name="T12" fmla="*/ 0 60000 65536"/>
              <a:gd name="T13" fmla="*/ 0 60000 65536"/>
              <a:gd name="T14" fmla="*/ 0 60000 65536"/>
              <a:gd name="T15" fmla="*/ 0 w 25"/>
              <a:gd name="T16" fmla="*/ 0 h 6"/>
              <a:gd name="T17" fmla="*/ 25 w 25"/>
              <a:gd name="T18" fmla="*/ 6 h 6"/>
            </a:gdLst>
            <a:ahLst/>
            <a:cxnLst>
              <a:cxn ang="T10">
                <a:pos x="T0" y="T1"/>
              </a:cxn>
              <a:cxn ang="T11">
                <a:pos x="T2" y="T3"/>
              </a:cxn>
              <a:cxn ang="T12">
                <a:pos x="T4" y="T5"/>
              </a:cxn>
              <a:cxn ang="T13">
                <a:pos x="T6" y="T7"/>
              </a:cxn>
              <a:cxn ang="T14">
                <a:pos x="T8" y="T9"/>
              </a:cxn>
            </a:cxnLst>
            <a:rect l="T15" t="T16" r="T17" b="T18"/>
            <a:pathLst>
              <a:path w="25" h="6">
                <a:moveTo>
                  <a:pt x="0" y="0"/>
                </a:moveTo>
                <a:lnTo>
                  <a:pt x="17" y="6"/>
                </a:lnTo>
                <a:lnTo>
                  <a:pt x="25" y="6"/>
                </a:lnTo>
                <a:lnTo>
                  <a:pt x="17" y="0"/>
                </a:lnTo>
                <a:lnTo>
                  <a:pt x="0"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23" name="Freeform 331"/>
          <p:cNvSpPr>
            <a:spLocks/>
          </p:cNvSpPr>
          <p:nvPr/>
        </p:nvSpPr>
        <p:spPr bwMode="auto">
          <a:xfrm>
            <a:off x="8716963" y="4982046"/>
            <a:ext cx="22225" cy="7938"/>
          </a:xfrm>
          <a:custGeom>
            <a:avLst/>
            <a:gdLst>
              <a:gd name="T0" fmla="*/ 2160825 w 40"/>
              <a:gd name="T1" fmla="*/ 0 h 13"/>
              <a:gd name="T2" fmla="*/ 12348765 w 40"/>
              <a:gd name="T3" fmla="*/ 4847065 h 13"/>
              <a:gd name="T4" fmla="*/ 0 w 40"/>
              <a:gd name="T5" fmla="*/ 4847065 h 13"/>
              <a:gd name="T6" fmla="*/ 0 w 40"/>
              <a:gd name="T7" fmla="*/ 0 h 13"/>
              <a:gd name="T8" fmla="*/ 2160825 w 40"/>
              <a:gd name="T9" fmla="*/ 0 h 13"/>
              <a:gd name="T10" fmla="*/ 0 60000 65536"/>
              <a:gd name="T11" fmla="*/ 0 60000 65536"/>
              <a:gd name="T12" fmla="*/ 0 60000 65536"/>
              <a:gd name="T13" fmla="*/ 0 60000 65536"/>
              <a:gd name="T14" fmla="*/ 0 60000 65536"/>
              <a:gd name="T15" fmla="*/ 0 w 40"/>
              <a:gd name="T16" fmla="*/ 0 h 13"/>
              <a:gd name="T17" fmla="*/ 40 w 40"/>
              <a:gd name="T18" fmla="*/ 13 h 13"/>
            </a:gdLst>
            <a:ahLst/>
            <a:cxnLst>
              <a:cxn ang="T10">
                <a:pos x="T0" y="T1"/>
              </a:cxn>
              <a:cxn ang="T11">
                <a:pos x="T2" y="T3"/>
              </a:cxn>
              <a:cxn ang="T12">
                <a:pos x="T4" y="T5"/>
              </a:cxn>
              <a:cxn ang="T13">
                <a:pos x="T6" y="T7"/>
              </a:cxn>
              <a:cxn ang="T14">
                <a:pos x="T8" y="T9"/>
              </a:cxn>
            </a:cxnLst>
            <a:rect l="T15" t="T16" r="T17" b="T18"/>
            <a:pathLst>
              <a:path w="40" h="13">
                <a:moveTo>
                  <a:pt x="7" y="0"/>
                </a:moveTo>
                <a:lnTo>
                  <a:pt x="40" y="13"/>
                </a:lnTo>
                <a:lnTo>
                  <a:pt x="0" y="13"/>
                </a:lnTo>
                <a:lnTo>
                  <a:pt x="0" y="0"/>
                </a:lnTo>
                <a:lnTo>
                  <a:pt x="7" y="0"/>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24" name="Freeform 332"/>
          <p:cNvSpPr>
            <a:spLocks/>
          </p:cNvSpPr>
          <p:nvPr/>
        </p:nvSpPr>
        <p:spPr bwMode="auto">
          <a:xfrm>
            <a:off x="8050213" y="4839171"/>
            <a:ext cx="25400" cy="14288"/>
          </a:xfrm>
          <a:custGeom>
            <a:avLst/>
            <a:gdLst>
              <a:gd name="T0" fmla="*/ 8680451 w 48"/>
              <a:gd name="T1" fmla="*/ 10744575 h 19"/>
              <a:gd name="T2" fmla="*/ 13440833 w 48"/>
              <a:gd name="T3" fmla="*/ 7351552 h 19"/>
              <a:gd name="T4" fmla="*/ 11200871 w 48"/>
              <a:gd name="T5" fmla="*/ 7351552 h 19"/>
              <a:gd name="T6" fmla="*/ 1960033 w 48"/>
              <a:gd name="T7" fmla="*/ 0 h 19"/>
              <a:gd name="T8" fmla="*/ 0 w 48"/>
              <a:gd name="T9" fmla="*/ 0 h 19"/>
              <a:gd name="T10" fmla="*/ 8680451 w 48"/>
              <a:gd name="T11" fmla="*/ 10744575 h 19"/>
              <a:gd name="T12" fmla="*/ 0 60000 65536"/>
              <a:gd name="T13" fmla="*/ 0 60000 65536"/>
              <a:gd name="T14" fmla="*/ 0 60000 65536"/>
              <a:gd name="T15" fmla="*/ 0 60000 65536"/>
              <a:gd name="T16" fmla="*/ 0 60000 65536"/>
              <a:gd name="T17" fmla="*/ 0 60000 65536"/>
              <a:gd name="T18" fmla="*/ 0 w 48"/>
              <a:gd name="T19" fmla="*/ 0 h 19"/>
              <a:gd name="T20" fmla="*/ 48 w 4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8" h="19">
                <a:moveTo>
                  <a:pt x="31" y="19"/>
                </a:moveTo>
                <a:lnTo>
                  <a:pt x="48" y="13"/>
                </a:lnTo>
                <a:lnTo>
                  <a:pt x="40" y="13"/>
                </a:lnTo>
                <a:lnTo>
                  <a:pt x="7" y="0"/>
                </a:lnTo>
                <a:lnTo>
                  <a:pt x="0" y="0"/>
                </a:lnTo>
                <a:lnTo>
                  <a:pt x="31" y="19"/>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25" name="Freeform 333"/>
          <p:cNvSpPr>
            <a:spLocks/>
          </p:cNvSpPr>
          <p:nvPr/>
        </p:nvSpPr>
        <p:spPr bwMode="auto">
          <a:xfrm>
            <a:off x="8101013" y="4934421"/>
            <a:ext cx="12700" cy="14288"/>
          </a:xfrm>
          <a:custGeom>
            <a:avLst/>
            <a:gdLst>
              <a:gd name="T0" fmla="*/ 0 w 24"/>
              <a:gd name="T1" fmla="*/ 7351552 h 19"/>
              <a:gd name="T2" fmla="*/ 0 w 24"/>
              <a:gd name="T3" fmla="*/ 0 h 19"/>
              <a:gd name="T4" fmla="*/ 6720417 w 24"/>
              <a:gd name="T5" fmla="*/ 7351552 h 19"/>
              <a:gd name="T6" fmla="*/ 6720417 w 24"/>
              <a:gd name="T7" fmla="*/ 10744575 h 19"/>
              <a:gd name="T8" fmla="*/ 0 w 24"/>
              <a:gd name="T9" fmla="*/ 7351552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3"/>
                </a:moveTo>
                <a:lnTo>
                  <a:pt x="0" y="0"/>
                </a:lnTo>
                <a:lnTo>
                  <a:pt x="24" y="13"/>
                </a:lnTo>
                <a:lnTo>
                  <a:pt x="24" y="19"/>
                </a:lnTo>
                <a:lnTo>
                  <a:pt x="0" y="13"/>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226" name="Freeform 334"/>
          <p:cNvSpPr>
            <a:spLocks/>
          </p:cNvSpPr>
          <p:nvPr/>
        </p:nvSpPr>
        <p:spPr bwMode="auto">
          <a:xfrm>
            <a:off x="3598863" y="3651721"/>
            <a:ext cx="46037" cy="41275"/>
          </a:xfrm>
          <a:custGeom>
            <a:avLst/>
            <a:gdLst>
              <a:gd name="T0" fmla="*/ 0 w 88"/>
              <a:gd name="T1" fmla="*/ 0 h 61"/>
              <a:gd name="T2" fmla="*/ 17241905 w 88"/>
              <a:gd name="T3" fmla="*/ 10987946 h 61"/>
              <a:gd name="T4" fmla="*/ 24084152 w 88"/>
              <a:gd name="T5" fmla="*/ 27928293 h 61"/>
              <a:gd name="T6" fmla="*/ 24084152 w 88"/>
              <a:gd name="T7" fmla="*/ 16940344 h 61"/>
              <a:gd name="T8" fmla="*/ 0 w 88"/>
              <a:gd name="T9" fmla="*/ 0 h 61"/>
              <a:gd name="T10" fmla="*/ 0 60000 65536"/>
              <a:gd name="T11" fmla="*/ 0 60000 65536"/>
              <a:gd name="T12" fmla="*/ 0 60000 65536"/>
              <a:gd name="T13" fmla="*/ 0 60000 65536"/>
              <a:gd name="T14" fmla="*/ 0 60000 65536"/>
              <a:gd name="T15" fmla="*/ 0 w 88"/>
              <a:gd name="T16" fmla="*/ 0 h 61"/>
              <a:gd name="T17" fmla="*/ 88 w 88"/>
              <a:gd name="T18" fmla="*/ 61 h 61"/>
            </a:gdLst>
            <a:ahLst/>
            <a:cxnLst>
              <a:cxn ang="T10">
                <a:pos x="T0" y="T1"/>
              </a:cxn>
              <a:cxn ang="T11">
                <a:pos x="T2" y="T3"/>
              </a:cxn>
              <a:cxn ang="T12">
                <a:pos x="T4" y="T5"/>
              </a:cxn>
              <a:cxn ang="T13">
                <a:pos x="T6" y="T7"/>
              </a:cxn>
              <a:cxn ang="T14">
                <a:pos x="T8" y="T9"/>
              </a:cxn>
            </a:cxnLst>
            <a:rect l="T15" t="T16" r="T17" b="T18"/>
            <a:pathLst>
              <a:path w="88" h="61">
                <a:moveTo>
                  <a:pt x="0" y="0"/>
                </a:moveTo>
                <a:lnTo>
                  <a:pt x="63" y="24"/>
                </a:lnTo>
                <a:lnTo>
                  <a:pt x="88" y="61"/>
                </a:lnTo>
                <a:lnTo>
                  <a:pt x="88" y="37"/>
                </a:lnTo>
                <a:lnTo>
                  <a:pt x="0" y="0"/>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27" name="Freeform 335"/>
          <p:cNvSpPr>
            <a:spLocks/>
          </p:cNvSpPr>
          <p:nvPr/>
        </p:nvSpPr>
        <p:spPr bwMode="auto">
          <a:xfrm>
            <a:off x="3703638" y="3707284"/>
            <a:ext cx="42862" cy="15875"/>
          </a:xfrm>
          <a:custGeom>
            <a:avLst/>
            <a:gdLst>
              <a:gd name="T0" fmla="*/ 2239937 w 81"/>
              <a:gd name="T1" fmla="*/ 7438099 h 24"/>
              <a:gd name="T2" fmla="*/ 0 w 81"/>
              <a:gd name="T3" fmla="*/ 0 h 24"/>
              <a:gd name="T4" fmla="*/ 13440676 w 81"/>
              <a:gd name="T5" fmla="*/ 2625328 h 24"/>
              <a:gd name="T6" fmla="*/ 20440941 w 81"/>
              <a:gd name="T7" fmla="*/ 0 h 24"/>
              <a:gd name="T8" fmla="*/ 22680877 w 81"/>
              <a:gd name="T9" fmla="*/ 4812771 h 24"/>
              <a:gd name="T10" fmla="*/ 13440676 w 81"/>
              <a:gd name="T11" fmla="*/ 10500650 h 24"/>
              <a:gd name="T12" fmla="*/ 2239937 w 81"/>
              <a:gd name="T13" fmla="*/ 7438099 h 24"/>
              <a:gd name="T14" fmla="*/ 0 60000 65536"/>
              <a:gd name="T15" fmla="*/ 0 60000 65536"/>
              <a:gd name="T16" fmla="*/ 0 60000 65536"/>
              <a:gd name="T17" fmla="*/ 0 60000 65536"/>
              <a:gd name="T18" fmla="*/ 0 60000 65536"/>
              <a:gd name="T19" fmla="*/ 0 60000 65536"/>
              <a:gd name="T20" fmla="*/ 0 60000 65536"/>
              <a:gd name="T21" fmla="*/ 0 w 81"/>
              <a:gd name="T22" fmla="*/ 0 h 24"/>
              <a:gd name="T23" fmla="*/ 81 w 8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4">
                <a:moveTo>
                  <a:pt x="8" y="17"/>
                </a:moveTo>
                <a:lnTo>
                  <a:pt x="0" y="0"/>
                </a:lnTo>
                <a:lnTo>
                  <a:pt x="48" y="6"/>
                </a:lnTo>
                <a:lnTo>
                  <a:pt x="73" y="0"/>
                </a:lnTo>
                <a:lnTo>
                  <a:pt x="81" y="11"/>
                </a:lnTo>
                <a:lnTo>
                  <a:pt x="48" y="24"/>
                </a:lnTo>
                <a:lnTo>
                  <a:pt x="8" y="17"/>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28" name="Freeform 336"/>
          <p:cNvSpPr>
            <a:spLocks/>
          </p:cNvSpPr>
          <p:nvPr/>
        </p:nvSpPr>
        <p:spPr bwMode="auto">
          <a:xfrm>
            <a:off x="3670300" y="3659659"/>
            <a:ext cx="25400" cy="12700"/>
          </a:xfrm>
          <a:custGeom>
            <a:avLst/>
            <a:gdLst>
              <a:gd name="T0" fmla="*/ 13440833 w 48"/>
              <a:gd name="T1" fmla="*/ 9487646 h 17"/>
              <a:gd name="T2" fmla="*/ 6720417 w 48"/>
              <a:gd name="T3" fmla="*/ 0 h 17"/>
              <a:gd name="T4" fmla="*/ 0 w 48"/>
              <a:gd name="T5" fmla="*/ 6139330 h 17"/>
              <a:gd name="T6" fmla="*/ 0 w 48"/>
              <a:gd name="T7" fmla="*/ 9487646 h 17"/>
              <a:gd name="T8" fmla="*/ 11200871 w 48"/>
              <a:gd name="T9" fmla="*/ 9487646 h 17"/>
              <a:gd name="T10" fmla="*/ 13440833 w 48"/>
              <a:gd name="T11" fmla="*/ 9487646 h 17"/>
              <a:gd name="T12" fmla="*/ 0 60000 65536"/>
              <a:gd name="T13" fmla="*/ 0 60000 65536"/>
              <a:gd name="T14" fmla="*/ 0 60000 65536"/>
              <a:gd name="T15" fmla="*/ 0 60000 65536"/>
              <a:gd name="T16" fmla="*/ 0 60000 65536"/>
              <a:gd name="T17" fmla="*/ 0 60000 65536"/>
              <a:gd name="T18" fmla="*/ 0 w 48"/>
              <a:gd name="T19" fmla="*/ 0 h 17"/>
              <a:gd name="T20" fmla="*/ 48 w 4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8" h="17">
                <a:moveTo>
                  <a:pt x="48" y="17"/>
                </a:moveTo>
                <a:lnTo>
                  <a:pt x="24" y="0"/>
                </a:lnTo>
                <a:lnTo>
                  <a:pt x="0" y="11"/>
                </a:lnTo>
                <a:lnTo>
                  <a:pt x="0" y="17"/>
                </a:lnTo>
                <a:lnTo>
                  <a:pt x="40" y="17"/>
                </a:lnTo>
                <a:lnTo>
                  <a:pt x="48" y="17"/>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29" name="Freeform 337"/>
          <p:cNvSpPr>
            <a:spLocks/>
          </p:cNvSpPr>
          <p:nvPr/>
        </p:nvSpPr>
        <p:spPr bwMode="auto">
          <a:xfrm>
            <a:off x="3754438" y="3964459"/>
            <a:ext cx="17462" cy="30162"/>
          </a:xfrm>
          <a:custGeom>
            <a:avLst/>
            <a:gdLst>
              <a:gd name="T0" fmla="*/ 2519819 w 33"/>
              <a:gd name="T1" fmla="*/ 21156887 h 43"/>
              <a:gd name="T2" fmla="*/ 9240044 w 33"/>
              <a:gd name="T3" fmla="*/ 3444080 h 43"/>
              <a:gd name="T4" fmla="*/ 0 w 33"/>
              <a:gd name="T5" fmla="*/ 0 h 43"/>
              <a:gd name="T6" fmla="*/ 2519819 w 33"/>
              <a:gd name="T7" fmla="*/ 21156887 h 43"/>
              <a:gd name="T8" fmla="*/ 0 60000 65536"/>
              <a:gd name="T9" fmla="*/ 0 60000 65536"/>
              <a:gd name="T10" fmla="*/ 0 60000 65536"/>
              <a:gd name="T11" fmla="*/ 0 60000 65536"/>
              <a:gd name="T12" fmla="*/ 0 w 33"/>
              <a:gd name="T13" fmla="*/ 0 h 43"/>
              <a:gd name="T14" fmla="*/ 33 w 33"/>
              <a:gd name="T15" fmla="*/ 43 h 43"/>
            </a:gdLst>
            <a:ahLst/>
            <a:cxnLst>
              <a:cxn ang="T8">
                <a:pos x="T0" y="T1"/>
              </a:cxn>
              <a:cxn ang="T9">
                <a:pos x="T2" y="T3"/>
              </a:cxn>
              <a:cxn ang="T10">
                <a:pos x="T4" y="T5"/>
              </a:cxn>
              <a:cxn ang="T11">
                <a:pos x="T6" y="T7"/>
              </a:cxn>
            </a:cxnLst>
            <a:rect l="T12" t="T13" r="T14" b="T15"/>
            <a:pathLst>
              <a:path w="33" h="43">
                <a:moveTo>
                  <a:pt x="9" y="43"/>
                </a:moveTo>
                <a:lnTo>
                  <a:pt x="33" y="7"/>
                </a:lnTo>
                <a:lnTo>
                  <a:pt x="0" y="0"/>
                </a:lnTo>
                <a:lnTo>
                  <a:pt x="9" y="43"/>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30" name="Freeform 338"/>
          <p:cNvSpPr>
            <a:spLocks/>
          </p:cNvSpPr>
          <p:nvPr/>
        </p:nvSpPr>
        <p:spPr bwMode="auto">
          <a:xfrm>
            <a:off x="3716338" y="4229571"/>
            <a:ext cx="30162" cy="20638"/>
          </a:xfrm>
          <a:custGeom>
            <a:avLst/>
            <a:gdLst>
              <a:gd name="T0" fmla="*/ 2519850 w 57"/>
              <a:gd name="T1" fmla="*/ 0 h 30"/>
              <a:gd name="T2" fmla="*/ 0 w 57"/>
              <a:gd name="T3" fmla="*/ 2839789 h 30"/>
              <a:gd name="T4" fmla="*/ 4760305 w 57"/>
              <a:gd name="T5" fmla="*/ 8518679 h 30"/>
              <a:gd name="T6" fmla="*/ 2519850 w 57"/>
              <a:gd name="T7" fmla="*/ 11831080 h 30"/>
              <a:gd name="T8" fmla="*/ 6720306 w 57"/>
              <a:gd name="T9" fmla="*/ 14197570 h 30"/>
              <a:gd name="T10" fmla="*/ 13720536 w 57"/>
              <a:gd name="T11" fmla="*/ 8518679 h 30"/>
              <a:gd name="T12" fmla="*/ 15960460 w 57"/>
              <a:gd name="T13" fmla="*/ 5678891 h 30"/>
              <a:gd name="T14" fmla="*/ 11200157 w 57"/>
              <a:gd name="T15" fmla="*/ 2839789 h 30"/>
              <a:gd name="T16" fmla="*/ 8960232 w 57"/>
              <a:gd name="T17" fmla="*/ 2839789 h 30"/>
              <a:gd name="T18" fmla="*/ 2519850 w 57"/>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30"/>
              <a:gd name="T32" fmla="*/ 57 w 57"/>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30">
                <a:moveTo>
                  <a:pt x="9" y="0"/>
                </a:moveTo>
                <a:lnTo>
                  <a:pt x="0" y="6"/>
                </a:lnTo>
                <a:lnTo>
                  <a:pt x="17" y="18"/>
                </a:lnTo>
                <a:lnTo>
                  <a:pt x="9" y="25"/>
                </a:lnTo>
                <a:lnTo>
                  <a:pt x="24" y="30"/>
                </a:lnTo>
                <a:lnTo>
                  <a:pt x="49" y="18"/>
                </a:lnTo>
                <a:lnTo>
                  <a:pt x="57" y="12"/>
                </a:lnTo>
                <a:lnTo>
                  <a:pt x="40" y="6"/>
                </a:lnTo>
                <a:lnTo>
                  <a:pt x="32" y="6"/>
                </a:lnTo>
                <a:lnTo>
                  <a:pt x="9"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31" name="Freeform 339"/>
          <p:cNvSpPr>
            <a:spLocks/>
          </p:cNvSpPr>
          <p:nvPr/>
        </p:nvSpPr>
        <p:spPr bwMode="auto">
          <a:xfrm>
            <a:off x="3865563" y="3953346"/>
            <a:ext cx="33337" cy="50800"/>
          </a:xfrm>
          <a:custGeom>
            <a:avLst/>
            <a:gdLst>
              <a:gd name="T0" fmla="*/ 11200175 w 63"/>
              <a:gd name="T1" fmla="*/ 0 h 73"/>
              <a:gd name="T2" fmla="*/ 13440633 w 63"/>
              <a:gd name="T3" fmla="*/ 5327040 h 73"/>
              <a:gd name="T4" fmla="*/ 17640569 w 63"/>
              <a:gd name="T5" fmla="*/ 14528103 h 73"/>
              <a:gd name="T6" fmla="*/ 2239929 w 63"/>
              <a:gd name="T7" fmla="*/ 35351229 h 73"/>
              <a:gd name="T8" fmla="*/ 0 w 63"/>
              <a:gd name="T9" fmla="*/ 29055511 h 73"/>
              <a:gd name="T10" fmla="*/ 11200175 w 63"/>
              <a:gd name="T11" fmla="*/ 0 h 73"/>
              <a:gd name="T12" fmla="*/ 0 60000 65536"/>
              <a:gd name="T13" fmla="*/ 0 60000 65536"/>
              <a:gd name="T14" fmla="*/ 0 60000 65536"/>
              <a:gd name="T15" fmla="*/ 0 60000 65536"/>
              <a:gd name="T16" fmla="*/ 0 60000 65536"/>
              <a:gd name="T17" fmla="*/ 0 60000 65536"/>
              <a:gd name="T18" fmla="*/ 0 w 63"/>
              <a:gd name="T19" fmla="*/ 0 h 73"/>
              <a:gd name="T20" fmla="*/ 63 w 6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63" h="73">
                <a:moveTo>
                  <a:pt x="40" y="0"/>
                </a:moveTo>
                <a:lnTo>
                  <a:pt x="48" y="11"/>
                </a:lnTo>
                <a:lnTo>
                  <a:pt x="63" y="30"/>
                </a:lnTo>
                <a:lnTo>
                  <a:pt x="8" y="73"/>
                </a:lnTo>
                <a:lnTo>
                  <a:pt x="0" y="60"/>
                </a:lnTo>
                <a:lnTo>
                  <a:pt x="40"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32" name="Freeform 340"/>
          <p:cNvSpPr>
            <a:spLocks/>
          </p:cNvSpPr>
          <p:nvPr/>
        </p:nvSpPr>
        <p:spPr bwMode="auto">
          <a:xfrm>
            <a:off x="3798888" y="3978746"/>
            <a:ext cx="33337" cy="25400"/>
          </a:xfrm>
          <a:custGeom>
            <a:avLst/>
            <a:gdLst>
              <a:gd name="T0" fmla="*/ 17640569 w 63"/>
              <a:gd name="T1" fmla="*/ 0 h 37"/>
              <a:gd name="T2" fmla="*/ 11200175 w 63"/>
              <a:gd name="T3" fmla="*/ 11310552 h 37"/>
              <a:gd name="T4" fmla="*/ 1960004 w 63"/>
              <a:gd name="T5" fmla="*/ 17436755 h 37"/>
              <a:gd name="T6" fmla="*/ 0 w 63"/>
              <a:gd name="T7" fmla="*/ 8482913 h 37"/>
              <a:gd name="T8" fmla="*/ 17640569 w 63"/>
              <a:gd name="T9" fmla="*/ 0 h 37"/>
              <a:gd name="T10" fmla="*/ 0 60000 65536"/>
              <a:gd name="T11" fmla="*/ 0 60000 65536"/>
              <a:gd name="T12" fmla="*/ 0 60000 65536"/>
              <a:gd name="T13" fmla="*/ 0 60000 65536"/>
              <a:gd name="T14" fmla="*/ 0 60000 65536"/>
              <a:gd name="T15" fmla="*/ 0 w 63"/>
              <a:gd name="T16" fmla="*/ 0 h 37"/>
              <a:gd name="T17" fmla="*/ 63 w 63"/>
              <a:gd name="T18" fmla="*/ 37 h 37"/>
            </a:gdLst>
            <a:ahLst/>
            <a:cxnLst>
              <a:cxn ang="T10">
                <a:pos x="T0" y="T1"/>
              </a:cxn>
              <a:cxn ang="T11">
                <a:pos x="T2" y="T3"/>
              </a:cxn>
              <a:cxn ang="T12">
                <a:pos x="T4" y="T5"/>
              </a:cxn>
              <a:cxn ang="T13">
                <a:pos x="T6" y="T7"/>
              </a:cxn>
              <a:cxn ang="T14">
                <a:pos x="T8" y="T9"/>
              </a:cxn>
            </a:cxnLst>
            <a:rect l="T15" t="T16" r="T17" b="T18"/>
            <a:pathLst>
              <a:path w="63" h="37">
                <a:moveTo>
                  <a:pt x="63" y="0"/>
                </a:moveTo>
                <a:lnTo>
                  <a:pt x="40" y="24"/>
                </a:lnTo>
                <a:lnTo>
                  <a:pt x="7" y="37"/>
                </a:lnTo>
                <a:lnTo>
                  <a:pt x="0" y="18"/>
                </a:lnTo>
                <a:lnTo>
                  <a:pt x="63"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33" name="Freeform 341"/>
          <p:cNvSpPr>
            <a:spLocks/>
          </p:cNvSpPr>
          <p:nvPr/>
        </p:nvSpPr>
        <p:spPr bwMode="auto">
          <a:xfrm>
            <a:off x="3890963" y="3927946"/>
            <a:ext cx="22225" cy="15875"/>
          </a:xfrm>
          <a:custGeom>
            <a:avLst/>
            <a:gdLst>
              <a:gd name="T0" fmla="*/ 12348765 w 40"/>
              <a:gd name="T1" fmla="*/ 0 h 24"/>
              <a:gd name="T2" fmla="*/ 0 w 40"/>
              <a:gd name="T3" fmla="*/ 5250656 h 24"/>
              <a:gd name="T4" fmla="*/ 2778681 w 40"/>
              <a:gd name="T5" fmla="*/ 10500650 h 24"/>
              <a:gd name="T6" fmla="*/ 12348765 w 40"/>
              <a:gd name="T7" fmla="*/ 5250656 h 24"/>
              <a:gd name="T8" fmla="*/ 12348765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9" y="24"/>
                </a:lnTo>
                <a:lnTo>
                  <a:pt x="40" y="12"/>
                </a:lnTo>
                <a:lnTo>
                  <a:pt x="40"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34" name="Freeform 342"/>
          <p:cNvSpPr>
            <a:spLocks/>
          </p:cNvSpPr>
          <p:nvPr/>
        </p:nvSpPr>
        <p:spPr bwMode="auto">
          <a:xfrm>
            <a:off x="3746500" y="4274021"/>
            <a:ext cx="22225" cy="9525"/>
          </a:xfrm>
          <a:custGeom>
            <a:avLst/>
            <a:gdLst>
              <a:gd name="T0" fmla="*/ 0 w 40"/>
              <a:gd name="T1" fmla="*/ 0 h 12"/>
              <a:gd name="T2" fmla="*/ 0 w 40"/>
              <a:gd name="T3" fmla="*/ 7560469 h 12"/>
              <a:gd name="T4" fmla="*/ 4630579 w 40"/>
              <a:gd name="T5" fmla="*/ 7560469 h 12"/>
              <a:gd name="T6" fmla="*/ 12348765 w 40"/>
              <a:gd name="T7" fmla="*/ 7560469 h 12"/>
              <a:gd name="T8" fmla="*/ 0 w 40"/>
              <a:gd name="T9" fmla="*/ 0 h 12"/>
              <a:gd name="T10" fmla="*/ 0 60000 65536"/>
              <a:gd name="T11" fmla="*/ 0 60000 65536"/>
              <a:gd name="T12" fmla="*/ 0 60000 65536"/>
              <a:gd name="T13" fmla="*/ 0 60000 65536"/>
              <a:gd name="T14" fmla="*/ 0 60000 65536"/>
              <a:gd name="T15" fmla="*/ 0 w 40"/>
              <a:gd name="T16" fmla="*/ 0 h 12"/>
              <a:gd name="T17" fmla="*/ 40 w 40"/>
              <a:gd name="T18" fmla="*/ 12 h 12"/>
            </a:gdLst>
            <a:ahLst/>
            <a:cxnLst>
              <a:cxn ang="T10">
                <a:pos x="T0" y="T1"/>
              </a:cxn>
              <a:cxn ang="T11">
                <a:pos x="T2" y="T3"/>
              </a:cxn>
              <a:cxn ang="T12">
                <a:pos x="T4" y="T5"/>
              </a:cxn>
              <a:cxn ang="T13">
                <a:pos x="T6" y="T7"/>
              </a:cxn>
              <a:cxn ang="T14">
                <a:pos x="T8" y="T9"/>
              </a:cxn>
            </a:cxnLst>
            <a:rect l="T15" t="T16" r="T17" b="T18"/>
            <a:pathLst>
              <a:path w="40" h="12">
                <a:moveTo>
                  <a:pt x="0" y="0"/>
                </a:moveTo>
                <a:lnTo>
                  <a:pt x="0" y="12"/>
                </a:lnTo>
                <a:lnTo>
                  <a:pt x="15" y="12"/>
                </a:lnTo>
                <a:lnTo>
                  <a:pt x="40" y="12"/>
                </a:lnTo>
                <a:lnTo>
                  <a:pt x="0"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35" name="Freeform 343"/>
          <p:cNvSpPr>
            <a:spLocks/>
          </p:cNvSpPr>
          <p:nvPr/>
        </p:nvSpPr>
        <p:spPr bwMode="auto">
          <a:xfrm>
            <a:off x="3827463" y="3999384"/>
            <a:ext cx="22225" cy="20637"/>
          </a:xfrm>
          <a:custGeom>
            <a:avLst/>
            <a:gdLst>
              <a:gd name="T0" fmla="*/ 12047576 w 41"/>
              <a:gd name="T1" fmla="*/ 0 h 30"/>
              <a:gd name="T2" fmla="*/ 7346175 w 41"/>
              <a:gd name="T3" fmla="*/ 14196194 h 30"/>
              <a:gd name="T4" fmla="*/ 0 w 41"/>
              <a:gd name="T5" fmla="*/ 8044303 h 30"/>
              <a:gd name="T6" fmla="*/ 2350972 w 41"/>
              <a:gd name="T7" fmla="*/ 0 h 30"/>
              <a:gd name="T8" fmla="*/ 7346175 w 41"/>
              <a:gd name="T9" fmla="*/ 0 h 30"/>
              <a:gd name="T10" fmla="*/ 12047576 w 41"/>
              <a:gd name="T11" fmla="*/ 0 h 30"/>
              <a:gd name="T12" fmla="*/ 0 60000 65536"/>
              <a:gd name="T13" fmla="*/ 0 60000 65536"/>
              <a:gd name="T14" fmla="*/ 0 60000 65536"/>
              <a:gd name="T15" fmla="*/ 0 60000 65536"/>
              <a:gd name="T16" fmla="*/ 0 60000 65536"/>
              <a:gd name="T17" fmla="*/ 0 60000 65536"/>
              <a:gd name="T18" fmla="*/ 0 w 41"/>
              <a:gd name="T19" fmla="*/ 0 h 30"/>
              <a:gd name="T20" fmla="*/ 41 w 4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1" h="30">
                <a:moveTo>
                  <a:pt x="41" y="0"/>
                </a:moveTo>
                <a:lnTo>
                  <a:pt x="25" y="30"/>
                </a:lnTo>
                <a:lnTo>
                  <a:pt x="0" y="17"/>
                </a:lnTo>
                <a:lnTo>
                  <a:pt x="8" y="0"/>
                </a:lnTo>
                <a:lnTo>
                  <a:pt x="25" y="0"/>
                </a:lnTo>
                <a:lnTo>
                  <a:pt x="41"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36" name="Freeform 344"/>
          <p:cNvSpPr>
            <a:spLocks/>
          </p:cNvSpPr>
          <p:nvPr/>
        </p:nvSpPr>
        <p:spPr bwMode="auto">
          <a:xfrm>
            <a:off x="3662363" y="4196234"/>
            <a:ext cx="38100" cy="15875"/>
          </a:xfrm>
          <a:custGeom>
            <a:avLst/>
            <a:gdLst>
              <a:gd name="T0" fmla="*/ 10896078 w 73"/>
              <a:gd name="T1" fmla="*/ 0 h 24"/>
              <a:gd name="T2" fmla="*/ 0 w 73"/>
              <a:gd name="T3" fmla="*/ 2625328 h 24"/>
              <a:gd name="T4" fmla="*/ 0 w 73"/>
              <a:gd name="T5" fmla="*/ 10500650 h 24"/>
              <a:gd name="T6" fmla="*/ 6537542 w 73"/>
              <a:gd name="T7" fmla="*/ 10500650 h 24"/>
              <a:gd name="T8" fmla="*/ 19885068 w 73"/>
              <a:gd name="T9" fmla="*/ 7438099 h 24"/>
              <a:gd name="T10" fmla="*/ 10896078 w 73"/>
              <a:gd name="T11" fmla="*/ 0 h 24"/>
              <a:gd name="T12" fmla="*/ 0 60000 65536"/>
              <a:gd name="T13" fmla="*/ 0 60000 65536"/>
              <a:gd name="T14" fmla="*/ 0 60000 65536"/>
              <a:gd name="T15" fmla="*/ 0 60000 65536"/>
              <a:gd name="T16" fmla="*/ 0 60000 65536"/>
              <a:gd name="T17" fmla="*/ 0 60000 65536"/>
              <a:gd name="T18" fmla="*/ 0 w 73"/>
              <a:gd name="T19" fmla="*/ 0 h 24"/>
              <a:gd name="T20" fmla="*/ 73 w 7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3" h="24">
                <a:moveTo>
                  <a:pt x="40" y="0"/>
                </a:moveTo>
                <a:lnTo>
                  <a:pt x="0" y="6"/>
                </a:lnTo>
                <a:lnTo>
                  <a:pt x="0" y="24"/>
                </a:lnTo>
                <a:lnTo>
                  <a:pt x="24" y="24"/>
                </a:lnTo>
                <a:lnTo>
                  <a:pt x="73" y="17"/>
                </a:lnTo>
                <a:lnTo>
                  <a:pt x="40"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37" name="Freeform 345"/>
          <p:cNvSpPr>
            <a:spLocks/>
          </p:cNvSpPr>
          <p:nvPr/>
        </p:nvSpPr>
        <p:spPr bwMode="auto">
          <a:xfrm>
            <a:off x="3576638" y="3672359"/>
            <a:ext cx="42862" cy="34925"/>
          </a:xfrm>
          <a:custGeom>
            <a:avLst/>
            <a:gdLst>
              <a:gd name="T0" fmla="*/ 18084551 w 80"/>
              <a:gd name="T1" fmla="*/ 24395116 h 50"/>
              <a:gd name="T2" fmla="*/ 22964388 w 80"/>
              <a:gd name="T3" fmla="*/ 15124621 h 50"/>
              <a:gd name="T4" fmla="*/ 8898688 w 80"/>
              <a:gd name="T5" fmla="*/ 0 h 50"/>
              <a:gd name="T6" fmla="*/ 0 w 80"/>
              <a:gd name="T7" fmla="*/ 3414967 h 50"/>
              <a:gd name="T8" fmla="*/ 11482194 w 80"/>
              <a:gd name="T9" fmla="*/ 15124621 h 50"/>
              <a:gd name="T10" fmla="*/ 18084551 w 80"/>
              <a:gd name="T11" fmla="*/ 24395116 h 50"/>
              <a:gd name="T12" fmla="*/ 0 60000 65536"/>
              <a:gd name="T13" fmla="*/ 0 60000 65536"/>
              <a:gd name="T14" fmla="*/ 0 60000 65536"/>
              <a:gd name="T15" fmla="*/ 0 60000 65536"/>
              <a:gd name="T16" fmla="*/ 0 60000 65536"/>
              <a:gd name="T17" fmla="*/ 0 60000 65536"/>
              <a:gd name="T18" fmla="*/ 0 w 80"/>
              <a:gd name="T19" fmla="*/ 0 h 50"/>
              <a:gd name="T20" fmla="*/ 80 w 8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80" h="50">
                <a:moveTo>
                  <a:pt x="63" y="50"/>
                </a:moveTo>
                <a:lnTo>
                  <a:pt x="80" y="31"/>
                </a:lnTo>
                <a:lnTo>
                  <a:pt x="31" y="0"/>
                </a:lnTo>
                <a:lnTo>
                  <a:pt x="0" y="7"/>
                </a:lnTo>
                <a:lnTo>
                  <a:pt x="40" y="31"/>
                </a:lnTo>
                <a:lnTo>
                  <a:pt x="63" y="50"/>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38" name="Freeform 346"/>
          <p:cNvSpPr>
            <a:spLocks/>
          </p:cNvSpPr>
          <p:nvPr/>
        </p:nvSpPr>
        <p:spPr bwMode="auto">
          <a:xfrm>
            <a:off x="3257550" y="6017096"/>
            <a:ext cx="42863" cy="33338"/>
          </a:xfrm>
          <a:custGeom>
            <a:avLst/>
            <a:gdLst>
              <a:gd name="T0" fmla="*/ 17760442 w 82"/>
              <a:gd name="T1" fmla="*/ 23154634 h 48"/>
              <a:gd name="T2" fmla="*/ 22405326 w 82"/>
              <a:gd name="T3" fmla="*/ 14471471 h 48"/>
              <a:gd name="T4" fmla="*/ 9016912 w 82"/>
              <a:gd name="T5" fmla="*/ 0 h 48"/>
              <a:gd name="T6" fmla="*/ 0 w 82"/>
              <a:gd name="T7" fmla="*/ 2894156 h 48"/>
              <a:gd name="T8" fmla="*/ 11202924 w 82"/>
              <a:gd name="T9" fmla="*/ 14471471 h 48"/>
              <a:gd name="T10" fmla="*/ 17760442 w 82"/>
              <a:gd name="T11" fmla="*/ 23154634 h 48"/>
              <a:gd name="T12" fmla="*/ 0 60000 65536"/>
              <a:gd name="T13" fmla="*/ 0 60000 65536"/>
              <a:gd name="T14" fmla="*/ 0 60000 65536"/>
              <a:gd name="T15" fmla="*/ 0 60000 65536"/>
              <a:gd name="T16" fmla="*/ 0 60000 65536"/>
              <a:gd name="T17" fmla="*/ 0 60000 65536"/>
              <a:gd name="T18" fmla="*/ 0 w 82"/>
              <a:gd name="T19" fmla="*/ 0 h 48"/>
              <a:gd name="T20" fmla="*/ 82 w 82"/>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2" h="48">
                <a:moveTo>
                  <a:pt x="65" y="48"/>
                </a:moveTo>
                <a:lnTo>
                  <a:pt x="82" y="30"/>
                </a:lnTo>
                <a:lnTo>
                  <a:pt x="33" y="0"/>
                </a:lnTo>
                <a:lnTo>
                  <a:pt x="0" y="6"/>
                </a:lnTo>
                <a:lnTo>
                  <a:pt x="41" y="30"/>
                </a:lnTo>
                <a:lnTo>
                  <a:pt x="65" y="48"/>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39" name="Freeform 347"/>
          <p:cNvSpPr>
            <a:spLocks/>
          </p:cNvSpPr>
          <p:nvPr/>
        </p:nvSpPr>
        <p:spPr bwMode="auto">
          <a:xfrm>
            <a:off x="3763963" y="4245446"/>
            <a:ext cx="20637" cy="7938"/>
          </a:xfrm>
          <a:custGeom>
            <a:avLst/>
            <a:gdLst>
              <a:gd name="T0" fmla="*/ 10647144 w 40"/>
              <a:gd name="T1" fmla="*/ 5728349 h 11"/>
              <a:gd name="T2" fmla="*/ 6121966 w 40"/>
              <a:gd name="T3" fmla="*/ 0 h 11"/>
              <a:gd name="T4" fmla="*/ 0 w 40"/>
              <a:gd name="T5" fmla="*/ 5728349 h 11"/>
              <a:gd name="T6" fmla="*/ 8517923 w 40"/>
              <a:gd name="T7" fmla="*/ 5728349 h 11"/>
              <a:gd name="T8" fmla="*/ 10647144 w 40"/>
              <a:gd name="T9" fmla="*/ 5728349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40" y="11"/>
                </a:moveTo>
                <a:lnTo>
                  <a:pt x="23" y="0"/>
                </a:lnTo>
                <a:lnTo>
                  <a:pt x="0" y="11"/>
                </a:lnTo>
                <a:lnTo>
                  <a:pt x="32" y="11"/>
                </a:lnTo>
                <a:lnTo>
                  <a:pt x="40" y="11"/>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40" name="Freeform 348"/>
          <p:cNvSpPr>
            <a:spLocks/>
          </p:cNvSpPr>
          <p:nvPr/>
        </p:nvSpPr>
        <p:spPr bwMode="auto">
          <a:xfrm>
            <a:off x="3721100" y="4274021"/>
            <a:ext cx="22225" cy="26988"/>
          </a:xfrm>
          <a:custGeom>
            <a:avLst/>
            <a:gdLst>
              <a:gd name="T0" fmla="*/ 4630579 w 40"/>
              <a:gd name="T1" fmla="*/ 0 h 36"/>
              <a:gd name="T2" fmla="*/ 2469753 w 40"/>
              <a:gd name="T3" fmla="*/ 3372001 h 36"/>
              <a:gd name="T4" fmla="*/ 0 w 40"/>
              <a:gd name="T5" fmla="*/ 10116001 h 36"/>
              <a:gd name="T6" fmla="*/ 9570086 w 40"/>
              <a:gd name="T7" fmla="*/ 20232001 h 36"/>
              <a:gd name="T8" fmla="*/ 12348765 w 40"/>
              <a:gd name="T9" fmla="*/ 17422252 h 36"/>
              <a:gd name="T10" fmla="*/ 4630579 w 40"/>
              <a:gd name="T11" fmla="*/ 0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15" y="0"/>
                </a:moveTo>
                <a:lnTo>
                  <a:pt x="8" y="6"/>
                </a:lnTo>
                <a:lnTo>
                  <a:pt x="0" y="18"/>
                </a:lnTo>
                <a:lnTo>
                  <a:pt x="31" y="36"/>
                </a:lnTo>
                <a:lnTo>
                  <a:pt x="40" y="31"/>
                </a:lnTo>
                <a:lnTo>
                  <a:pt x="15"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41" name="Freeform 349"/>
          <p:cNvSpPr>
            <a:spLocks/>
          </p:cNvSpPr>
          <p:nvPr/>
        </p:nvSpPr>
        <p:spPr bwMode="auto">
          <a:xfrm>
            <a:off x="3768725" y="4004146"/>
            <a:ext cx="20638" cy="7938"/>
          </a:xfrm>
          <a:custGeom>
            <a:avLst/>
            <a:gdLst>
              <a:gd name="T0" fmla="*/ 0 w 40"/>
              <a:gd name="T1" fmla="*/ 5728349 h 11"/>
              <a:gd name="T2" fmla="*/ 10648176 w 40"/>
              <a:gd name="T3" fmla="*/ 5728349 h 11"/>
              <a:gd name="T4" fmla="*/ 10648176 w 40"/>
              <a:gd name="T5" fmla="*/ 0 h 11"/>
              <a:gd name="T6" fmla="*/ 2129842 w 40"/>
              <a:gd name="T7" fmla="*/ 0 h 11"/>
              <a:gd name="T8" fmla="*/ 0 w 40"/>
              <a:gd name="T9" fmla="*/ 5728349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0" y="11"/>
                </a:moveTo>
                <a:lnTo>
                  <a:pt x="40" y="11"/>
                </a:lnTo>
                <a:lnTo>
                  <a:pt x="40" y="0"/>
                </a:lnTo>
                <a:lnTo>
                  <a:pt x="8" y="0"/>
                </a:lnTo>
                <a:lnTo>
                  <a:pt x="0" y="11"/>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42" name="Freeform 350"/>
          <p:cNvSpPr>
            <a:spLocks/>
          </p:cNvSpPr>
          <p:nvPr/>
        </p:nvSpPr>
        <p:spPr bwMode="auto">
          <a:xfrm>
            <a:off x="2014538" y="4767734"/>
            <a:ext cx="22225" cy="15875"/>
          </a:xfrm>
          <a:custGeom>
            <a:avLst/>
            <a:gdLst>
              <a:gd name="T0" fmla="*/ 12348765 w 40"/>
              <a:gd name="T1" fmla="*/ 0 h 24"/>
              <a:gd name="T2" fmla="*/ 0 w 40"/>
              <a:gd name="T3" fmla="*/ 5250656 h 24"/>
              <a:gd name="T4" fmla="*/ 2469753 w 40"/>
              <a:gd name="T5" fmla="*/ 10500650 h 24"/>
              <a:gd name="T6" fmla="*/ 12348765 w 40"/>
              <a:gd name="T7" fmla="*/ 5250656 h 24"/>
              <a:gd name="T8" fmla="*/ 12348765 w 40"/>
              <a:gd name="T9" fmla="*/ 0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40" y="0"/>
                </a:moveTo>
                <a:lnTo>
                  <a:pt x="0" y="12"/>
                </a:lnTo>
                <a:lnTo>
                  <a:pt x="8" y="24"/>
                </a:lnTo>
                <a:lnTo>
                  <a:pt x="40" y="12"/>
                </a:lnTo>
                <a:lnTo>
                  <a:pt x="40" y="0"/>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43" name="Freeform 351"/>
          <p:cNvSpPr>
            <a:spLocks/>
          </p:cNvSpPr>
          <p:nvPr/>
        </p:nvSpPr>
        <p:spPr bwMode="auto">
          <a:xfrm>
            <a:off x="1955800" y="4729634"/>
            <a:ext cx="28575" cy="30162"/>
          </a:xfrm>
          <a:custGeom>
            <a:avLst/>
            <a:gdLst>
              <a:gd name="T0" fmla="*/ 10415078 w 56"/>
              <a:gd name="T1" fmla="*/ 0 h 41"/>
              <a:gd name="T2" fmla="*/ 0 w 56"/>
              <a:gd name="T3" fmla="*/ 9200145 h 41"/>
              <a:gd name="T4" fmla="*/ 4165827 w 56"/>
              <a:gd name="T5" fmla="*/ 22188930 h 41"/>
              <a:gd name="T6" fmla="*/ 14580904 w 56"/>
              <a:gd name="T7" fmla="*/ 22188930 h 41"/>
              <a:gd name="T8" fmla="*/ 14580904 w 56"/>
              <a:gd name="T9" fmla="*/ 9200145 h 41"/>
              <a:gd name="T10" fmla="*/ 10415078 w 56"/>
              <a:gd name="T11" fmla="*/ 0 h 41"/>
              <a:gd name="T12" fmla="*/ 0 60000 65536"/>
              <a:gd name="T13" fmla="*/ 0 60000 65536"/>
              <a:gd name="T14" fmla="*/ 0 60000 65536"/>
              <a:gd name="T15" fmla="*/ 0 60000 65536"/>
              <a:gd name="T16" fmla="*/ 0 60000 65536"/>
              <a:gd name="T17" fmla="*/ 0 60000 65536"/>
              <a:gd name="T18" fmla="*/ 0 w 56"/>
              <a:gd name="T19" fmla="*/ 0 h 41"/>
              <a:gd name="T20" fmla="*/ 56 w 5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6" h="41">
                <a:moveTo>
                  <a:pt x="40" y="0"/>
                </a:moveTo>
                <a:lnTo>
                  <a:pt x="0" y="17"/>
                </a:lnTo>
                <a:lnTo>
                  <a:pt x="16" y="41"/>
                </a:lnTo>
                <a:lnTo>
                  <a:pt x="56" y="41"/>
                </a:lnTo>
                <a:lnTo>
                  <a:pt x="56" y="17"/>
                </a:lnTo>
                <a:lnTo>
                  <a:pt x="40" y="0"/>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44" name="Freeform 352"/>
          <p:cNvSpPr>
            <a:spLocks/>
          </p:cNvSpPr>
          <p:nvPr/>
        </p:nvSpPr>
        <p:spPr bwMode="auto">
          <a:xfrm>
            <a:off x="1946275" y="4697884"/>
            <a:ext cx="30163" cy="20637"/>
          </a:xfrm>
          <a:custGeom>
            <a:avLst/>
            <a:gdLst>
              <a:gd name="T0" fmla="*/ 0 w 57"/>
              <a:gd name="T1" fmla="*/ 14196194 h 30"/>
              <a:gd name="T2" fmla="*/ 4760463 w 57"/>
              <a:gd name="T3" fmla="*/ 0 h 30"/>
              <a:gd name="T4" fmla="*/ 15961519 w 57"/>
              <a:gd name="T5" fmla="*/ 8517578 h 30"/>
              <a:gd name="T6" fmla="*/ 11480991 w 57"/>
              <a:gd name="T7" fmla="*/ 14196194 h 30"/>
              <a:gd name="T8" fmla="*/ 0 w 57"/>
              <a:gd name="T9" fmla="*/ 14196194 h 30"/>
              <a:gd name="T10" fmla="*/ 0 60000 65536"/>
              <a:gd name="T11" fmla="*/ 0 60000 65536"/>
              <a:gd name="T12" fmla="*/ 0 60000 65536"/>
              <a:gd name="T13" fmla="*/ 0 60000 65536"/>
              <a:gd name="T14" fmla="*/ 0 60000 65536"/>
              <a:gd name="T15" fmla="*/ 0 w 57"/>
              <a:gd name="T16" fmla="*/ 0 h 30"/>
              <a:gd name="T17" fmla="*/ 57 w 57"/>
              <a:gd name="T18" fmla="*/ 30 h 30"/>
            </a:gdLst>
            <a:ahLst/>
            <a:cxnLst>
              <a:cxn ang="T10">
                <a:pos x="T0" y="T1"/>
              </a:cxn>
              <a:cxn ang="T11">
                <a:pos x="T2" y="T3"/>
              </a:cxn>
              <a:cxn ang="T12">
                <a:pos x="T4" y="T5"/>
              </a:cxn>
              <a:cxn ang="T13">
                <a:pos x="T6" y="T7"/>
              </a:cxn>
              <a:cxn ang="T14">
                <a:pos x="T8" y="T9"/>
              </a:cxn>
            </a:cxnLst>
            <a:rect l="T15" t="T16" r="T17" b="T18"/>
            <a:pathLst>
              <a:path w="57" h="30">
                <a:moveTo>
                  <a:pt x="0" y="30"/>
                </a:moveTo>
                <a:lnTo>
                  <a:pt x="17" y="0"/>
                </a:lnTo>
                <a:lnTo>
                  <a:pt x="57" y="18"/>
                </a:lnTo>
                <a:lnTo>
                  <a:pt x="41" y="30"/>
                </a:lnTo>
                <a:lnTo>
                  <a:pt x="0" y="30"/>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45" name="Freeform 353"/>
          <p:cNvSpPr>
            <a:spLocks/>
          </p:cNvSpPr>
          <p:nvPr/>
        </p:nvSpPr>
        <p:spPr bwMode="auto">
          <a:xfrm>
            <a:off x="1865313" y="4734396"/>
            <a:ext cx="22225" cy="22225"/>
          </a:xfrm>
          <a:custGeom>
            <a:avLst/>
            <a:gdLst>
              <a:gd name="T0" fmla="*/ 12348765 w 40"/>
              <a:gd name="T1" fmla="*/ 9879013 h 30"/>
              <a:gd name="T2" fmla="*/ 0 w 40"/>
              <a:gd name="T3" fmla="*/ 16465022 h 30"/>
              <a:gd name="T4" fmla="*/ 0 w 40"/>
              <a:gd name="T5" fmla="*/ 2744047 h 30"/>
              <a:gd name="T6" fmla="*/ 9879013 w 40"/>
              <a:gd name="T7" fmla="*/ 0 h 30"/>
              <a:gd name="T8" fmla="*/ 12348765 w 40"/>
              <a:gd name="T9" fmla="*/ 9879013 h 30"/>
              <a:gd name="T10" fmla="*/ 0 60000 65536"/>
              <a:gd name="T11" fmla="*/ 0 60000 65536"/>
              <a:gd name="T12" fmla="*/ 0 60000 65536"/>
              <a:gd name="T13" fmla="*/ 0 60000 65536"/>
              <a:gd name="T14" fmla="*/ 0 60000 65536"/>
              <a:gd name="T15" fmla="*/ 0 w 40"/>
              <a:gd name="T16" fmla="*/ 0 h 30"/>
              <a:gd name="T17" fmla="*/ 40 w 40"/>
              <a:gd name="T18" fmla="*/ 30 h 30"/>
            </a:gdLst>
            <a:ahLst/>
            <a:cxnLst>
              <a:cxn ang="T10">
                <a:pos x="T0" y="T1"/>
              </a:cxn>
              <a:cxn ang="T11">
                <a:pos x="T2" y="T3"/>
              </a:cxn>
              <a:cxn ang="T12">
                <a:pos x="T4" y="T5"/>
              </a:cxn>
              <a:cxn ang="T13">
                <a:pos x="T6" y="T7"/>
              </a:cxn>
              <a:cxn ang="T14">
                <a:pos x="T8" y="T9"/>
              </a:cxn>
            </a:cxnLst>
            <a:rect l="T15" t="T16" r="T17" b="T18"/>
            <a:pathLst>
              <a:path w="40" h="30">
                <a:moveTo>
                  <a:pt x="40" y="18"/>
                </a:moveTo>
                <a:lnTo>
                  <a:pt x="0" y="30"/>
                </a:lnTo>
                <a:lnTo>
                  <a:pt x="0" y="5"/>
                </a:lnTo>
                <a:lnTo>
                  <a:pt x="32" y="0"/>
                </a:lnTo>
                <a:lnTo>
                  <a:pt x="40" y="18"/>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46" name="Freeform 354"/>
          <p:cNvSpPr>
            <a:spLocks/>
          </p:cNvSpPr>
          <p:nvPr/>
        </p:nvSpPr>
        <p:spPr bwMode="auto">
          <a:xfrm>
            <a:off x="1900238" y="4693121"/>
            <a:ext cx="38100" cy="88900"/>
          </a:xfrm>
          <a:custGeom>
            <a:avLst/>
            <a:gdLst>
              <a:gd name="T0" fmla="*/ 15254089 w 73"/>
              <a:gd name="T1" fmla="*/ 61265186 h 129"/>
              <a:gd name="T2" fmla="*/ 19885068 w 73"/>
              <a:gd name="T3" fmla="*/ 46067428 h 129"/>
              <a:gd name="T4" fmla="*/ 13075084 w 73"/>
              <a:gd name="T5" fmla="*/ 37994061 h 129"/>
              <a:gd name="T6" fmla="*/ 6809983 w 73"/>
              <a:gd name="T7" fmla="*/ 23271125 h 129"/>
              <a:gd name="T8" fmla="*/ 15254089 w 73"/>
              <a:gd name="T9" fmla="*/ 14722941 h 129"/>
              <a:gd name="T10" fmla="*/ 6809983 w 73"/>
              <a:gd name="T11" fmla="*/ 0 h 129"/>
              <a:gd name="T12" fmla="*/ 6809983 w 73"/>
              <a:gd name="T13" fmla="*/ 14722941 h 129"/>
              <a:gd name="T14" fmla="*/ 0 w 73"/>
              <a:gd name="T15" fmla="*/ 20421497 h 129"/>
              <a:gd name="T16" fmla="*/ 2179007 w 73"/>
              <a:gd name="T17" fmla="*/ 31819993 h 129"/>
              <a:gd name="T18" fmla="*/ 8988991 w 73"/>
              <a:gd name="T19" fmla="*/ 37994061 h 129"/>
              <a:gd name="T20" fmla="*/ 6809983 w 73"/>
              <a:gd name="T21" fmla="*/ 46067428 h 129"/>
              <a:gd name="T22" fmla="*/ 6809983 w 73"/>
              <a:gd name="T23" fmla="*/ 52241496 h 129"/>
              <a:gd name="T24" fmla="*/ 15254089 w 73"/>
              <a:gd name="T25" fmla="*/ 61265186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29"/>
              <a:gd name="T41" fmla="*/ 73 w 73"/>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29">
                <a:moveTo>
                  <a:pt x="56" y="129"/>
                </a:moveTo>
                <a:lnTo>
                  <a:pt x="73" y="97"/>
                </a:lnTo>
                <a:lnTo>
                  <a:pt x="48" y="80"/>
                </a:lnTo>
                <a:lnTo>
                  <a:pt x="25" y="49"/>
                </a:lnTo>
                <a:lnTo>
                  <a:pt x="56" y="31"/>
                </a:lnTo>
                <a:lnTo>
                  <a:pt x="25" y="0"/>
                </a:lnTo>
                <a:lnTo>
                  <a:pt x="25" y="31"/>
                </a:lnTo>
                <a:lnTo>
                  <a:pt x="0" y="43"/>
                </a:lnTo>
                <a:lnTo>
                  <a:pt x="8" y="67"/>
                </a:lnTo>
                <a:lnTo>
                  <a:pt x="33" y="80"/>
                </a:lnTo>
                <a:lnTo>
                  <a:pt x="25" y="97"/>
                </a:lnTo>
                <a:lnTo>
                  <a:pt x="25" y="110"/>
                </a:lnTo>
                <a:lnTo>
                  <a:pt x="56" y="129"/>
                </a:lnTo>
                <a:close/>
              </a:path>
            </a:pathLst>
          </a:custGeom>
          <a:solidFill>
            <a:srgbClr val="99FF66"/>
          </a:solidFill>
          <a:ln w="9525">
            <a:solidFill>
              <a:schemeClr val="bg1"/>
            </a:solidFill>
            <a:round/>
            <a:headEnd/>
            <a:tailEnd/>
          </a:ln>
        </p:spPr>
        <p:txBody>
          <a:bodyPr/>
          <a:lstStyle/>
          <a:p>
            <a:endParaRPr lang="en-US">
              <a:solidFill>
                <a:prstClr val="white"/>
              </a:solidFill>
            </a:endParaRPr>
          </a:p>
        </p:txBody>
      </p:sp>
      <p:sp>
        <p:nvSpPr>
          <p:cNvPr id="8247" name="Freeform 355"/>
          <p:cNvSpPr>
            <a:spLocks/>
          </p:cNvSpPr>
          <p:nvPr/>
        </p:nvSpPr>
        <p:spPr bwMode="auto">
          <a:xfrm>
            <a:off x="3695700" y="4212109"/>
            <a:ext cx="17463" cy="17462"/>
          </a:xfrm>
          <a:custGeom>
            <a:avLst/>
            <a:gdLst>
              <a:gd name="T0" fmla="*/ 9529886 w 32"/>
              <a:gd name="T1" fmla="*/ 12705062 h 24"/>
              <a:gd name="T2" fmla="*/ 4765216 w 32"/>
              <a:gd name="T3" fmla="*/ 0 h 24"/>
              <a:gd name="T4" fmla="*/ 0 w 32"/>
              <a:gd name="T5" fmla="*/ 6352531 h 24"/>
              <a:gd name="T6" fmla="*/ 2680025 w 32"/>
              <a:gd name="T7" fmla="*/ 12705062 h 24"/>
              <a:gd name="T8" fmla="*/ 4765216 w 32"/>
              <a:gd name="T9" fmla="*/ 12705062 h 24"/>
              <a:gd name="T10" fmla="*/ 9529886 w 32"/>
              <a:gd name="T11" fmla="*/ 12705062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32" y="24"/>
                </a:moveTo>
                <a:lnTo>
                  <a:pt x="16" y="0"/>
                </a:lnTo>
                <a:lnTo>
                  <a:pt x="0" y="12"/>
                </a:lnTo>
                <a:lnTo>
                  <a:pt x="9" y="24"/>
                </a:lnTo>
                <a:lnTo>
                  <a:pt x="16" y="24"/>
                </a:lnTo>
                <a:lnTo>
                  <a:pt x="32" y="24"/>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48" name="Freeform 356"/>
          <p:cNvSpPr>
            <a:spLocks/>
          </p:cNvSpPr>
          <p:nvPr/>
        </p:nvSpPr>
        <p:spPr bwMode="auto">
          <a:xfrm>
            <a:off x="3768725" y="4212109"/>
            <a:ext cx="7938" cy="17462"/>
          </a:xfrm>
          <a:custGeom>
            <a:avLst/>
            <a:gdLst>
              <a:gd name="T0" fmla="*/ 4200790 w 15"/>
              <a:gd name="T1" fmla="*/ 0 h 24"/>
              <a:gd name="T2" fmla="*/ 0 w 15"/>
              <a:gd name="T3" fmla="*/ 0 h 24"/>
              <a:gd name="T4" fmla="*/ 4200790 w 15"/>
              <a:gd name="T5" fmla="*/ 12705062 h 24"/>
              <a:gd name="T6" fmla="*/ 4200790 w 15"/>
              <a:gd name="T7" fmla="*/ 0 h 24"/>
              <a:gd name="T8" fmla="*/ 0 60000 65536"/>
              <a:gd name="T9" fmla="*/ 0 60000 65536"/>
              <a:gd name="T10" fmla="*/ 0 60000 65536"/>
              <a:gd name="T11" fmla="*/ 0 60000 65536"/>
              <a:gd name="T12" fmla="*/ 0 w 15"/>
              <a:gd name="T13" fmla="*/ 0 h 24"/>
              <a:gd name="T14" fmla="*/ 15 w 15"/>
              <a:gd name="T15" fmla="*/ 24 h 24"/>
            </a:gdLst>
            <a:ahLst/>
            <a:cxnLst>
              <a:cxn ang="T8">
                <a:pos x="T0" y="T1"/>
              </a:cxn>
              <a:cxn ang="T9">
                <a:pos x="T2" y="T3"/>
              </a:cxn>
              <a:cxn ang="T10">
                <a:pos x="T4" y="T5"/>
              </a:cxn>
              <a:cxn ang="T11">
                <a:pos x="T6" y="T7"/>
              </a:cxn>
            </a:cxnLst>
            <a:rect l="T12" t="T13" r="T14" b="T15"/>
            <a:pathLst>
              <a:path w="15" h="24">
                <a:moveTo>
                  <a:pt x="15" y="0"/>
                </a:moveTo>
                <a:lnTo>
                  <a:pt x="0" y="0"/>
                </a:lnTo>
                <a:lnTo>
                  <a:pt x="15" y="24"/>
                </a:lnTo>
                <a:lnTo>
                  <a:pt x="15"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49" name="Freeform 357"/>
          <p:cNvSpPr>
            <a:spLocks/>
          </p:cNvSpPr>
          <p:nvPr/>
        </p:nvSpPr>
        <p:spPr bwMode="auto">
          <a:xfrm>
            <a:off x="4440238" y="4585171"/>
            <a:ext cx="22225" cy="20638"/>
          </a:xfrm>
          <a:custGeom>
            <a:avLst/>
            <a:gdLst>
              <a:gd name="T0" fmla="*/ 7100331 w 40"/>
              <a:gd name="T1" fmla="*/ 0 h 30"/>
              <a:gd name="T2" fmla="*/ 0 w 40"/>
              <a:gd name="T3" fmla="*/ 5205592 h 30"/>
              <a:gd name="T4" fmla="*/ 0 w 40"/>
              <a:gd name="T5" fmla="*/ 14197570 h 30"/>
              <a:gd name="T6" fmla="*/ 12348765 w 40"/>
              <a:gd name="T7" fmla="*/ 14197570 h 30"/>
              <a:gd name="T8" fmla="*/ 12348765 w 40"/>
              <a:gd name="T9" fmla="*/ 5205592 h 30"/>
              <a:gd name="T10" fmla="*/ 7100331 w 40"/>
              <a:gd name="T11" fmla="*/ 0 h 30"/>
              <a:gd name="T12" fmla="*/ 0 60000 65536"/>
              <a:gd name="T13" fmla="*/ 0 60000 65536"/>
              <a:gd name="T14" fmla="*/ 0 60000 65536"/>
              <a:gd name="T15" fmla="*/ 0 60000 65536"/>
              <a:gd name="T16" fmla="*/ 0 60000 65536"/>
              <a:gd name="T17" fmla="*/ 0 60000 65536"/>
              <a:gd name="T18" fmla="*/ 0 w 40"/>
              <a:gd name="T19" fmla="*/ 0 h 30"/>
              <a:gd name="T20" fmla="*/ 40 w 4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0" h="30">
                <a:moveTo>
                  <a:pt x="23" y="0"/>
                </a:moveTo>
                <a:lnTo>
                  <a:pt x="0" y="11"/>
                </a:lnTo>
                <a:lnTo>
                  <a:pt x="0" y="30"/>
                </a:lnTo>
                <a:lnTo>
                  <a:pt x="40" y="30"/>
                </a:lnTo>
                <a:lnTo>
                  <a:pt x="40" y="11"/>
                </a:lnTo>
                <a:lnTo>
                  <a:pt x="23" y="0"/>
                </a:lnTo>
                <a:close/>
              </a:path>
            </a:pathLst>
          </a:custGeom>
          <a:solidFill>
            <a:schemeClr val="tx2"/>
          </a:solidFill>
          <a:ln w="9525">
            <a:solidFill>
              <a:schemeClr val="bg1"/>
            </a:solidFill>
            <a:round/>
            <a:headEnd/>
            <a:tailEnd/>
          </a:ln>
        </p:spPr>
        <p:txBody>
          <a:bodyPr/>
          <a:lstStyle/>
          <a:p>
            <a:endParaRPr lang="en-US">
              <a:solidFill>
                <a:prstClr val="white"/>
              </a:solidFill>
            </a:endParaRPr>
          </a:p>
        </p:txBody>
      </p:sp>
      <p:sp>
        <p:nvSpPr>
          <p:cNvPr id="8250" name="Freeform 358"/>
          <p:cNvSpPr>
            <a:spLocks/>
          </p:cNvSpPr>
          <p:nvPr/>
        </p:nvSpPr>
        <p:spPr bwMode="auto">
          <a:xfrm>
            <a:off x="2525713" y="5182071"/>
            <a:ext cx="468312" cy="831850"/>
          </a:xfrm>
          <a:custGeom>
            <a:avLst/>
            <a:gdLst>
              <a:gd name="T0" fmla="*/ 0 w 885"/>
              <a:gd name="T1" fmla="*/ 525242541 h 1212"/>
              <a:gd name="T2" fmla="*/ 2519889 w 885"/>
              <a:gd name="T3" fmla="*/ 539374377 h 1212"/>
              <a:gd name="T4" fmla="*/ 11200860 w 885"/>
              <a:gd name="T5" fmla="*/ 536548010 h 1212"/>
              <a:gd name="T6" fmla="*/ 15960708 w 885"/>
              <a:gd name="T7" fmla="*/ 564812367 h 1212"/>
              <a:gd name="T8" fmla="*/ 60763614 w 885"/>
              <a:gd name="T9" fmla="*/ 570935934 h 1212"/>
              <a:gd name="T10" fmla="*/ 49562758 w 885"/>
              <a:gd name="T11" fmla="*/ 556332580 h 1212"/>
              <a:gd name="T12" fmla="*/ 58803583 w 885"/>
              <a:gd name="T13" fmla="*/ 516291921 h 1212"/>
              <a:gd name="T14" fmla="*/ 67763950 w 885"/>
              <a:gd name="T15" fmla="*/ 521944656 h 1212"/>
              <a:gd name="T16" fmla="*/ 94645598 w 885"/>
              <a:gd name="T17" fmla="*/ 470597843 h 1212"/>
              <a:gd name="T18" fmla="*/ 74204446 w 885"/>
              <a:gd name="T19" fmla="*/ 439036286 h 1212"/>
              <a:gd name="T20" fmla="*/ 99126046 w 885"/>
              <a:gd name="T21" fmla="*/ 421607251 h 1212"/>
              <a:gd name="T22" fmla="*/ 103605965 w 885"/>
              <a:gd name="T23" fmla="*/ 393342894 h 1212"/>
              <a:gd name="T24" fmla="*/ 114806820 w 885"/>
              <a:gd name="T25" fmla="*/ 381565907 h 1212"/>
              <a:gd name="T26" fmla="*/ 105846453 w 885"/>
              <a:gd name="T27" fmla="*/ 375913172 h 1212"/>
              <a:gd name="T28" fmla="*/ 121807157 w 885"/>
              <a:gd name="T29" fmla="*/ 375913172 h 1212"/>
              <a:gd name="T30" fmla="*/ 119567197 w 885"/>
              <a:gd name="T31" fmla="*/ 361309818 h 1212"/>
              <a:gd name="T32" fmla="*/ 112566861 w 885"/>
              <a:gd name="T33" fmla="*/ 373086805 h 1212"/>
              <a:gd name="T34" fmla="*/ 105846453 w 885"/>
              <a:gd name="T35" fmla="*/ 361309818 h 1212"/>
              <a:gd name="T36" fmla="*/ 103605965 w 885"/>
              <a:gd name="T37" fmla="*/ 341525163 h 1212"/>
              <a:gd name="T38" fmla="*/ 137768390 w 885"/>
              <a:gd name="T39" fmla="*/ 341525163 h 1212"/>
              <a:gd name="T40" fmla="*/ 139728453 w 885"/>
              <a:gd name="T41" fmla="*/ 301012986 h 1212"/>
              <a:gd name="T42" fmla="*/ 191251226 w 885"/>
              <a:gd name="T43" fmla="*/ 295360252 h 1212"/>
              <a:gd name="T44" fmla="*/ 209452418 w 885"/>
              <a:gd name="T45" fmla="*/ 263798695 h 1212"/>
              <a:gd name="T46" fmla="*/ 187051236 w 885"/>
              <a:gd name="T47" fmla="*/ 211981050 h 1212"/>
              <a:gd name="T48" fmla="*/ 196011603 w 885"/>
              <a:gd name="T49" fmla="*/ 143205159 h 1212"/>
              <a:gd name="T50" fmla="*/ 247814833 w 885"/>
              <a:gd name="T51" fmla="*/ 89031958 h 1212"/>
              <a:gd name="T52" fmla="*/ 245574874 w 885"/>
              <a:gd name="T53" fmla="*/ 63123135 h 1212"/>
              <a:gd name="T54" fmla="*/ 238854466 w 885"/>
              <a:gd name="T55" fmla="*/ 63123135 h 1212"/>
              <a:gd name="T56" fmla="*/ 223173162 w 885"/>
              <a:gd name="T57" fmla="*/ 94684713 h 1212"/>
              <a:gd name="T58" fmla="*/ 187051236 w 885"/>
              <a:gd name="T59" fmla="*/ 92329865 h 1212"/>
              <a:gd name="T60" fmla="*/ 193771643 w 885"/>
              <a:gd name="T61" fmla="*/ 57941233 h 1212"/>
              <a:gd name="T62" fmla="*/ 135247972 w 885"/>
              <a:gd name="T63" fmla="*/ 8950623 h 1212"/>
              <a:gd name="T64" fmla="*/ 117327238 w 885"/>
              <a:gd name="T65" fmla="*/ 3297201 h 1212"/>
              <a:gd name="T66" fmla="*/ 112566861 w 885"/>
              <a:gd name="T67" fmla="*/ 14603360 h 1212"/>
              <a:gd name="T68" fmla="*/ 90165679 w 885"/>
              <a:gd name="T69" fmla="*/ 0 h 1212"/>
              <a:gd name="T70" fmla="*/ 76724863 w 885"/>
              <a:gd name="T71" fmla="*/ 17429727 h 1212"/>
              <a:gd name="T72" fmla="*/ 76724863 w 885"/>
              <a:gd name="T73" fmla="*/ 37685820 h 1212"/>
              <a:gd name="T74" fmla="*/ 60763614 w 885"/>
              <a:gd name="T75" fmla="*/ 46164932 h 1212"/>
              <a:gd name="T76" fmla="*/ 60763614 w 885"/>
              <a:gd name="T77" fmla="*/ 86205591 h 1212"/>
              <a:gd name="T78" fmla="*/ 47322799 w 885"/>
              <a:gd name="T79" fmla="*/ 106461700 h 1212"/>
              <a:gd name="T80" fmla="*/ 36121943 w 885"/>
              <a:gd name="T81" fmla="*/ 163461247 h 1212"/>
              <a:gd name="T82" fmla="*/ 43122809 w 885"/>
              <a:gd name="T83" fmla="*/ 215278936 h 1212"/>
              <a:gd name="T84" fmla="*/ 27161568 w 885"/>
              <a:gd name="T85" fmla="*/ 260972328 h 1212"/>
              <a:gd name="T86" fmla="*/ 15960708 w 885"/>
              <a:gd name="T87" fmla="*/ 373086805 h 1212"/>
              <a:gd name="T88" fmla="*/ 24921608 w 885"/>
              <a:gd name="T89" fmla="*/ 415953830 h 1212"/>
              <a:gd name="T90" fmla="*/ 15960708 w 885"/>
              <a:gd name="T91" fmla="*/ 418780884 h 1212"/>
              <a:gd name="T92" fmla="*/ 20161231 w 885"/>
              <a:gd name="T93" fmla="*/ 453168808 h 1212"/>
              <a:gd name="T94" fmla="*/ 0 w 885"/>
              <a:gd name="T95" fmla="*/ 525242541 h 1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5"/>
              <a:gd name="T145" fmla="*/ 0 h 1212"/>
              <a:gd name="T146" fmla="*/ 885 w 885"/>
              <a:gd name="T147" fmla="*/ 1212 h 1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5" h="1212">
                <a:moveTo>
                  <a:pt x="0" y="1115"/>
                </a:moveTo>
                <a:lnTo>
                  <a:pt x="9" y="1145"/>
                </a:lnTo>
                <a:lnTo>
                  <a:pt x="40" y="1139"/>
                </a:lnTo>
                <a:lnTo>
                  <a:pt x="57" y="1199"/>
                </a:lnTo>
                <a:lnTo>
                  <a:pt x="217" y="1212"/>
                </a:lnTo>
                <a:lnTo>
                  <a:pt x="177" y="1181"/>
                </a:lnTo>
                <a:lnTo>
                  <a:pt x="210" y="1096"/>
                </a:lnTo>
                <a:lnTo>
                  <a:pt x="242" y="1108"/>
                </a:lnTo>
                <a:lnTo>
                  <a:pt x="338" y="999"/>
                </a:lnTo>
                <a:lnTo>
                  <a:pt x="265" y="932"/>
                </a:lnTo>
                <a:lnTo>
                  <a:pt x="354" y="895"/>
                </a:lnTo>
                <a:lnTo>
                  <a:pt x="370" y="835"/>
                </a:lnTo>
                <a:lnTo>
                  <a:pt x="410" y="810"/>
                </a:lnTo>
                <a:lnTo>
                  <a:pt x="378" y="798"/>
                </a:lnTo>
                <a:lnTo>
                  <a:pt x="435" y="798"/>
                </a:lnTo>
                <a:lnTo>
                  <a:pt x="427" y="767"/>
                </a:lnTo>
                <a:lnTo>
                  <a:pt x="402" y="792"/>
                </a:lnTo>
                <a:lnTo>
                  <a:pt x="378" y="767"/>
                </a:lnTo>
                <a:lnTo>
                  <a:pt x="370" y="725"/>
                </a:lnTo>
                <a:lnTo>
                  <a:pt x="492" y="725"/>
                </a:lnTo>
                <a:lnTo>
                  <a:pt x="499" y="639"/>
                </a:lnTo>
                <a:lnTo>
                  <a:pt x="683" y="627"/>
                </a:lnTo>
                <a:lnTo>
                  <a:pt x="748" y="560"/>
                </a:lnTo>
                <a:lnTo>
                  <a:pt x="668" y="450"/>
                </a:lnTo>
                <a:lnTo>
                  <a:pt x="700" y="304"/>
                </a:lnTo>
                <a:lnTo>
                  <a:pt x="885" y="189"/>
                </a:lnTo>
                <a:lnTo>
                  <a:pt x="877" y="134"/>
                </a:lnTo>
                <a:lnTo>
                  <a:pt x="853" y="134"/>
                </a:lnTo>
                <a:lnTo>
                  <a:pt x="797" y="201"/>
                </a:lnTo>
                <a:lnTo>
                  <a:pt x="668" y="196"/>
                </a:lnTo>
                <a:lnTo>
                  <a:pt x="692" y="123"/>
                </a:lnTo>
                <a:lnTo>
                  <a:pt x="483" y="19"/>
                </a:lnTo>
                <a:lnTo>
                  <a:pt x="419" y="7"/>
                </a:lnTo>
                <a:lnTo>
                  <a:pt x="402" y="31"/>
                </a:lnTo>
                <a:lnTo>
                  <a:pt x="322" y="0"/>
                </a:lnTo>
                <a:lnTo>
                  <a:pt x="274" y="37"/>
                </a:lnTo>
                <a:lnTo>
                  <a:pt x="274" y="80"/>
                </a:lnTo>
                <a:lnTo>
                  <a:pt x="217" y="98"/>
                </a:lnTo>
                <a:lnTo>
                  <a:pt x="217" y="183"/>
                </a:lnTo>
                <a:lnTo>
                  <a:pt x="169" y="226"/>
                </a:lnTo>
                <a:lnTo>
                  <a:pt x="129" y="347"/>
                </a:lnTo>
                <a:lnTo>
                  <a:pt x="154" y="457"/>
                </a:lnTo>
                <a:lnTo>
                  <a:pt x="97" y="554"/>
                </a:lnTo>
                <a:lnTo>
                  <a:pt x="57" y="792"/>
                </a:lnTo>
                <a:lnTo>
                  <a:pt x="89" y="883"/>
                </a:lnTo>
                <a:lnTo>
                  <a:pt x="57" y="889"/>
                </a:lnTo>
                <a:lnTo>
                  <a:pt x="72" y="962"/>
                </a:lnTo>
                <a:lnTo>
                  <a:pt x="0" y="1115"/>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51" name="Freeform 359"/>
          <p:cNvSpPr>
            <a:spLocks/>
          </p:cNvSpPr>
          <p:nvPr/>
        </p:nvSpPr>
        <p:spPr bwMode="auto">
          <a:xfrm>
            <a:off x="2636838" y="6023446"/>
            <a:ext cx="84137" cy="69850"/>
          </a:xfrm>
          <a:custGeom>
            <a:avLst/>
            <a:gdLst>
              <a:gd name="T0" fmla="*/ 0 w 160"/>
              <a:gd name="T1" fmla="*/ 0 h 104"/>
              <a:gd name="T2" fmla="*/ 0 w 160"/>
              <a:gd name="T3" fmla="*/ 46913685 h 104"/>
              <a:gd name="T4" fmla="*/ 44243967 w 160"/>
              <a:gd name="T5" fmla="*/ 43756321 h 104"/>
              <a:gd name="T6" fmla="*/ 11060860 w 160"/>
              <a:gd name="T7" fmla="*/ 24358848 h 104"/>
              <a:gd name="T8" fmla="*/ 0 w 160"/>
              <a:gd name="T9" fmla="*/ 0 h 104"/>
              <a:gd name="T10" fmla="*/ 0 60000 65536"/>
              <a:gd name="T11" fmla="*/ 0 60000 65536"/>
              <a:gd name="T12" fmla="*/ 0 60000 65536"/>
              <a:gd name="T13" fmla="*/ 0 60000 65536"/>
              <a:gd name="T14" fmla="*/ 0 60000 65536"/>
              <a:gd name="T15" fmla="*/ 0 w 160"/>
              <a:gd name="T16" fmla="*/ 0 h 104"/>
              <a:gd name="T17" fmla="*/ 160 w 160"/>
              <a:gd name="T18" fmla="*/ 104 h 104"/>
            </a:gdLst>
            <a:ahLst/>
            <a:cxnLst>
              <a:cxn ang="T10">
                <a:pos x="T0" y="T1"/>
              </a:cxn>
              <a:cxn ang="T11">
                <a:pos x="T2" y="T3"/>
              </a:cxn>
              <a:cxn ang="T12">
                <a:pos x="T4" y="T5"/>
              </a:cxn>
              <a:cxn ang="T13">
                <a:pos x="T6" y="T7"/>
              </a:cxn>
              <a:cxn ang="T14">
                <a:pos x="T8" y="T9"/>
              </a:cxn>
            </a:cxnLst>
            <a:rect l="T15" t="T16" r="T17" b="T18"/>
            <a:pathLst>
              <a:path w="160" h="104">
                <a:moveTo>
                  <a:pt x="0" y="0"/>
                </a:moveTo>
                <a:lnTo>
                  <a:pt x="0" y="104"/>
                </a:lnTo>
                <a:lnTo>
                  <a:pt x="160" y="97"/>
                </a:lnTo>
                <a:lnTo>
                  <a:pt x="40" y="54"/>
                </a:lnTo>
                <a:lnTo>
                  <a:pt x="0" y="0"/>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252" name="Freeform 360"/>
          <p:cNvSpPr>
            <a:spLocks/>
          </p:cNvSpPr>
          <p:nvPr/>
        </p:nvSpPr>
        <p:spPr bwMode="auto">
          <a:xfrm>
            <a:off x="6977063" y="4918546"/>
            <a:ext cx="962025" cy="709613"/>
          </a:xfrm>
          <a:custGeom>
            <a:avLst/>
            <a:gdLst>
              <a:gd name="T0" fmla="*/ 6727822 w 1817"/>
              <a:gd name="T1" fmla="*/ 260418335 h 1035"/>
              <a:gd name="T2" fmla="*/ 11212860 w 1817"/>
              <a:gd name="T3" fmla="*/ 251957147 h 1035"/>
              <a:gd name="T4" fmla="*/ 6727822 w 1817"/>
              <a:gd name="T5" fmla="*/ 183326975 h 1035"/>
              <a:gd name="T6" fmla="*/ 42889801 w 1817"/>
              <a:gd name="T7" fmla="*/ 157003388 h 1035"/>
              <a:gd name="T8" fmla="*/ 112410798 w 1817"/>
              <a:gd name="T9" fmla="*/ 117517385 h 1035"/>
              <a:gd name="T10" fmla="*/ 119418700 w 1817"/>
              <a:gd name="T11" fmla="*/ 91193841 h 1035"/>
              <a:gd name="T12" fmla="*/ 128389303 w 1817"/>
              <a:gd name="T13" fmla="*/ 88842841 h 1035"/>
              <a:gd name="T14" fmla="*/ 141844976 w 1817"/>
              <a:gd name="T15" fmla="*/ 74270757 h 1035"/>
              <a:gd name="T16" fmla="*/ 180249194 w 1817"/>
              <a:gd name="T17" fmla="*/ 54527756 h 1035"/>
              <a:gd name="T18" fmla="*/ 191462580 w 1817"/>
              <a:gd name="T19" fmla="*/ 62989630 h 1035"/>
              <a:gd name="T20" fmla="*/ 202956049 w 1817"/>
              <a:gd name="T21" fmla="*/ 56878733 h 1035"/>
              <a:gd name="T22" fmla="*/ 243322437 w 1817"/>
              <a:gd name="T23" fmla="*/ 20213339 h 1035"/>
              <a:gd name="T24" fmla="*/ 293220720 w 1817"/>
              <a:gd name="T25" fmla="*/ 23033284 h 1035"/>
              <a:gd name="T26" fmla="*/ 340315458 w 1817"/>
              <a:gd name="T27" fmla="*/ 111406489 h 1035"/>
              <a:gd name="T28" fmla="*/ 358536747 w 1817"/>
              <a:gd name="T29" fmla="*/ 20213339 h 1035"/>
              <a:gd name="T30" fmla="*/ 385448026 w 1817"/>
              <a:gd name="T31" fmla="*/ 54527756 h 1035"/>
              <a:gd name="T32" fmla="*/ 419087124 w 1817"/>
              <a:gd name="T33" fmla="*/ 134439762 h 1035"/>
              <a:gd name="T34" fmla="*/ 459734125 w 1817"/>
              <a:gd name="T35" fmla="*/ 191318516 h 1035"/>
              <a:gd name="T36" fmla="*/ 475712631 w 1817"/>
              <a:gd name="T37" fmla="*/ 211531165 h 1035"/>
              <a:gd name="T38" fmla="*/ 509351729 w 1817"/>
              <a:gd name="T39" fmla="*/ 289092857 h 1035"/>
              <a:gd name="T40" fmla="*/ 479917584 w 1817"/>
              <a:gd name="T41" fmla="*/ 386397637 h 1035"/>
              <a:gd name="T42" fmla="*/ 437307883 w 1817"/>
              <a:gd name="T43" fmla="*/ 466308936 h 1035"/>
              <a:gd name="T44" fmla="*/ 419087124 w 1817"/>
              <a:gd name="T45" fmla="*/ 486522270 h 1035"/>
              <a:gd name="T46" fmla="*/ 380962459 w 1817"/>
              <a:gd name="T47" fmla="*/ 480411374 h 1035"/>
              <a:gd name="T48" fmla="*/ 338072675 w 1817"/>
              <a:gd name="T49" fmla="*/ 455027809 h 1035"/>
              <a:gd name="T50" fmla="*/ 315646962 w 1817"/>
              <a:gd name="T51" fmla="*/ 423063015 h 1035"/>
              <a:gd name="T52" fmla="*/ 308638530 w 1817"/>
              <a:gd name="T53" fmla="*/ 411781202 h 1035"/>
              <a:gd name="T54" fmla="*/ 310881313 w 1817"/>
              <a:gd name="T55" fmla="*/ 363363679 h 1035"/>
              <a:gd name="T56" fmla="*/ 277242148 w 1817"/>
              <a:gd name="T57" fmla="*/ 403789661 h 1035"/>
              <a:gd name="T58" fmla="*/ 227624544 w 1817"/>
              <a:gd name="T59" fmla="*/ 349261841 h 1035"/>
              <a:gd name="T60" fmla="*/ 130631557 w 1817"/>
              <a:gd name="T61" fmla="*/ 389217576 h 1035"/>
              <a:gd name="T62" fmla="*/ 56345440 w 1817"/>
              <a:gd name="T63" fmla="*/ 408960577 h 1035"/>
              <a:gd name="T64" fmla="*/ 29154070 w 1817"/>
              <a:gd name="T65" fmla="*/ 349261841 h 10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7"/>
              <a:gd name="T100" fmla="*/ 0 h 1035"/>
              <a:gd name="T101" fmla="*/ 1817 w 1817"/>
              <a:gd name="T102" fmla="*/ 1035 h 10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7" h="1035">
                <a:moveTo>
                  <a:pt x="0" y="547"/>
                </a:moveTo>
                <a:lnTo>
                  <a:pt x="24" y="554"/>
                </a:lnTo>
                <a:lnTo>
                  <a:pt x="8" y="517"/>
                </a:lnTo>
                <a:lnTo>
                  <a:pt x="40" y="536"/>
                </a:lnTo>
                <a:lnTo>
                  <a:pt x="0" y="481"/>
                </a:lnTo>
                <a:lnTo>
                  <a:pt x="24" y="390"/>
                </a:lnTo>
                <a:lnTo>
                  <a:pt x="31" y="407"/>
                </a:lnTo>
                <a:lnTo>
                  <a:pt x="153" y="334"/>
                </a:lnTo>
                <a:lnTo>
                  <a:pt x="338" y="304"/>
                </a:lnTo>
                <a:lnTo>
                  <a:pt x="401" y="250"/>
                </a:lnTo>
                <a:lnTo>
                  <a:pt x="401" y="213"/>
                </a:lnTo>
                <a:lnTo>
                  <a:pt x="426" y="194"/>
                </a:lnTo>
                <a:lnTo>
                  <a:pt x="449" y="231"/>
                </a:lnTo>
                <a:lnTo>
                  <a:pt x="458" y="189"/>
                </a:lnTo>
                <a:lnTo>
                  <a:pt x="506" y="194"/>
                </a:lnTo>
                <a:lnTo>
                  <a:pt x="506" y="158"/>
                </a:lnTo>
                <a:lnTo>
                  <a:pt x="571" y="110"/>
                </a:lnTo>
                <a:lnTo>
                  <a:pt x="643" y="116"/>
                </a:lnTo>
                <a:lnTo>
                  <a:pt x="659" y="170"/>
                </a:lnTo>
                <a:lnTo>
                  <a:pt x="683" y="134"/>
                </a:lnTo>
                <a:lnTo>
                  <a:pt x="739" y="146"/>
                </a:lnTo>
                <a:lnTo>
                  <a:pt x="724" y="121"/>
                </a:lnTo>
                <a:lnTo>
                  <a:pt x="764" y="61"/>
                </a:lnTo>
                <a:lnTo>
                  <a:pt x="868" y="43"/>
                </a:lnTo>
                <a:lnTo>
                  <a:pt x="844" y="13"/>
                </a:lnTo>
                <a:lnTo>
                  <a:pt x="1046" y="49"/>
                </a:lnTo>
                <a:lnTo>
                  <a:pt x="1006" y="140"/>
                </a:lnTo>
                <a:lnTo>
                  <a:pt x="1214" y="237"/>
                </a:lnTo>
                <a:lnTo>
                  <a:pt x="1254" y="201"/>
                </a:lnTo>
                <a:lnTo>
                  <a:pt x="1279" y="43"/>
                </a:lnTo>
                <a:lnTo>
                  <a:pt x="1334" y="0"/>
                </a:lnTo>
                <a:lnTo>
                  <a:pt x="1375" y="116"/>
                </a:lnTo>
                <a:lnTo>
                  <a:pt x="1447" y="140"/>
                </a:lnTo>
                <a:lnTo>
                  <a:pt x="1495" y="286"/>
                </a:lnTo>
                <a:lnTo>
                  <a:pt x="1600" y="329"/>
                </a:lnTo>
                <a:lnTo>
                  <a:pt x="1640" y="407"/>
                </a:lnTo>
                <a:lnTo>
                  <a:pt x="1689" y="402"/>
                </a:lnTo>
                <a:lnTo>
                  <a:pt x="1697" y="450"/>
                </a:lnTo>
                <a:lnTo>
                  <a:pt x="1777" y="506"/>
                </a:lnTo>
                <a:lnTo>
                  <a:pt x="1817" y="615"/>
                </a:lnTo>
                <a:lnTo>
                  <a:pt x="1800" y="724"/>
                </a:lnTo>
                <a:lnTo>
                  <a:pt x="1712" y="822"/>
                </a:lnTo>
                <a:lnTo>
                  <a:pt x="1657" y="968"/>
                </a:lnTo>
                <a:lnTo>
                  <a:pt x="1560" y="992"/>
                </a:lnTo>
                <a:lnTo>
                  <a:pt x="1487" y="1016"/>
                </a:lnTo>
                <a:lnTo>
                  <a:pt x="1495" y="1035"/>
                </a:lnTo>
                <a:lnTo>
                  <a:pt x="1424" y="980"/>
                </a:lnTo>
                <a:lnTo>
                  <a:pt x="1359" y="1022"/>
                </a:lnTo>
                <a:lnTo>
                  <a:pt x="1270" y="1005"/>
                </a:lnTo>
                <a:lnTo>
                  <a:pt x="1206" y="968"/>
                </a:lnTo>
                <a:lnTo>
                  <a:pt x="1174" y="883"/>
                </a:lnTo>
                <a:lnTo>
                  <a:pt x="1126" y="900"/>
                </a:lnTo>
                <a:lnTo>
                  <a:pt x="1117" y="840"/>
                </a:lnTo>
                <a:lnTo>
                  <a:pt x="1101" y="876"/>
                </a:lnTo>
                <a:lnTo>
                  <a:pt x="1061" y="876"/>
                </a:lnTo>
                <a:lnTo>
                  <a:pt x="1109" y="773"/>
                </a:lnTo>
                <a:lnTo>
                  <a:pt x="1021" y="870"/>
                </a:lnTo>
                <a:lnTo>
                  <a:pt x="989" y="859"/>
                </a:lnTo>
                <a:lnTo>
                  <a:pt x="941" y="779"/>
                </a:lnTo>
                <a:lnTo>
                  <a:pt x="812" y="743"/>
                </a:lnTo>
                <a:lnTo>
                  <a:pt x="563" y="767"/>
                </a:lnTo>
                <a:lnTo>
                  <a:pt x="466" y="828"/>
                </a:lnTo>
                <a:lnTo>
                  <a:pt x="305" y="828"/>
                </a:lnTo>
                <a:lnTo>
                  <a:pt x="201" y="870"/>
                </a:lnTo>
                <a:lnTo>
                  <a:pt x="80" y="840"/>
                </a:lnTo>
                <a:lnTo>
                  <a:pt x="104" y="743"/>
                </a:lnTo>
                <a:lnTo>
                  <a:pt x="0" y="54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53" name="Freeform 361"/>
          <p:cNvSpPr>
            <a:spLocks/>
          </p:cNvSpPr>
          <p:nvPr/>
        </p:nvSpPr>
        <p:spPr bwMode="auto">
          <a:xfrm>
            <a:off x="7726363" y="5671021"/>
            <a:ext cx="88900" cy="84138"/>
          </a:xfrm>
          <a:custGeom>
            <a:avLst/>
            <a:gdLst>
              <a:gd name="T0" fmla="*/ 0 w 169"/>
              <a:gd name="T1" fmla="*/ 11415184 h 122"/>
              <a:gd name="T2" fmla="*/ 0 w 169"/>
              <a:gd name="T3" fmla="*/ 0 h 122"/>
              <a:gd name="T4" fmla="*/ 24627403 w 169"/>
              <a:gd name="T5" fmla="*/ 8085525 h 122"/>
              <a:gd name="T6" fmla="*/ 42060222 w 169"/>
              <a:gd name="T7" fmla="*/ 2853796 h 122"/>
              <a:gd name="T8" fmla="*/ 46764556 w 169"/>
              <a:gd name="T9" fmla="*/ 14268979 h 122"/>
              <a:gd name="T10" fmla="*/ 46764556 w 169"/>
              <a:gd name="T11" fmla="*/ 31391063 h 122"/>
              <a:gd name="T12" fmla="*/ 26840960 w 169"/>
              <a:gd name="T13" fmla="*/ 58026261 h 122"/>
              <a:gd name="T14" fmla="*/ 17709513 w 169"/>
              <a:gd name="T15" fmla="*/ 54696604 h 122"/>
              <a:gd name="T16" fmla="*/ 0 w 169"/>
              <a:gd name="T17" fmla="*/ 11415184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22"/>
              <a:gd name="T29" fmla="*/ 169 w 169"/>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22">
                <a:moveTo>
                  <a:pt x="0" y="24"/>
                </a:moveTo>
                <a:lnTo>
                  <a:pt x="0" y="0"/>
                </a:lnTo>
                <a:lnTo>
                  <a:pt x="89" y="17"/>
                </a:lnTo>
                <a:lnTo>
                  <a:pt x="152" y="6"/>
                </a:lnTo>
                <a:lnTo>
                  <a:pt x="169" y="30"/>
                </a:lnTo>
                <a:lnTo>
                  <a:pt x="169" y="66"/>
                </a:lnTo>
                <a:lnTo>
                  <a:pt x="97" y="122"/>
                </a:lnTo>
                <a:lnTo>
                  <a:pt x="64" y="115"/>
                </a:lnTo>
                <a:lnTo>
                  <a:pt x="0" y="24"/>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254" name="Freeform 362"/>
          <p:cNvSpPr>
            <a:spLocks/>
          </p:cNvSpPr>
          <p:nvPr/>
        </p:nvSpPr>
        <p:spPr bwMode="auto">
          <a:xfrm>
            <a:off x="4500563" y="3418359"/>
            <a:ext cx="182562" cy="71437"/>
          </a:xfrm>
          <a:custGeom>
            <a:avLst/>
            <a:gdLst>
              <a:gd name="T0" fmla="*/ 0 w 346"/>
              <a:gd name="T1" fmla="*/ 25975329 h 103"/>
              <a:gd name="T2" fmla="*/ 2227151 w 346"/>
              <a:gd name="T3" fmla="*/ 28861937 h 103"/>
              <a:gd name="T4" fmla="*/ 2227151 w 346"/>
              <a:gd name="T5" fmla="*/ 37520377 h 103"/>
              <a:gd name="T6" fmla="*/ 11135755 w 346"/>
              <a:gd name="T7" fmla="*/ 40406292 h 103"/>
              <a:gd name="T8" fmla="*/ 33686379 w 346"/>
              <a:gd name="T9" fmla="*/ 37520377 h 103"/>
              <a:gd name="T10" fmla="*/ 51504115 w 346"/>
              <a:gd name="T11" fmla="*/ 49546075 h 103"/>
              <a:gd name="T12" fmla="*/ 82962825 w 346"/>
              <a:gd name="T13" fmla="*/ 40406292 h 103"/>
              <a:gd name="T14" fmla="*/ 96326253 w 346"/>
              <a:gd name="T15" fmla="*/ 14430969 h 103"/>
              <a:gd name="T16" fmla="*/ 89366211 w 346"/>
              <a:gd name="T17" fmla="*/ 0 h 103"/>
              <a:gd name="T18" fmla="*/ 53731265 w 346"/>
              <a:gd name="T19" fmla="*/ 2885917 h 103"/>
              <a:gd name="T20" fmla="*/ 42594987 w 346"/>
              <a:gd name="T21" fmla="*/ 25975329 h 103"/>
              <a:gd name="T22" fmla="*/ 0 w 346"/>
              <a:gd name="T23" fmla="*/ 25975329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103"/>
              <a:gd name="T38" fmla="*/ 346 w 34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103">
                <a:moveTo>
                  <a:pt x="0" y="54"/>
                </a:moveTo>
                <a:lnTo>
                  <a:pt x="8" y="60"/>
                </a:lnTo>
                <a:lnTo>
                  <a:pt x="8" y="78"/>
                </a:lnTo>
                <a:lnTo>
                  <a:pt x="40" y="84"/>
                </a:lnTo>
                <a:lnTo>
                  <a:pt x="121" y="78"/>
                </a:lnTo>
                <a:lnTo>
                  <a:pt x="185" y="103"/>
                </a:lnTo>
                <a:lnTo>
                  <a:pt x="298" y="84"/>
                </a:lnTo>
                <a:lnTo>
                  <a:pt x="346" y="30"/>
                </a:lnTo>
                <a:lnTo>
                  <a:pt x="321" y="0"/>
                </a:lnTo>
                <a:lnTo>
                  <a:pt x="193" y="6"/>
                </a:lnTo>
                <a:lnTo>
                  <a:pt x="153" y="54"/>
                </a:lnTo>
                <a:lnTo>
                  <a:pt x="0" y="54"/>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55" name="Freeform 363"/>
          <p:cNvSpPr>
            <a:spLocks/>
          </p:cNvSpPr>
          <p:nvPr/>
        </p:nvSpPr>
        <p:spPr bwMode="auto">
          <a:xfrm>
            <a:off x="4343400" y="3334221"/>
            <a:ext cx="76200" cy="58738"/>
          </a:xfrm>
          <a:custGeom>
            <a:avLst/>
            <a:gdLst>
              <a:gd name="T0" fmla="*/ 0 w 144"/>
              <a:gd name="T1" fmla="*/ 11460822 h 85"/>
              <a:gd name="T2" fmla="*/ 6720416 w 144"/>
              <a:gd name="T3" fmla="*/ 2865033 h 85"/>
              <a:gd name="T4" fmla="*/ 26601734 w 144"/>
              <a:gd name="T5" fmla="*/ 0 h 85"/>
              <a:gd name="T6" fmla="*/ 38362467 w 144"/>
              <a:gd name="T7" fmla="*/ 17190884 h 85"/>
              <a:gd name="T8" fmla="*/ 40322499 w 144"/>
              <a:gd name="T9" fmla="*/ 28651706 h 85"/>
              <a:gd name="T10" fmla="*/ 35842047 w 144"/>
              <a:gd name="T11" fmla="*/ 40590027 h 85"/>
              <a:gd name="T12" fmla="*/ 0 w 144"/>
              <a:gd name="T13" fmla="*/ 11460822 h 85"/>
              <a:gd name="T14" fmla="*/ 0 60000 65536"/>
              <a:gd name="T15" fmla="*/ 0 60000 65536"/>
              <a:gd name="T16" fmla="*/ 0 60000 65536"/>
              <a:gd name="T17" fmla="*/ 0 60000 65536"/>
              <a:gd name="T18" fmla="*/ 0 60000 65536"/>
              <a:gd name="T19" fmla="*/ 0 60000 65536"/>
              <a:gd name="T20" fmla="*/ 0 60000 65536"/>
              <a:gd name="T21" fmla="*/ 0 w 144"/>
              <a:gd name="T22" fmla="*/ 0 h 85"/>
              <a:gd name="T23" fmla="*/ 144 w 144"/>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85">
                <a:moveTo>
                  <a:pt x="0" y="24"/>
                </a:moveTo>
                <a:lnTo>
                  <a:pt x="24" y="6"/>
                </a:lnTo>
                <a:lnTo>
                  <a:pt x="95" y="0"/>
                </a:lnTo>
                <a:lnTo>
                  <a:pt x="137" y="36"/>
                </a:lnTo>
                <a:lnTo>
                  <a:pt x="144" y="60"/>
                </a:lnTo>
                <a:lnTo>
                  <a:pt x="128" y="85"/>
                </a:lnTo>
                <a:lnTo>
                  <a:pt x="0" y="2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56" name="Freeform 364"/>
          <p:cNvSpPr>
            <a:spLocks/>
          </p:cNvSpPr>
          <p:nvPr/>
        </p:nvSpPr>
        <p:spPr bwMode="auto">
          <a:xfrm>
            <a:off x="2611438" y="4889971"/>
            <a:ext cx="284162" cy="317500"/>
          </a:xfrm>
          <a:custGeom>
            <a:avLst/>
            <a:gdLst>
              <a:gd name="T0" fmla="*/ 0 w 538"/>
              <a:gd name="T1" fmla="*/ 20220567 h 463"/>
              <a:gd name="T2" fmla="*/ 11158903 w 538"/>
              <a:gd name="T3" fmla="*/ 43262974 h 463"/>
              <a:gd name="T4" fmla="*/ 4184786 w 538"/>
              <a:gd name="T5" fmla="*/ 94519699 h 463"/>
              <a:gd name="T6" fmla="*/ 11158903 w 538"/>
              <a:gd name="T7" fmla="*/ 100162695 h 463"/>
              <a:gd name="T8" fmla="*/ 6416356 w 538"/>
              <a:gd name="T9" fmla="*/ 106275425 h 463"/>
              <a:gd name="T10" fmla="*/ 1952689 w 538"/>
              <a:gd name="T11" fmla="*/ 128847406 h 463"/>
              <a:gd name="T12" fmla="*/ 13391000 w 538"/>
              <a:gd name="T13" fmla="*/ 158002539 h 463"/>
              <a:gd name="T14" fmla="*/ 22318335 w 538"/>
              <a:gd name="T15" fmla="*/ 217724110 h 463"/>
              <a:gd name="T16" fmla="*/ 31245138 w 538"/>
              <a:gd name="T17" fmla="*/ 217724110 h 463"/>
              <a:gd name="T18" fmla="*/ 44636142 w 538"/>
              <a:gd name="T19" fmla="*/ 200324704 h 463"/>
              <a:gd name="T20" fmla="*/ 66954469 w 538"/>
              <a:gd name="T21" fmla="*/ 214902956 h 463"/>
              <a:gd name="T22" fmla="*/ 71697031 w 538"/>
              <a:gd name="T23" fmla="*/ 203616965 h 463"/>
              <a:gd name="T24" fmla="*/ 89551164 w 538"/>
              <a:gd name="T25" fmla="*/ 209259960 h 463"/>
              <a:gd name="T26" fmla="*/ 98478495 w 538"/>
              <a:gd name="T27" fmla="*/ 165996954 h 463"/>
              <a:gd name="T28" fmla="*/ 134187818 w 538"/>
              <a:gd name="T29" fmla="*/ 158002539 h 463"/>
              <a:gd name="T30" fmla="*/ 145346750 w 538"/>
              <a:gd name="T31" fmla="*/ 172110370 h 463"/>
              <a:gd name="T32" fmla="*/ 150089296 w 538"/>
              <a:gd name="T33" fmla="*/ 137781977 h 463"/>
              <a:gd name="T34" fmla="*/ 141161965 w 538"/>
              <a:gd name="T35" fmla="*/ 111448685 h 463"/>
              <a:gd name="T36" fmla="*/ 120796822 w 538"/>
              <a:gd name="T37" fmla="*/ 109097266 h 463"/>
              <a:gd name="T38" fmla="*/ 111869491 w 538"/>
              <a:gd name="T39" fmla="*/ 65834281 h 463"/>
              <a:gd name="T40" fmla="*/ 58027138 w 538"/>
              <a:gd name="T41" fmla="*/ 37619979 h 463"/>
              <a:gd name="T42" fmla="*/ 53563473 w 538"/>
              <a:gd name="T43" fmla="*/ 0 h 463"/>
              <a:gd name="T44" fmla="*/ 15343689 w 538"/>
              <a:gd name="T45" fmla="*/ 23042413 h 463"/>
              <a:gd name="T46" fmla="*/ 0 w 538"/>
              <a:gd name="T47" fmla="*/ 20220567 h 4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8"/>
              <a:gd name="T73" fmla="*/ 0 h 463"/>
              <a:gd name="T74" fmla="*/ 538 w 538"/>
              <a:gd name="T75" fmla="*/ 463 h 4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8" h="463">
                <a:moveTo>
                  <a:pt x="0" y="43"/>
                </a:moveTo>
                <a:lnTo>
                  <a:pt x="40" y="92"/>
                </a:lnTo>
                <a:lnTo>
                  <a:pt x="15" y="201"/>
                </a:lnTo>
                <a:lnTo>
                  <a:pt x="40" y="213"/>
                </a:lnTo>
                <a:lnTo>
                  <a:pt x="23" y="226"/>
                </a:lnTo>
                <a:lnTo>
                  <a:pt x="7" y="274"/>
                </a:lnTo>
                <a:lnTo>
                  <a:pt x="48" y="336"/>
                </a:lnTo>
                <a:lnTo>
                  <a:pt x="80" y="463"/>
                </a:lnTo>
                <a:lnTo>
                  <a:pt x="112" y="463"/>
                </a:lnTo>
                <a:lnTo>
                  <a:pt x="160" y="426"/>
                </a:lnTo>
                <a:lnTo>
                  <a:pt x="240" y="457"/>
                </a:lnTo>
                <a:lnTo>
                  <a:pt x="257" y="433"/>
                </a:lnTo>
                <a:lnTo>
                  <a:pt x="321" y="445"/>
                </a:lnTo>
                <a:lnTo>
                  <a:pt x="353" y="353"/>
                </a:lnTo>
                <a:lnTo>
                  <a:pt x="481" y="336"/>
                </a:lnTo>
                <a:lnTo>
                  <a:pt x="521" y="366"/>
                </a:lnTo>
                <a:lnTo>
                  <a:pt x="538" y="293"/>
                </a:lnTo>
                <a:lnTo>
                  <a:pt x="506" y="237"/>
                </a:lnTo>
                <a:lnTo>
                  <a:pt x="433" y="232"/>
                </a:lnTo>
                <a:lnTo>
                  <a:pt x="401" y="140"/>
                </a:lnTo>
                <a:lnTo>
                  <a:pt x="208" y="80"/>
                </a:lnTo>
                <a:lnTo>
                  <a:pt x="192" y="0"/>
                </a:lnTo>
                <a:lnTo>
                  <a:pt x="55" y="49"/>
                </a:lnTo>
                <a:lnTo>
                  <a:pt x="0" y="43"/>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57" name="Freeform 365"/>
          <p:cNvSpPr>
            <a:spLocks/>
          </p:cNvSpPr>
          <p:nvPr/>
        </p:nvSpPr>
        <p:spPr bwMode="auto">
          <a:xfrm>
            <a:off x="2146300" y="4224809"/>
            <a:ext cx="17463" cy="63500"/>
          </a:xfrm>
          <a:custGeom>
            <a:avLst/>
            <a:gdLst>
              <a:gd name="T0" fmla="*/ 0 w 33"/>
              <a:gd name="T1" fmla="*/ 11686095 h 91"/>
              <a:gd name="T2" fmla="*/ 4760520 w 33"/>
              <a:gd name="T3" fmla="*/ 44310436 h 91"/>
              <a:gd name="T4" fmla="*/ 9241102 w 33"/>
              <a:gd name="T5" fmla="*/ 0 h 91"/>
              <a:gd name="T6" fmla="*/ 0 w 33"/>
              <a:gd name="T7" fmla="*/ 11686095 h 91"/>
              <a:gd name="T8" fmla="*/ 0 60000 65536"/>
              <a:gd name="T9" fmla="*/ 0 60000 65536"/>
              <a:gd name="T10" fmla="*/ 0 60000 65536"/>
              <a:gd name="T11" fmla="*/ 0 60000 65536"/>
              <a:gd name="T12" fmla="*/ 0 w 33"/>
              <a:gd name="T13" fmla="*/ 0 h 91"/>
              <a:gd name="T14" fmla="*/ 33 w 33"/>
              <a:gd name="T15" fmla="*/ 91 h 91"/>
            </a:gdLst>
            <a:ahLst/>
            <a:cxnLst>
              <a:cxn ang="T8">
                <a:pos x="T0" y="T1"/>
              </a:cxn>
              <a:cxn ang="T9">
                <a:pos x="T2" y="T3"/>
              </a:cxn>
              <a:cxn ang="T10">
                <a:pos x="T4" y="T5"/>
              </a:cxn>
              <a:cxn ang="T11">
                <a:pos x="T6" y="T7"/>
              </a:cxn>
            </a:cxnLst>
            <a:rect l="T12" t="T13" r="T14" b="T15"/>
            <a:pathLst>
              <a:path w="33" h="91">
                <a:moveTo>
                  <a:pt x="0" y="24"/>
                </a:moveTo>
                <a:lnTo>
                  <a:pt x="17" y="91"/>
                </a:lnTo>
                <a:lnTo>
                  <a:pt x="33" y="0"/>
                </a:lnTo>
                <a:lnTo>
                  <a:pt x="0" y="24"/>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58" name="Freeform 366"/>
          <p:cNvSpPr>
            <a:spLocks/>
          </p:cNvSpPr>
          <p:nvPr/>
        </p:nvSpPr>
        <p:spPr bwMode="auto">
          <a:xfrm>
            <a:off x="908050" y="2586509"/>
            <a:ext cx="2038350" cy="1031875"/>
          </a:xfrm>
          <a:custGeom>
            <a:avLst/>
            <a:gdLst>
              <a:gd name="T0" fmla="*/ 83402014 w 3853"/>
              <a:gd name="T1" fmla="*/ 85898435 h 1502"/>
              <a:gd name="T2" fmla="*/ 126222166 w 3853"/>
              <a:gd name="T3" fmla="*/ 74099202 h 1502"/>
              <a:gd name="T4" fmla="*/ 191432454 w 3853"/>
              <a:gd name="T5" fmla="*/ 76931018 h 1502"/>
              <a:gd name="T6" fmla="*/ 294985224 w 3853"/>
              <a:gd name="T7" fmla="*/ 89202220 h 1502"/>
              <a:gd name="T8" fmla="*/ 333327672 w 3853"/>
              <a:gd name="T9" fmla="*/ 120352215 h 1502"/>
              <a:gd name="T10" fmla="*/ 427924441 w 3853"/>
              <a:gd name="T11" fmla="*/ 140646896 h 1502"/>
              <a:gd name="T12" fmla="*/ 407493862 w 3853"/>
              <a:gd name="T13" fmla="*/ 106193136 h 1502"/>
              <a:gd name="T14" fmla="*/ 488376607 w 3853"/>
              <a:gd name="T15" fmla="*/ 123656001 h 1502"/>
              <a:gd name="T16" fmla="*/ 553866718 w 3853"/>
              <a:gd name="T17" fmla="*/ 117520400 h 1502"/>
              <a:gd name="T18" fmla="*/ 560583934 w 3853"/>
              <a:gd name="T19" fmla="*/ 114688584 h 1502"/>
              <a:gd name="T20" fmla="*/ 574297428 w 3853"/>
              <a:gd name="T21" fmla="*/ 114688584 h 1502"/>
              <a:gd name="T22" fmla="*/ 598926382 w 3853"/>
              <a:gd name="T23" fmla="*/ 74099202 h 1502"/>
              <a:gd name="T24" fmla="*/ 578495804 w 3853"/>
              <a:gd name="T25" fmla="*/ 0 h 1502"/>
              <a:gd name="T26" fmla="*/ 612360021 w 3853"/>
              <a:gd name="T27" fmla="*/ 57580277 h 1502"/>
              <a:gd name="T28" fmla="*/ 628033040 w 3853"/>
              <a:gd name="T29" fmla="*/ 76931018 h 1502"/>
              <a:gd name="T30" fmla="*/ 670853192 w 3853"/>
              <a:gd name="T31" fmla="*/ 108552983 h 1502"/>
              <a:gd name="T32" fmla="*/ 697720997 w 3853"/>
              <a:gd name="T33" fmla="*/ 100529505 h 1502"/>
              <a:gd name="T34" fmla="*/ 754255173 w 3853"/>
              <a:gd name="T35" fmla="*/ 83066619 h 1502"/>
              <a:gd name="T36" fmla="*/ 754255173 w 3853"/>
              <a:gd name="T37" fmla="*/ 143006742 h 1502"/>
              <a:gd name="T38" fmla="*/ 689044918 w 3853"/>
              <a:gd name="T39" fmla="*/ 154805975 h 1502"/>
              <a:gd name="T40" fmla="*/ 657139697 w 3853"/>
              <a:gd name="T41" fmla="*/ 189731746 h 1502"/>
              <a:gd name="T42" fmla="*/ 637268831 w 3853"/>
              <a:gd name="T43" fmla="*/ 235512769 h 1502"/>
              <a:gd name="T44" fmla="*/ 612360021 w 3853"/>
              <a:gd name="T45" fmla="*/ 252503663 h 1502"/>
              <a:gd name="T46" fmla="*/ 587731596 w 3853"/>
              <a:gd name="T47" fmla="*/ 286957423 h 1502"/>
              <a:gd name="T48" fmla="*/ 610121169 w 3853"/>
              <a:gd name="T49" fmla="*/ 395983105 h 1502"/>
              <a:gd name="T50" fmla="*/ 700240234 w 3853"/>
              <a:gd name="T51" fmla="*/ 441764127 h 1502"/>
              <a:gd name="T52" fmla="*/ 754255173 w 3853"/>
              <a:gd name="T53" fmla="*/ 496512567 h 1502"/>
              <a:gd name="T54" fmla="*/ 774405895 w 3853"/>
              <a:gd name="T55" fmla="*/ 525302694 h 1502"/>
              <a:gd name="T56" fmla="*/ 819465428 w 3853"/>
              <a:gd name="T57" fmla="*/ 410142184 h 1502"/>
              <a:gd name="T58" fmla="*/ 808270641 w 3853"/>
              <a:gd name="T59" fmla="*/ 329906629 h 1502"/>
              <a:gd name="T60" fmla="*/ 801273701 w 3853"/>
              <a:gd name="T61" fmla="*/ 284125607 h 1502"/>
              <a:gd name="T62" fmla="*/ 846613090 w 3853"/>
              <a:gd name="T63" fmla="*/ 260999111 h 1502"/>
              <a:gd name="T64" fmla="*/ 904826404 w 3853"/>
              <a:gd name="T65" fmla="*/ 321411182 h 1502"/>
              <a:gd name="T66" fmla="*/ 887194390 w 3853"/>
              <a:gd name="T67" fmla="*/ 358697444 h 1502"/>
              <a:gd name="T68" fmla="*/ 925256982 w 3853"/>
              <a:gd name="T69" fmla="*/ 355865628 h 1502"/>
              <a:gd name="T70" fmla="*/ 958841872 w 3853"/>
              <a:gd name="T71" fmla="*/ 332738445 h 1502"/>
              <a:gd name="T72" fmla="*/ 970036659 w 3853"/>
              <a:gd name="T73" fmla="*/ 344065708 h 1502"/>
              <a:gd name="T74" fmla="*/ 992985945 w 3853"/>
              <a:gd name="T75" fmla="*/ 361529346 h 1502"/>
              <a:gd name="T76" fmla="*/ 992985945 w 3853"/>
              <a:gd name="T77" fmla="*/ 381824026 h 1502"/>
              <a:gd name="T78" fmla="*/ 999423172 w 3853"/>
              <a:gd name="T79" fmla="*/ 410142184 h 1502"/>
              <a:gd name="T80" fmla="*/ 1058196200 w 3853"/>
              <a:gd name="T81" fmla="*/ 447899728 h 1502"/>
              <a:gd name="T82" fmla="*/ 1058196200 w 3853"/>
              <a:gd name="T83" fmla="*/ 473858040 h 1502"/>
              <a:gd name="T84" fmla="*/ 1078346922 w 3853"/>
              <a:gd name="T85" fmla="*/ 499344382 h 1502"/>
              <a:gd name="T86" fmla="*/ 882436831 w 3853"/>
              <a:gd name="T87" fmla="*/ 611201107 h 1502"/>
              <a:gd name="T88" fmla="*/ 940650145 w 3853"/>
              <a:gd name="T89" fmla="*/ 585714765 h 1502"/>
              <a:gd name="T90" fmla="*/ 1008379107 w 3853"/>
              <a:gd name="T91" fmla="*/ 637631388 h 1502"/>
              <a:gd name="T92" fmla="*/ 1008379107 w 3853"/>
              <a:gd name="T93" fmla="*/ 642823051 h 1502"/>
              <a:gd name="T94" fmla="*/ 981231445 w 3853"/>
              <a:gd name="T95" fmla="*/ 640463204 h 1502"/>
              <a:gd name="T96" fmla="*/ 925256982 w 3853"/>
              <a:gd name="T97" fmla="*/ 634327603 h 1502"/>
              <a:gd name="T98" fmla="*/ 826182511 w 3853"/>
              <a:gd name="T99" fmla="*/ 660285915 h 1502"/>
              <a:gd name="T100" fmla="*/ 785600682 w 3853"/>
              <a:gd name="T101" fmla="*/ 689076043 h 1502"/>
              <a:gd name="T102" fmla="*/ 740821535 w 3853"/>
              <a:gd name="T103" fmla="*/ 686244227 h 1502"/>
              <a:gd name="T104" fmla="*/ 774405895 w 3853"/>
              <a:gd name="T105" fmla="*/ 654622283 h 1502"/>
              <a:gd name="T106" fmla="*/ 697720997 w 3853"/>
              <a:gd name="T107" fmla="*/ 588546581 h 1502"/>
              <a:gd name="T108" fmla="*/ 668334484 w 3853"/>
              <a:gd name="T109" fmla="*/ 568251901 h 1502"/>
              <a:gd name="T110" fmla="*/ 578495804 w 3853"/>
              <a:gd name="T111" fmla="*/ 568251901 h 1502"/>
              <a:gd name="T112" fmla="*/ 207385329 w 3853"/>
              <a:gd name="T113" fmla="*/ 537101927 h 1502"/>
              <a:gd name="T114" fmla="*/ 155608713 w 3853"/>
              <a:gd name="T115" fmla="*/ 493680751 h 1502"/>
              <a:gd name="T116" fmla="*/ 116986375 w 3853"/>
              <a:gd name="T117" fmla="*/ 402118706 h 1502"/>
              <a:gd name="T118" fmla="*/ 24908819 w 3853"/>
              <a:gd name="T119" fmla="*/ 315747550 h 15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53"/>
              <a:gd name="T181" fmla="*/ 0 h 1502"/>
              <a:gd name="T182" fmla="*/ 3853 w 3853"/>
              <a:gd name="T183" fmla="*/ 1502 h 15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53" h="1502">
                <a:moveTo>
                  <a:pt x="0" y="669"/>
                </a:moveTo>
                <a:lnTo>
                  <a:pt x="0" y="146"/>
                </a:lnTo>
                <a:lnTo>
                  <a:pt x="314" y="213"/>
                </a:lnTo>
                <a:lnTo>
                  <a:pt x="298" y="182"/>
                </a:lnTo>
                <a:lnTo>
                  <a:pt x="323" y="163"/>
                </a:lnTo>
                <a:lnTo>
                  <a:pt x="508" y="115"/>
                </a:lnTo>
                <a:lnTo>
                  <a:pt x="363" y="176"/>
                </a:lnTo>
                <a:lnTo>
                  <a:pt x="451" y="157"/>
                </a:lnTo>
                <a:lnTo>
                  <a:pt x="451" y="176"/>
                </a:lnTo>
                <a:lnTo>
                  <a:pt x="604" y="115"/>
                </a:lnTo>
                <a:lnTo>
                  <a:pt x="588" y="90"/>
                </a:lnTo>
                <a:lnTo>
                  <a:pt x="684" y="163"/>
                </a:lnTo>
                <a:lnTo>
                  <a:pt x="748" y="122"/>
                </a:lnTo>
                <a:lnTo>
                  <a:pt x="741" y="163"/>
                </a:lnTo>
                <a:lnTo>
                  <a:pt x="829" y="133"/>
                </a:lnTo>
                <a:lnTo>
                  <a:pt x="1054" y="189"/>
                </a:lnTo>
                <a:lnTo>
                  <a:pt x="1166" y="189"/>
                </a:lnTo>
                <a:lnTo>
                  <a:pt x="1214" y="219"/>
                </a:lnTo>
                <a:lnTo>
                  <a:pt x="1151" y="249"/>
                </a:lnTo>
                <a:lnTo>
                  <a:pt x="1191" y="255"/>
                </a:lnTo>
                <a:lnTo>
                  <a:pt x="1399" y="243"/>
                </a:lnTo>
                <a:lnTo>
                  <a:pt x="1489" y="279"/>
                </a:lnTo>
                <a:lnTo>
                  <a:pt x="1504" y="316"/>
                </a:lnTo>
                <a:lnTo>
                  <a:pt x="1529" y="298"/>
                </a:lnTo>
                <a:lnTo>
                  <a:pt x="1489" y="255"/>
                </a:lnTo>
                <a:lnTo>
                  <a:pt x="1585" y="206"/>
                </a:lnTo>
                <a:lnTo>
                  <a:pt x="1496" y="237"/>
                </a:lnTo>
                <a:lnTo>
                  <a:pt x="1456" y="225"/>
                </a:lnTo>
                <a:lnTo>
                  <a:pt x="1569" y="182"/>
                </a:lnTo>
                <a:lnTo>
                  <a:pt x="1641" y="237"/>
                </a:lnTo>
                <a:lnTo>
                  <a:pt x="1697" y="237"/>
                </a:lnTo>
                <a:lnTo>
                  <a:pt x="1745" y="262"/>
                </a:lnTo>
                <a:lnTo>
                  <a:pt x="1922" y="255"/>
                </a:lnTo>
                <a:lnTo>
                  <a:pt x="1914" y="243"/>
                </a:lnTo>
                <a:lnTo>
                  <a:pt x="1979" y="267"/>
                </a:lnTo>
                <a:lnTo>
                  <a:pt x="1979" y="249"/>
                </a:lnTo>
                <a:lnTo>
                  <a:pt x="1939" y="255"/>
                </a:lnTo>
                <a:lnTo>
                  <a:pt x="1907" y="225"/>
                </a:lnTo>
                <a:lnTo>
                  <a:pt x="1979" y="219"/>
                </a:lnTo>
                <a:lnTo>
                  <a:pt x="2003" y="243"/>
                </a:lnTo>
                <a:lnTo>
                  <a:pt x="2027" y="230"/>
                </a:lnTo>
                <a:lnTo>
                  <a:pt x="2019" y="267"/>
                </a:lnTo>
                <a:lnTo>
                  <a:pt x="2059" y="292"/>
                </a:lnTo>
                <a:lnTo>
                  <a:pt x="2052" y="243"/>
                </a:lnTo>
                <a:lnTo>
                  <a:pt x="2140" y="213"/>
                </a:lnTo>
                <a:lnTo>
                  <a:pt x="2124" y="182"/>
                </a:lnTo>
                <a:lnTo>
                  <a:pt x="2092" y="206"/>
                </a:lnTo>
                <a:lnTo>
                  <a:pt x="2140" y="157"/>
                </a:lnTo>
                <a:lnTo>
                  <a:pt x="2010" y="122"/>
                </a:lnTo>
                <a:lnTo>
                  <a:pt x="2019" y="49"/>
                </a:lnTo>
                <a:lnTo>
                  <a:pt x="2052" y="49"/>
                </a:lnTo>
                <a:lnTo>
                  <a:pt x="2067" y="0"/>
                </a:lnTo>
                <a:lnTo>
                  <a:pt x="2164" y="49"/>
                </a:lnTo>
                <a:lnTo>
                  <a:pt x="2164" y="79"/>
                </a:lnTo>
                <a:lnTo>
                  <a:pt x="2237" y="122"/>
                </a:lnTo>
                <a:lnTo>
                  <a:pt x="2188" y="122"/>
                </a:lnTo>
                <a:lnTo>
                  <a:pt x="2220" y="127"/>
                </a:lnTo>
                <a:lnTo>
                  <a:pt x="2180" y="146"/>
                </a:lnTo>
                <a:lnTo>
                  <a:pt x="2260" y="157"/>
                </a:lnTo>
                <a:lnTo>
                  <a:pt x="2244" y="163"/>
                </a:lnTo>
                <a:lnTo>
                  <a:pt x="2285" y="230"/>
                </a:lnTo>
                <a:lnTo>
                  <a:pt x="2333" y="170"/>
                </a:lnTo>
                <a:lnTo>
                  <a:pt x="2380" y="189"/>
                </a:lnTo>
                <a:lnTo>
                  <a:pt x="2397" y="230"/>
                </a:lnTo>
                <a:lnTo>
                  <a:pt x="2373" y="249"/>
                </a:lnTo>
                <a:lnTo>
                  <a:pt x="2422" y="292"/>
                </a:lnTo>
                <a:lnTo>
                  <a:pt x="2462" y="279"/>
                </a:lnTo>
                <a:lnTo>
                  <a:pt x="2493" y="213"/>
                </a:lnTo>
                <a:lnTo>
                  <a:pt x="2542" y="206"/>
                </a:lnTo>
                <a:lnTo>
                  <a:pt x="2510" y="139"/>
                </a:lnTo>
                <a:lnTo>
                  <a:pt x="2638" y="146"/>
                </a:lnTo>
                <a:lnTo>
                  <a:pt x="2695" y="176"/>
                </a:lnTo>
                <a:lnTo>
                  <a:pt x="2662" y="200"/>
                </a:lnTo>
                <a:lnTo>
                  <a:pt x="2703" y="213"/>
                </a:lnTo>
                <a:lnTo>
                  <a:pt x="2638" y="219"/>
                </a:lnTo>
                <a:lnTo>
                  <a:pt x="2695" y="303"/>
                </a:lnTo>
                <a:lnTo>
                  <a:pt x="2607" y="340"/>
                </a:lnTo>
                <a:lnTo>
                  <a:pt x="2573" y="322"/>
                </a:lnTo>
                <a:lnTo>
                  <a:pt x="2590" y="346"/>
                </a:lnTo>
                <a:lnTo>
                  <a:pt x="2462" y="328"/>
                </a:lnTo>
                <a:lnTo>
                  <a:pt x="2485" y="352"/>
                </a:lnTo>
                <a:lnTo>
                  <a:pt x="2429" y="395"/>
                </a:lnTo>
                <a:lnTo>
                  <a:pt x="2300" y="365"/>
                </a:lnTo>
                <a:lnTo>
                  <a:pt x="2348" y="402"/>
                </a:lnTo>
                <a:lnTo>
                  <a:pt x="2445" y="407"/>
                </a:lnTo>
                <a:lnTo>
                  <a:pt x="2380" y="462"/>
                </a:lnTo>
                <a:lnTo>
                  <a:pt x="2308" y="462"/>
                </a:lnTo>
                <a:lnTo>
                  <a:pt x="2277" y="499"/>
                </a:lnTo>
                <a:lnTo>
                  <a:pt x="2147" y="475"/>
                </a:lnTo>
                <a:lnTo>
                  <a:pt x="2260" y="499"/>
                </a:lnTo>
                <a:lnTo>
                  <a:pt x="2277" y="523"/>
                </a:lnTo>
                <a:lnTo>
                  <a:pt x="2188" y="535"/>
                </a:lnTo>
                <a:lnTo>
                  <a:pt x="2220" y="547"/>
                </a:lnTo>
                <a:lnTo>
                  <a:pt x="2180" y="547"/>
                </a:lnTo>
                <a:lnTo>
                  <a:pt x="2180" y="578"/>
                </a:lnTo>
                <a:lnTo>
                  <a:pt x="2100" y="608"/>
                </a:lnTo>
                <a:lnTo>
                  <a:pt x="2084" y="729"/>
                </a:lnTo>
                <a:lnTo>
                  <a:pt x="2107" y="760"/>
                </a:lnTo>
                <a:lnTo>
                  <a:pt x="2155" y="748"/>
                </a:lnTo>
                <a:lnTo>
                  <a:pt x="2180" y="839"/>
                </a:lnTo>
                <a:lnTo>
                  <a:pt x="2252" y="815"/>
                </a:lnTo>
                <a:lnTo>
                  <a:pt x="2340" y="845"/>
                </a:lnTo>
                <a:lnTo>
                  <a:pt x="2510" y="906"/>
                </a:lnTo>
                <a:lnTo>
                  <a:pt x="2502" y="936"/>
                </a:lnTo>
                <a:lnTo>
                  <a:pt x="2518" y="912"/>
                </a:lnTo>
                <a:lnTo>
                  <a:pt x="2647" y="918"/>
                </a:lnTo>
                <a:lnTo>
                  <a:pt x="2647" y="1022"/>
                </a:lnTo>
                <a:lnTo>
                  <a:pt x="2695" y="1052"/>
                </a:lnTo>
                <a:lnTo>
                  <a:pt x="2655" y="1065"/>
                </a:lnTo>
                <a:lnTo>
                  <a:pt x="2727" y="1076"/>
                </a:lnTo>
                <a:lnTo>
                  <a:pt x="2703" y="1113"/>
                </a:lnTo>
                <a:lnTo>
                  <a:pt x="2767" y="1113"/>
                </a:lnTo>
                <a:lnTo>
                  <a:pt x="2848" y="1058"/>
                </a:lnTo>
                <a:lnTo>
                  <a:pt x="2815" y="1046"/>
                </a:lnTo>
                <a:lnTo>
                  <a:pt x="2767" y="949"/>
                </a:lnTo>
                <a:lnTo>
                  <a:pt x="2928" y="869"/>
                </a:lnTo>
                <a:lnTo>
                  <a:pt x="2895" y="864"/>
                </a:lnTo>
                <a:lnTo>
                  <a:pt x="2863" y="772"/>
                </a:lnTo>
                <a:lnTo>
                  <a:pt x="2815" y="748"/>
                </a:lnTo>
                <a:lnTo>
                  <a:pt x="2888" y="699"/>
                </a:lnTo>
                <a:lnTo>
                  <a:pt x="2855" y="688"/>
                </a:lnTo>
                <a:lnTo>
                  <a:pt x="2863" y="645"/>
                </a:lnTo>
                <a:lnTo>
                  <a:pt x="2840" y="639"/>
                </a:lnTo>
                <a:lnTo>
                  <a:pt x="2863" y="602"/>
                </a:lnTo>
                <a:lnTo>
                  <a:pt x="2831" y="583"/>
                </a:lnTo>
                <a:lnTo>
                  <a:pt x="2855" y="553"/>
                </a:lnTo>
                <a:lnTo>
                  <a:pt x="2976" y="572"/>
                </a:lnTo>
                <a:lnTo>
                  <a:pt x="3025" y="553"/>
                </a:lnTo>
                <a:lnTo>
                  <a:pt x="3128" y="602"/>
                </a:lnTo>
                <a:lnTo>
                  <a:pt x="3128" y="620"/>
                </a:lnTo>
                <a:lnTo>
                  <a:pt x="3225" y="626"/>
                </a:lnTo>
                <a:lnTo>
                  <a:pt x="3233" y="681"/>
                </a:lnTo>
                <a:lnTo>
                  <a:pt x="3145" y="681"/>
                </a:lnTo>
                <a:lnTo>
                  <a:pt x="3218" y="688"/>
                </a:lnTo>
                <a:lnTo>
                  <a:pt x="3241" y="718"/>
                </a:lnTo>
                <a:lnTo>
                  <a:pt x="3170" y="760"/>
                </a:lnTo>
                <a:lnTo>
                  <a:pt x="3273" y="736"/>
                </a:lnTo>
                <a:lnTo>
                  <a:pt x="3290" y="772"/>
                </a:lnTo>
                <a:lnTo>
                  <a:pt x="3233" y="791"/>
                </a:lnTo>
                <a:lnTo>
                  <a:pt x="3306" y="754"/>
                </a:lnTo>
                <a:lnTo>
                  <a:pt x="3314" y="778"/>
                </a:lnTo>
                <a:lnTo>
                  <a:pt x="3361" y="736"/>
                </a:lnTo>
                <a:lnTo>
                  <a:pt x="3378" y="760"/>
                </a:lnTo>
                <a:lnTo>
                  <a:pt x="3426" y="705"/>
                </a:lnTo>
                <a:lnTo>
                  <a:pt x="3410" y="693"/>
                </a:lnTo>
                <a:lnTo>
                  <a:pt x="3451" y="669"/>
                </a:lnTo>
                <a:lnTo>
                  <a:pt x="3499" y="718"/>
                </a:lnTo>
                <a:lnTo>
                  <a:pt x="3466" y="729"/>
                </a:lnTo>
                <a:lnTo>
                  <a:pt x="3506" y="729"/>
                </a:lnTo>
                <a:lnTo>
                  <a:pt x="3531" y="754"/>
                </a:lnTo>
                <a:lnTo>
                  <a:pt x="3499" y="760"/>
                </a:lnTo>
                <a:lnTo>
                  <a:pt x="3548" y="766"/>
                </a:lnTo>
                <a:lnTo>
                  <a:pt x="3506" y="778"/>
                </a:lnTo>
                <a:lnTo>
                  <a:pt x="3548" y="772"/>
                </a:lnTo>
                <a:lnTo>
                  <a:pt x="3571" y="796"/>
                </a:lnTo>
                <a:lnTo>
                  <a:pt x="3548" y="809"/>
                </a:lnTo>
                <a:lnTo>
                  <a:pt x="3595" y="828"/>
                </a:lnTo>
                <a:lnTo>
                  <a:pt x="3531" y="852"/>
                </a:lnTo>
                <a:lnTo>
                  <a:pt x="3579" y="852"/>
                </a:lnTo>
                <a:lnTo>
                  <a:pt x="3571" y="869"/>
                </a:lnTo>
                <a:lnTo>
                  <a:pt x="3651" y="888"/>
                </a:lnTo>
                <a:lnTo>
                  <a:pt x="3676" y="936"/>
                </a:lnTo>
                <a:lnTo>
                  <a:pt x="3699" y="912"/>
                </a:lnTo>
                <a:lnTo>
                  <a:pt x="3781" y="949"/>
                </a:lnTo>
                <a:lnTo>
                  <a:pt x="3611" y="985"/>
                </a:lnTo>
                <a:lnTo>
                  <a:pt x="3651" y="1004"/>
                </a:lnTo>
                <a:lnTo>
                  <a:pt x="3781" y="967"/>
                </a:lnTo>
                <a:lnTo>
                  <a:pt x="3781" y="1004"/>
                </a:lnTo>
                <a:lnTo>
                  <a:pt x="3836" y="991"/>
                </a:lnTo>
                <a:lnTo>
                  <a:pt x="3853" y="1009"/>
                </a:lnTo>
                <a:lnTo>
                  <a:pt x="3821" y="1009"/>
                </a:lnTo>
                <a:lnTo>
                  <a:pt x="3853" y="1058"/>
                </a:lnTo>
                <a:lnTo>
                  <a:pt x="3659" y="1144"/>
                </a:lnTo>
                <a:lnTo>
                  <a:pt x="3370" y="1144"/>
                </a:lnTo>
                <a:lnTo>
                  <a:pt x="3258" y="1211"/>
                </a:lnTo>
                <a:lnTo>
                  <a:pt x="3153" y="1295"/>
                </a:lnTo>
                <a:lnTo>
                  <a:pt x="3258" y="1229"/>
                </a:lnTo>
                <a:lnTo>
                  <a:pt x="3410" y="1186"/>
                </a:lnTo>
                <a:lnTo>
                  <a:pt x="3466" y="1222"/>
                </a:lnTo>
                <a:lnTo>
                  <a:pt x="3361" y="1241"/>
                </a:lnTo>
                <a:lnTo>
                  <a:pt x="3443" y="1254"/>
                </a:lnTo>
                <a:lnTo>
                  <a:pt x="3426" y="1289"/>
                </a:lnTo>
                <a:lnTo>
                  <a:pt x="3483" y="1332"/>
                </a:lnTo>
                <a:lnTo>
                  <a:pt x="3603" y="1351"/>
                </a:lnTo>
                <a:lnTo>
                  <a:pt x="3628" y="1289"/>
                </a:lnTo>
                <a:lnTo>
                  <a:pt x="3628" y="1326"/>
                </a:lnTo>
                <a:lnTo>
                  <a:pt x="3668" y="1326"/>
                </a:lnTo>
                <a:lnTo>
                  <a:pt x="3603" y="1362"/>
                </a:lnTo>
                <a:lnTo>
                  <a:pt x="3475" y="1393"/>
                </a:lnTo>
                <a:lnTo>
                  <a:pt x="3418" y="1435"/>
                </a:lnTo>
                <a:lnTo>
                  <a:pt x="3378" y="1393"/>
                </a:lnTo>
                <a:lnTo>
                  <a:pt x="3506" y="1357"/>
                </a:lnTo>
                <a:lnTo>
                  <a:pt x="3443" y="1357"/>
                </a:lnTo>
                <a:lnTo>
                  <a:pt x="3451" y="1332"/>
                </a:lnTo>
                <a:lnTo>
                  <a:pt x="3338" y="1362"/>
                </a:lnTo>
                <a:lnTo>
                  <a:pt x="3306" y="1344"/>
                </a:lnTo>
                <a:lnTo>
                  <a:pt x="3306" y="1289"/>
                </a:lnTo>
                <a:lnTo>
                  <a:pt x="3233" y="1271"/>
                </a:lnTo>
                <a:lnTo>
                  <a:pt x="3185" y="1357"/>
                </a:lnTo>
                <a:lnTo>
                  <a:pt x="2952" y="1399"/>
                </a:lnTo>
                <a:lnTo>
                  <a:pt x="2791" y="1424"/>
                </a:lnTo>
                <a:lnTo>
                  <a:pt x="2758" y="1448"/>
                </a:lnTo>
                <a:lnTo>
                  <a:pt x="2791" y="1448"/>
                </a:lnTo>
                <a:lnTo>
                  <a:pt x="2807" y="1460"/>
                </a:lnTo>
                <a:lnTo>
                  <a:pt x="2613" y="1502"/>
                </a:lnTo>
                <a:lnTo>
                  <a:pt x="2622" y="1484"/>
                </a:lnTo>
                <a:lnTo>
                  <a:pt x="2638" y="1478"/>
                </a:lnTo>
                <a:lnTo>
                  <a:pt x="2647" y="1454"/>
                </a:lnTo>
                <a:lnTo>
                  <a:pt x="2670" y="1442"/>
                </a:lnTo>
                <a:lnTo>
                  <a:pt x="2687" y="1362"/>
                </a:lnTo>
                <a:lnTo>
                  <a:pt x="2718" y="1393"/>
                </a:lnTo>
                <a:lnTo>
                  <a:pt x="2767" y="1387"/>
                </a:lnTo>
                <a:lnTo>
                  <a:pt x="2718" y="1332"/>
                </a:lnTo>
                <a:lnTo>
                  <a:pt x="2550" y="1314"/>
                </a:lnTo>
                <a:lnTo>
                  <a:pt x="2533" y="1247"/>
                </a:lnTo>
                <a:lnTo>
                  <a:pt x="2493" y="1247"/>
                </a:lnTo>
                <a:lnTo>
                  <a:pt x="2470" y="1217"/>
                </a:lnTo>
                <a:lnTo>
                  <a:pt x="2429" y="1211"/>
                </a:lnTo>
                <a:lnTo>
                  <a:pt x="2429" y="1235"/>
                </a:lnTo>
                <a:lnTo>
                  <a:pt x="2388" y="1204"/>
                </a:lnTo>
                <a:lnTo>
                  <a:pt x="2308" y="1247"/>
                </a:lnTo>
                <a:lnTo>
                  <a:pt x="2100" y="1217"/>
                </a:lnTo>
                <a:lnTo>
                  <a:pt x="2067" y="1180"/>
                </a:lnTo>
                <a:lnTo>
                  <a:pt x="2067" y="1204"/>
                </a:lnTo>
                <a:lnTo>
                  <a:pt x="829" y="1204"/>
                </a:lnTo>
                <a:lnTo>
                  <a:pt x="813" y="1168"/>
                </a:lnTo>
                <a:lnTo>
                  <a:pt x="741" y="1162"/>
                </a:lnTo>
                <a:lnTo>
                  <a:pt x="741" y="1138"/>
                </a:lnTo>
                <a:lnTo>
                  <a:pt x="604" y="1101"/>
                </a:lnTo>
                <a:lnTo>
                  <a:pt x="619" y="1089"/>
                </a:lnTo>
                <a:lnTo>
                  <a:pt x="596" y="1046"/>
                </a:lnTo>
                <a:lnTo>
                  <a:pt x="556" y="1046"/>
                </a:lnTo>
                <a:lnTo>
                  <a:pt x="483" y="955"/>
                </a:lnTo>
                <a:lnTo>
                  <a:pt x="491" y="931"/>
                </a:lnTo>
                <a:lnTo>
                  <a:pt x="499" y="882"/>
                </a:lnTo>
                <a:lnTo>
                  <a:pt x="418" y="852"/>
                </a:lnTo>
                <a:lnTo>
                  <a:pt x="250" y="693"/>
                </a:lnTo>
                <a:lnTo>
                  <a:pt x="161" y="736"/>
                </a:lnTo>
                <a:lnTo>
                  <a:pt x="130" y="712"/>
                </a:lnTo>
                <a:lnTo>
                  <a:pt x="89" y="669"/>
                </a:lnTo>
                <a:lnTo>
                  <a:pt x="0" y="669"/>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59" name="Freeform 367"/>
          <p:cNvSpPr>
            <a:spLocks/>
          </p:cNvSpPr>
          <p:nvPr/>
        </p:nvSpPr>
        <p:spPr bwMode="auto">
          <a:xfrm>
            <a:off x="1214438" y="3359621"/>
            <a:ext cx="119062" cy="66675"/>
          </a:xfrm>
          <a:custGeom>
            <a:avLst/>
            <a:gdLst>
              <a:gd name="T0" fmla="*/ 0 w 225"/>
              <a:gd name="T1" fmla="*/ 0 h 97"/>
              <a:gd name="T2" fmla="*/ 33601941 w 225"/>
              <a:gd name="T3" fmla="*/ 8977067 h 97"/>
              <a:gd name="T4" fmla="*/ 63003377 w 225"/>
              <a:gd name="T5" fmla="*/ 45830477 h 97"/>
              <a:gd name="T6" fmla="*/ 45362626 w 225"/>
              <a:gd name="T7" fmla="*/ 40633255 h 97"/>
              <a:gd name="T8" fmla="*/ 0 w 225"/>
              <a:gd name="T9" fmla="*/ 0 h 97"/>
              <a:gd name="T10" fmla="*/ 0 60000 65536"/>
              <a:gd name="T11" fmla="*/ 0 60000 65536"/>
              <a:gd name="T12" fmla="*/ 0 60000 65536"/>
              <a:gd name="T13" fmla="*/ 0 60000 65536"/>
              <a:gd name="T14" fmla="*/ 0 60000 65536"/>
              <a:gd name="T15" fmla="*/ 0 w 225"/>
              <a:gd name="T16" fmla="*/ 0 h 97"/>
              <a:gd name="T17" fmla="*/ 225 w 225"/>
              <a:gd name="T18" fmla="*/ 97 h 97"/>
            </a:gdLst>
            <a:ahLst/>
            <a:cxnLst>
              <a:cxn ang="T10">
                <a:pos x="T0" y="T1"/>
              </a:cxn>
              <a:cxn ang="T11">
                <a:pos x="T2" y="T3"/>
              </a:cxn>
              <a:cxn ang="T12">
                <a:pos x="T4" y="T5"/>
              </a:cxn>
              <a:cxn ang="T13">
                <a:pos x="T6" y="T7"/>
              </a:cxn>
              <a:cxn ang="T14">
                <a:pos x="T8" y="T9"/>
              </a:cxn>
            </a:cxnLst>
            <a:rect l="T15" t="T16" r="T17" b="T18"/>
            <a:pathLst>
              <a:path w="225" h="97">
                <a:moveTo>
                  <a:pt x="0" y="0"/>
                </a:moveTo>
                <a:lnTo>
                  <a:pt x="120" y="19"/>
                </a:lnTo>
                <a:lnTo>
                  <a:pt x="225" y="97"/>
                </a:lnTo>
                <a:lnTo>
                  <a:pt x="162" y="86"/>
                </a:lnTo>
                <a:lnTo>
                  <a:pt x="0" y="0"/>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260" name="Freeform 368"/>
          <p:cNvSpPr>
            <a:spLocks/>
          </p:cNvSpPr>
          <p:nvPr/>
        </p:nvSpPr>
        <p:spPr bwMode="auto">
          <a:xfrm>
            <a:off x="1343025" y="2327746"/>
            <a:ext cx="174625" cy="85725"/>
          </a:xfrm>
          <a:custGeom>
            <a:avLst/>
            <a:gdLst>
              <a:gd name="T0" fmla="*/ 0 w 330"/>
              <a:gd name="T1" fmla="*/ 44195625 h 127"/>
              <a:gd name="T2" fmla="*/ 20161251 w 330"/>
              <a:gd name="T3" fmla="*/ 55130633 h 127"/>
              <a:gd name="T4" fmla="*/ 26881665 w 330"/>
              <a:gd name="T5" fmla="*/ 44195625 h 127"/>
              <a:gd name="T6" fmla="*/ 31362118 w 330"/>
              <a:gd name="T7" fmla="*/ 57864382 h 127"/>
              <a:gd name="T8" fmla="*/ 40602431 w 330"/>
              <a:gd name="T9" fmla="*/ 49663134 h 127"/>
              <a:gd name="T10" fmla="*/ 38082540 w 330"/>
              <a:gd name="T11" fmla="*/ 38272501 h 127"/>
              <a:gd name="T12" fmla="*/ 47042916 w 330"/>
              <a:gd name="T13" fmla="*/ 46929385 h 127"/>
              <a:gd name="T14" fmla="*/ 56283221 w 330"/>
              <a:gd name="T15" fmla="*/ 27337504 h 127"/>
              <a:gd name="T16" fmla="*/ 63003635 w 330"/>
              <a:gd name="T17" fmla="*/ 24603755 h 127"/>
              <a:gd name="T18" fmla="*/ 65244126 w 330"/>
              <a:gd name="T19" fmla="*/ 41006251 h 127"/>
              <a:gd name="T20" fmla="*/ 87645346 w 330"/>
              <a:gd name="T21" fmla="*/ 27337504 h 127"/>
              <a:gd name="T22" fmla="*/ 78684971 w 330"/>
              <a:gd name="T23" fmla="*/ 13668752 h 127"/>
              <a:gd name="T24" fmla="*/ 92405728 w 330"/>
              <a:gd name="T25" fmla="*/ 7745626 h 127"/>
              <a:gd name="T26" fmla="*/ 78684971 w 330"/>
              <a:gd name="T27" fmla="*/ 0 h 127"/>
              <a:gd name="T28" fmla="*/ 44802954 w 330"/>
              <a:gd name="T29" fmla="*/ 7745626 h 127"/>
              <a:gd name="T30" fmla="*/ 0 w 330"/>
              <a:gd name="T31" fmla="*/ 44195625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0"/>
              <a:gd name="T49" fmla="*/ 0 h 127"/>
              <a:gd name="T50" fmla="*/ 330 w 330"/>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0" h="127">
                <a:moveTo>
                  <a:pt x="0" y="97"/>
                </a:moveTo>
                <a:lnTo>
                  <a:pt x="72" y="121"/>
                </a:lnTo>
                <a:lnTo>
                  <a:pt x="96" y="97"/>
                </a:lnTo>
                <a:lnTo>
                  <a:pt x="112" y="127"/>
                </a:lnTo>
                <a:lnTo>
                  <a:pt x="145" y="109"/>
                </a:lnTo>
                <a:lnTo>
                  <a:pt x="136" y="84"/>
                </a:lnTo>
                <a:lnTo>
                  <a:pt x="168" y="103"/>
                </a:lnTo>
                <a:lnTo>
                  <a:pt x="201" y="60"/>
                </a:lnTo>
                <a:lnTo>
                  <a:pt x="225" y="54"/>
                </a:lnTo>
                <a:lnTo>
                  <a:pt x="233" y="90"/>
                </a:lnTo>
                <a:lnTo>
                  <a:pt x="313" y="60"/>
                </a:lnTo>
                <a:lnTo>
                  <a:pt x="281" y="30"/>
                </a:lnTo>
                <a:lnTo>
                  <a:pt x="330" y="17"/>
                </a:lnTo>
                <a:lnTo>
                  <a:pt x="281" y="0"/>
                </a:lnTo>
                <a:lnTo>
                  <a:pt x="160" y="17"/>
                </a:lnTo>
                <a:lnTo>
                  <a:pt x="0" y="97"/>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1" name="Freeform 369"/>
          <p:cNvSpPr>
            <a:spLocks/>
          </p:cNvSpPr>
          <p:nvPr/>
        </p:nvSpPr>
        <p:spPr bwMode="auto">
          <a:xfrm>
            <a:off x="1465263" y="2364259"/>
            <a:ext cx="293687" cy="112712"/>
          </a:xfrm>
          <a:custGeom>
            <a:avLst/>
            <a:gdLst>
              <a:gd name="T0" fmla="*/ 0 w 555"/>
              <a:gd name="T1" fmla="*/ 51484645 h 164"/>
              <a:gd name="T2" fmla="*/ 4760375 w 555"/>
              <a:gd name="T3" fmla="*/ 42982441 h 164"/>
              <a:gd name="T4" fmla="*/ 31362062 w 555"/>
              <a:gd name="T5" fmla="*/ 37314542 h 164"/>
              <a:gd name="T6" fmla="*/ 4760375 w 555"/>
              <a:gd name="T7" fmla="*/ 40148835 h 164"/>
              <a:gd name="T8" fmla="*/ 35841986 w 555"/>
              <a:gd name="T9" fmla="*/ 31646642 h 164"/>
              <a:gd name="T10" fmla="*/ 11200851 w 555"/>
              <a:gd name="T11" fmla="*/ 31646642 h 164"/>
              <a:gd name="T12" fmla="*/ 13440809 w 555"/>
              <a:gd name="T13" fmla="*/ 20310838 h 164"/>
              <a:gd name="T14" fmla="*/ 35841986 w 555"/>
              <a:gd name="T15" fmla="*/ 20310838 h 164"/>
              <a:gd name="T16" fmla="*/ 22401173 w 555"/>
              <a:gd name="T17" fmla="*/ 17004391 h 164"/>
              <a:gd name="T18" fmla="*/ 33602020 w 555"/>
              <a:gd name="T19" fmla="*/ 11335804 h 164"/>
              <a:gd name="T20" fmla="*/ 65244010 w 555"/>
              <a:gd name="T21" fmla="*/ 20310838 h 164"/>
              <a:gd name="T22" fmla="*/ 81204717 w 555"/>
              <a:gd name="T23" fmla="*/ 42982441 h 164"/>
              <a:gd name="T24" fmla="*/ 110046356 w 555"/>
              <a:gd name="T25" fmla="*/ 42982441 h 164"/>
              <a:gd name="T26" fmla="*/ 98845509 w 555"/>
              <a:gd name="T27" fmla="*/ 31646642 h 164"/>
              <a:gd name="T28" fmla="*/ 105846369 w 555"/>
              <a:gd name="T29" fmla="*/ 20310838 h 164"/>
              <a:gd name="T30" fmla="*/ 92405564 w 555"/>
              <a:gd name="T31" fmla="*/ 11335804 h 164"/>
              <a:gd name="T32" fmla="*/ 112566771 w 555"/>
              <a:gd name="T33" fmla="*/ 0 h 164"/>
              <a:gd name="T34" fmla="*/ 121807060 w 555"/>
              <a:gd name="T35" fmla="*/ 17004391 h 164"/>
              <a:gd name="T36" fmla="*/ 114806729 w 555"/>
              <a:gd name="T37" fmla="*/ 23144449 h 164"/>
              <a:gd name="T38" fmla="*/ 128247533 w 555"/>
              <a:gd name="T39" fmla="*/ 25978743 h 164"/>
              <a:gd name="T40" fmla="*/ 123767089 w 555"/>
              <a:gd name="T41" fmla="*/ 34480935 h 164"/>
              <a:gd name="T42" fmla="*/ 137207893 w 555"/>
              <a:gd name="T43" fmla="*/ 37314542 h 164"/>
              <a:gd name="T44" fmla="*/ 144208257 w 555"/>
              <a:gd name="T45" fmla="*/ 25978743 h 164"/>
              <a:gd name="T46" fmla="*/ 155409104 w 555"/>
              <a:gd name="T47" fmla="*/ 40148835 h 164"/>
              <a:gd name="T48" fmla="*/ 146448744 w 555"/>
              <a:gd name="T49" fmla="*/ 57625385 h 164"/>
              <a:gd name="T50" fmla="*/ 112566771 w 555"/>
              <a:gd name="T51" fmla="*/ 54791091 h 164"/>
              <a:gd name="T52" fmla="*/ 63003523 w 555"/>
              <a:gd name="T53" fmla="*/ 77463376 h 164"/>
              <a:gd name="T54" fmla="*/ 42842316 w 555"/>
              <a:gd name="T55" fmla="*/ 66127577 h 164"/>
              <a:gd name="T56" fmla="*/ 83444675 w 555"/>
              <a:gd name="T57" fmla="*/ 48651039 h 164"/>
              <a:gd name="T58" fmla="*/ 47042832 w 555"/>
              <a:gd name="T59" fmla="*/ 57625385 h 164"/>
              <a:gd name="T60" fmla="*/ 56563050 w 555"/>
              <a:gd name="T61" fmla="*/ 45816745 h 164"/>
              <a:gd name="T62" fmla="*/ 35841986 w 555"/>
              <a:gd name="T63" fmla="*/ 59986838 h 164"/>
              <a:gd name="T64" fmla="*/ 13440809 w 555"/>
              <a:gd name="T65" fmla="*/ 54791091 h 164"/>
              <a:gd name="T66" fmla="*/ 0 w 555"/>
              <a:gd name="T67" fmla="*/ 51484645 h 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5"/>
              <a:gd name="T103" fmla="*/ 0 h 164"/>
              <a:gd name="T104" fmla="*/ 555 w 555"/>
              <a:gd name="T105" fmla="*/ 164 h 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5" h="164">
                <a:moveTo>
                  <a:pt x="0" y="109"/>
                </a:moveTo>
                <a:lnTo>
                  <a:pt x="17" y="91"/>
                </a:lnTo>
                <a:lnTo>
                  <a:pt x="112" y="79"/>
                </a:lnTo>
                <a:lnTo>
                  <a:pt x="17" y="85"/>
                </a:lnTo>
                <a:lnTo>
                  <a:pt x="128" y="67"/>
                </a:lnTo>
                <a:lnTo>
                  <a:pt x="40" y="67"/>
                </a:lnTo>
                <a:lnTo>
                  <a:pt x="48" y="43"/>
                </a:lnTo>
                <a:lnTo>
                  <a:pt x="128" y="43"/>
                </a:lnTo>
                <a:lnTo>
                  <a:pt x="80" y="36"/>
                </a:lnTo>
                <a:lnTo>
                  <a:pt x="120" y="24"/>
                </a:lnTo>
                <a:lnTo>
                  <a:pt x="233" y="43"/>
                </a:lnTo>
                <a:lnTo>
                  <a:pt x="290" y="91"/>
                </a:lnTo>
                <a:lnTo>
                  <a:pt x="393" y="91"/>
                </a:lnTo>
                <a:lnTo>
                  <a:pt x="353" y="67"/>
                </a:lnTo>
                <a:lnTo>
                  <a:pt x="378" y="43"/>
                </a:lnTo>
                <a:lnTo>
                  <a:pt x="330" y="24"/>
                </a:lnTo>
                <a:lnTo>
                  <a:pt x="402" y="0"/>
                </a:lnTo>
                <a:lnTo>
                  <a:pt x="435" y="36"/>
                </a:lnTo>
                <a:lnTo>
                  <a:pt x="410" y="49"/>
                </a:lnTo>
                <a:lnTo>
                  <a:pt x="458" y="55"/>
                </a:lnTo>
                <a:lnTo>
                  <a:pt x="442" y="73"/>
                </a:lnTo>
                <a:lnTo>
                  <a:pt x="490" y="79"/>
                </a:lnTo>
                <a:lnTo>
                  <a:pt x="515" y="55"/>
                </a:lnTo>
                <a:lnTo>
                  <a:pt x="555" y="85"/>
                </a:lnTo>
                <a:lnTo>
                  <a:pt x="523" y="122"/>
                </a:lnTo>
                <a:lnTo>
                  <a:pt x="402" y="116"/>
                </a:lnTo>
                <a:lnTo>
                  <a:pt x="225" y="164"/>
                </a:lnTo>
                <a:lnTo>
                  <a:pt x="153" y="140"/>
                </a:lnTo>
                <a:lnTo>
                  <a:pt x="298" y="103"/>
                </a:lnTo>
                <a:lnTo>
                  <a:pt x="168" y="122"/>
                </a:lnTo>
                <a:lnTo>
                  <a:pt x="202" y="97"/>
                </a:lnTo>
                <a:lnTo>
                  <a:pt x="128" y="127"/>
                </a:lnTo>
                <a:lnTo>
                  <a:pt x="48" y="116"/>
                </a:lnTo>
                <a:lnTo>
                  <a:pt x="0" y="109"/>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2" name="Freeform 370"/>
          <p:cNvSpPr>
            <a:spLocks/>
          </p:cNvSpPr>
          <p:nvPr/>
        </p:nvSpPr>
        <p:spPr bwMode="auto">
          <a:xfrm>
            <a:off x="1758950" y="2238846"/>
            <a:ext cx="149225" cy="74613"/>
          </a:xfrm>
          <a:custGeom>
            <a:avLst/>
            <a:gdLst>
              <a:gd name="T0" fmla="*/ 0 w 281"/>
              <a:gd name="T1" fmla="*/ 0 h 110"/>
              <a:gd name="T2" fmla="*/ 6486242 w 281"/>
              <a:gd name="T3" fmla="*/ 17023296 h 110"/>
              <a:gd name="T4" fmla="*/ 22561119 w 281"/>
              <a:gd name="T5" fmla="*/ 17023296 h 110"/>
              <a:gd name="T6" fmla="*/ 18330778 w 281"/>
              <a:gd name="T7" fmla="*/ 22544661 h 110"/>
              <a:gd name="T8" fmla="*/ 22561119 w 281"/>
              <a:gd name="T9" fmla="*/ 25305342 h 110"/>
              <a:gd name="T10" fmla="*/ 6486242 w 281"/>
              <a:gd name="T11" fmla="*/ 33586704 h 110"/>
              <a:gd name="T12" fmla="*/ 36097582 w 281"/>
              <a:gd name="T13" fmla="*/ 36347384 h 110"/>
              <a:gd name="T14" fmla="*/ 79245908 w 281"/>
              <a:gd name="T15" fmla="*/ 50610005 h 110"/>
              <a:gd name="T16" fmla="*/ 72195694 w 281"/>
              <a:gd name="T17" fmla="*/ 19783976 h 110"/>
              <a:gd name="T18" fmla="*/ 40891897 w 281"/>
              <a:gd name="T19" fmla="*/ 5981250 h 110"/>
              <a:gd name="T20" fmla="*/ 27073448 w 281"/>
              <a:gd name="T21" fmla="*/ 11502614 h 110"/>
              <a:gd name="T22" fmla="*/ 24817018 w 281"/>
              <a:gd name="T23" fmla="*/ 2760681 h 110"/>
              <a:gd name="T24" fmla="*/ 0 w 281"/>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110"/>
              <a:gd name="T41" fmla="*/ 281 w 281"/>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110">
                <a:moveTo>
                  <a:pt x="0" y="0"/>
                </a:moveTo>
                <a:lnTo>
                  <a:pt x="23" y="37"/>
                </a:lnTo>
                <a:lnTo>
                  <a:pt x="80" y="37"/>
                </a:lnTo>
                <a:lnTo>
                  <a:pt x="65" y="49"/>
                </a:lnTo>
                <a:lnTo>
                  <a:pt x="80" y="55"/>
                </a:lnTo>
                <a:lnTo>
                  <a:pt x="23" y="73"/>
                </a:lnTo>
                <a:lnTo>
                  <a:pt x="128" y="79"/>
                </a:lnTo>
                <a:lnTo>
                  <a:pt x="281" y="110"/>
                </a:lnTo>
                <a:lnTo>
                  <a:pt x="256" y="43"/>
                </a:lnTo>
                <a:lnTo>
                  <a:pt x="145" y="13"/>
                </a:lnTo>
                <a:lnTo>
                  <a:pt x="96" y="25"/>
                </a:lnTo>
                <a:lnTo>
                  <a:pt x="88" y="6"/>
                </a:lnTo>
                <a:lnTo>
                  <a:pt x="0" y="0"/>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3" name="Freeform 371"/>
          <p:cNvSpPr>
            <a:spLocks/>
          </p:cNvSpPr>
          <p:nvPr/>
        </p:nvSpPr>
        <p:spPr bwMode="auto">
          <a:xfrm>
            <a:off x="1831975" y="2376959"/>
            <a:ext cx="119063" cy="71437"/>
          </a:xfrm>
          <a:custGeom>
            <a:avLst/>
            <a:gdLst>
              <a:gd name="T0" fmla="*/ 0 w 225"/>
              <a:gd name="T1" fmla="*/ 34634461 h 103"/>
              <a:gd name="T2" fmla="*/ 4760404 w 225"/>
              <a:gd name="T3" fmla="*/ 23089413 h 103"/>
              <a:gd name="T4" fmla="*/ 18201296 w 225"/>
              <a:gd name="T5" fmla="*/ 25975329 h 103"/>
              <a:gd name="T6" fmla="*/ 2520432 w 225"/>
              <a:gd name="T7" fmla="*/ 11545053 h 103"/>
              <a:gd name="T8" fmla="*/ 4760404 w 225"/>
              <a:gd name="T9" fmla="*/ 2405277 h 103"/>
              <a:gd name="T10" fmla="*/ 31922113 w 225"/>
              <a:gd name="T11" fmla="*/ 17316884 h 103"/>
              <a:gd name="T12" fmla="*/ 15961321 w 225"/>
              <a:gd name="T13" fmla="*/ 2405277 h 103"/>
              <a:gd name="T14" fmla="*/ 54323951 w 225"/>
              <a:gd name="T15" fmla="*/ 0 h 103"/>
              <a:gd name="T16" fmla="*/ 63004435 w 225"/>
              <a:gd name="T17" fmla="*/ 37520377 h 103"/>
              <a:gd name="T18" fmla="*/ 54323951 w 225"/>
              <a:gd name="T19" fmla="*/ 31747853 h 103"/>
              <a:gd name="T20" fmla="*/ 51803520 w 225"/>
              <a:gd name="T21" fmla="*/ 49546075 h 103"/>
              <a:gd name="T22" fmla="*/ 22401838 w 225"/>
              <a:gd name="T23" fmla="*/ 49546075 h 103"/>
              <a:gd name="T24" fmla="*/ 29402211 w 225"/>
              <a:gd name="T25" fmla="*/ 43292901 h 103"/>
              <a:gd name="T26" fmla="*/ 20721727 w 225"/>
              <a:gd name="T27" fmla="*/ 37520377 h 103"/>
              <a:gd name="T28" fmla="*/ 43123036 w 225"/>
              <a:gd name="T29" fmla="*/ 25975329 h 103"/>
              <a:gd name="T30" fmla="*/ 0 w 225"/>
              <a:gd name="T31" fmla="*/ 34634461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
              <a:gd name="T49" fmla="*/ 0 h 103"/>
              <a:gd name="T50" fmla="*/ 225 w 22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 h="103">
                <a:moveTo>
                  <a:pt x="0" y="72"/>
                </a:moveTo>
                <a:lnTo>
                  <a:pt x="17" y="48"/>
                </a:lnTo>
                <a:lnTo>
                  <a:pt x="65" y="54"/>
                </a:lnTo>
                <a:lnTo>
                  <a:pt x="9" y="24"/>
                </a:lnTo>
                <a:lnTo>
                  <a:pt x="17" y="5"/>
                </a:lnTo>
                <a:lnTo>
                  <a:pt x="114" y="36"/>
                </a:lnTo>
                <a:lnTo>
                  <a:pt x="57" y="5"/>
                </a:lnTo>
                <a:lnTo>
                  <a:pt x="194" y="0"/>
                </a:lnTo>
                <a:lnTo>
                  <a:pt x="225" y="78"/>
                </a:lnTo>
                <a:lnTo>
                  <a:pt x="194" y="66"/>
                </a:lnTo>
                <a:lnTo>
                  <a:pt x="185" y="103"/>
                </a:lnTo>
                <a:lnTo>
                  <a:pt x="80" y="103"/>
                </a:lnTo>
                <a:lnTo>
                  <a:pt x="105" y="90"/>
                </a:lnTo>
                <a:lnTo>
                  <a:pt x="74" y="78"/>
                </a:lnTo>
                <a:lnTo>
                  <a:pt x="154" y="54"/>
                </a:lnTo>
                <a:lnTo>
                  <a:pt x="0" y="72"/>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4" name="Freeform 372"/>
          <p:cNvSpPr>
            <a:spLocks/>
          </p:cNvSpPr>
          <p:nvPr/>
        </p:nvSpPr>
        <p:spPr bwMode="auto">
          <a:xfrm>
            <a:off x="1831975" y="2502371"/>
            <a:ext cx="139700" cy="117475"/>
          </a:xfrm>
          <a:custGeom>
            <a:avLst/>
            <a:gdLst>
              <a:gd name="T0" fmla="*/ 0 w 265"/>
              <a:gd name="T1" fmla="*/ 40117709 h 172"/>
              <a:gd name="T2" fmla="*/ 2501421 w 265"/>
              <a:gd name="T3" fmla="*/ 31720981 h 172"/>
              <a:gd name="T4" fmla="*/ 29180425 w 265"/>
              <a:gd name="T5" fmla="*/ 37318800 h 172"/>
              <a:gd name="T6" fmla="*/ 26956824 w 265"/>
              <a:gd name="T7" fmla="*/ 26123163 h 172"/>
              <a:gd name="T8" fmla="*/ 31681318 w 265"/>
              <a:gd name="T9" fmla="*/ 26123163 h 172"/>
              <a:gd name="T10" fmla="*/ 13617321 w 265"/>
              <a:gd name="T11" fmla="*/ 17259945 h 172"/>
              <a:gd name="T12" fmla="*/ 22232858 w 265"/>
              <a:gd name="T13" fmla="*/ 14927521 h 172"/>
              <a:gd name="T14" fmla="*/ 13617321 w 265"/>
              <a:gd name="T15" fmla="*/ 8863215 h 172"/>
              <a:gd name="T16" fmla="*/ 62529181 w 265"/>
              <a:gd name="T17" fmla="*/ 0 h 172"/>
              <a:gd name="T18" fmla="*/ 65030600 w 265"/>
              <a:gd name="T19" fmla="*/ 17259945 h 172"/>
              <a:gd name="T20" fmla="*/ 49189682 w 265"/>
              <a:gd name="T21" fmla="*/ 34053406 h 172"/>
              <a:gd name="T22" fmla="*/ 71700366 w 265"/>
              <a:gd name="T23" fmla="*/ 37318800 h 172"/>
              <a:gd name="T24" fmla="*/ 73645622 w 265"/>
              <a:gd name="T25" fmla="*/ 65307219 h 172"/>
              <a:gd name="T26" fmla="*/ 42797751 w 265"/>
              <a:gd name="T27" fmla="*/ 80234735 h 172"/>
              <a:gd name="T28" fmla="*/ 29180425 w 265"/>
              <a:gd name="T29" fmla="*/ 54111583 h 172"/>
              <a:gd name="T30" fmla="*/ 0 w 265"/>
              <a:gd name="T31" fmla="*/ 40117709 h 1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
              <a:gd name="T49" fmla="*/ 0 h 172"/>
              <a:gd name="T50" fmla="*/ 265 w 265"/>
              <a:gd name="T51" fmla="*/ 172 h 1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 h="172">
                <a:moveTo>
                  <a:pt x="0" y="86"/>
                </a:moveTo>
                <a:lnTo>
                  <a:pt x="9" y="68"/>
                </a:lnTo>
                <a:lnTo>
                  <a:pt x="105" y="80"/>
                </a:lnTo>
                <a:lnTo>
                  <a:pt x="97" y="56"/>
                </a:lnTo>
                <a:lnTo>
                  <a:pt x="114" y="56"/>
                </a:lnTo>
                <a:lnTo>
                  <a:pt x="49" y="37"/>
                </a:lnTo>
                <a:lnTo>
                  <a:pt x="80" y="32"/>
                </a:lnTo>
                <a:lnTo>
                  <a:pt x="49" y="19"/>
                </a:lnTo>
                <a:lnTo>
                  <a:pt x="225" y="0"/>
                </a:lnTo>
                <a:lnTo>
                  <a:pt x="234" y="37"/>
                </a:lnTo>
                <a:lnTo>
                  <a:pt x="177" y="73"/>
                </a:lnTo>
                <a:lnTo>
                  <a:pt x="258" y="80"/>
                </a:lnTo>
                <a:lnTo>
                  <a:pt x="265" y="140"/>
                </a:lnTo>
                <a:lnTo>
                  <a:pt x="154" y="172"/>
                </a:lnTo>
                <a:lnTo>
                  <a:pt x="105" y="116"/>
                </a:lnTo>
                <a:lnTo>
                  <a:pt x="0" y="8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5" name="Freeform 373"/>
          <p:cNvSpPr>
            <a:spLocks/>
          </p:cNvSpPr>
          <p:nvPr/>
        </p:nvSpPr>
        <p:spPr bwMode="auto">
          <a:xfrm>
            <a:off x="1928813" y="2259484"/>
            <a:ext cx="85725" cy="53975"/>
          </a:xfrm>
          <a:custGeom>
            <a:avLst/>
            <a:gdLst>
              <a:gd name="T0" fmla="*/ 0 w 162"/>
              <a:gd name="T1" fmla="*/ 0 h 80"/>
              <a:gd name="T2" fmla="*/ 4760384 w 162"/>
              <a:gd name="T3" fmla="*/ 22305171 h 80"/>
              <a:gd name="T4" fmla="*/ 20441180 w 162"/>
              <a:gd name="T5" fmla="*/ 25491044 h 80"/>
              <a:gd name="T6" fmla="*/ 4760384 w 162"/>
              <a:gd name="T7" fmla="*/ 28222853 h 80"/>
              <a:gd name="T8" fmla="*/ 15960723 w 162"/>
              <a:gd name="T9" fmla="*/ 36416254 h 80"/>
              <a:gd name="T10" fmla="*/ 43122850 w 162"/>
              <a:gd name="T11" fmla="*/ 33229707 h 80"/>
              <a:gd name="T12" fmla="*/ 45362812 w 162"/>
              <a:gd name="T13" fmla="*/ 19574032 h 80"/>
              <a:gd name="T14" fmla="*/ 0 w 162"/>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0"/>
              <a:gd name="T26" fmla="*/ 162 w 16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0">
                <a:moveTo>
                  <a:pt x="0" y="0"/>
                </a:moveTo>
                <a:lnTo>
                  <a:pt x="17" y="49"/>
                </a:lnTo>
                <a:lnTo>
                  <a:pt x="73" y="56"/>
                </a:lnTo>
                <a:lnTo>
                  <a:pt x="17" y="62"/>
                </a:lnTo>
                <a:lnTo>
                  <a:pt x="57" y="80"/>
                </a:lnTo>
                <a:lnTo>
                  <a:pt x="154" y="73"/>
                </a:lnTo>
                <a:lnTo>
                  <a:pt x="162" y="43"/>
                </a:lnTo>
                <a:lnTo>
                  <a:pt x="0" y="0"/>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6" name="Freeform 374"/>
          <p:cNvSpPr>
            <a:spLocks/>
          </p:cNvSpPr>
          <p:nvPr/>
        </p:nvSpPr>
        <p:spPr bwMode="auto">
          <a:xfrm>
            <a:off x="1976438" y="2130896"/>
            <a:ext cx="268287" cy="171450"/>
          </a:xfrm>
          <a:custGeom>
            <a:avLst/>
            <a:gdLst>
              <a:gd name="T0" fmla="*/ 0 w 506"/>
              <a:gd name="T1" fmla="*/ 37155274 h 250"/>
              <a:gd name="T2" fmla="*/ 34016247 w 506"/>
              <a:gd name="T3" fmla="*/ 31511827 h 250"/>
              <a:gd name="T4" fmla="*/ 18273212 w 506"/>
              <a:gd name="T5" fmla="*/ 11287585 h 250"/>
              <a:gd name="T6" fmla="*/ 45260977 w 506"/>
              <a:gd name="T7" fmla="*/ 5644135 h 250"/>
              <a:gd name="T8" fmla="*/ 22770994 w 506"/>
              <a:gd name="T9" fmla="*/ 0 h 250"/>
              <a:gd name="T10" fmla="*/ 61285024 w 506"/>
              <a:gd name="T11" fmla="*/ 8465516 h 250"/>
              <a:gd name="T12" fmla="*/ 70000124 w 506"/>
              <a:gd name="T13" fmla="*/ 31511827 h 250"/>
              <a:gd name="T14" fmla="*/ 92490098 w 506"/>
              <a:gd name="T15" fmla="*/ 31511827 h 250"/>
              <a:gd name="T16" fmla="*/ 99518050 w 506"/>
              <a:gd name="T17" fmla="*/ 46091257 h 250"/>
              <a:gd name="T18" fmla="*/ 99518050 w 506"/>
              <a:gd name="T19" fmla="*/ 34803666 h 250"/>
              <a:gd name="T20" fmla="*/ 110762772 w 506"/>
              <a:gd name="T21" fmla="*/ 37155274 h 250"/>
              <a:gd name="T22" fmla="*/ 106264989 w 506"/>
              <a:gd name="T23" fmla="*/ 46091257 h 250"/>
              <a:gd name="T24" fmla="*/ 119758867 w 506"/>
              <a:gd name="T25" fmla="*/ 51735389 h 250"/>
              <a:gd name="T26" fmla="*/ 110762772 w 506"/>
              <a:gd name="T27" fmla="*/ 65845035 h 250"/>
              <a:gd name="T28" fmla="*/ 133252746 w 506"/>
              <a:gd name="T29" fmla="*/ 65845035 h 250"/>
              <a:gd name="T30" fmla="*/ 142248875 w 506"/>
              <a:gd name="T31" fmla="*/ 77132614 h 250"/>
              <a:gd name="T32" fmla="*/ 115261085 w 506"/>
              <a:gd name="T33" fmla="*/ 83247206 h 250"/>
              <a:gd name="T34" fmla="*/ 108514145 w 506"/>
              <a:gd name="T35" fmla="*/ 97356873 h 250"/>
              <a:gd name="T36" fmla="*/ 103734820 w 506"/>
              <a:gd name="T37" fmla="*/ 83247206 h 250"/>
              <a:gd name="T38" fmla="*/ 97268893 w 506"/>
              <a:gd name="T39" fmla="*/ 117580424 h 250"/>
              <a:gd name="T40" fmla="*/ 78995690 w 506"/>
              <a:gd name="T41" fmla="*/ 100178253 h 250"/>
              <a:gd name="T42" fmla="*/ 88272797 w 506"/>
              <a:gd name="T43" fmla="*/ 117580424 h 250"/>
              <a:gd name="T44" fmla="*/ 56506229 w 506"/>
              <a:gd name="T45" fmla="*/ 114758358 h 250"/>
              <a:gd name="T46" fmla="*/ 43011820 w 506"/>
              <a:gd name="T47" fmla="*/ 105822386 h 250"/>
              <a:gd name="T48" fmla="*/ 58754855 w 506"/>
              <a:gd name="T49" fmla="*/ 100178253 h 250"/>
              <a:gd name="T50" fmla="*/ 43011820 w 506"/>
              <a:gd name="T51" fmla="*/ 100178253 h 250"/>
              <a:gd name="T52" fmla="*/ 38233026 w 506"/>
              <a:gd name="T53" fmla="*/ 94534807 h 250"/>
              <a:gd name="T54" fmla="*/ 45260977 w 506"/>
              <a:gd name="T55" fmla="*/ 94534807 h 250"/>
              <a:gd name="T56" fmla="*/ 31767090 w 506"/>
              <a:gd name="T57" fmla="*/ 86068586 h 250"/>
              <a:gd name="T58" fmla="*/ 76747063 w 506"/>
              <a:gd name="T59" fmla="*/ 77132614 h 250"/>
              <a:gd name="T60" fmla="*/ 22770994 w 506"/>
              <a:gd name="T61" fmla="*/ 77132614 h 250"/>
              <a:gd name="T62" fmla="*/ 11244726 w 506"/>
              <a:gd name="T63" fmla="*/ 69137560 h 250"/>
              <a:gd name="T64" fmla="*/ 31767090 w 506"/>
              <a:gd name="T65" fmla="*/ 63022969 h 250"/>
              <a:gd name="T66" fmla="*/ 2249158 w 506"/>
              <a:gd name="T67" fmla="*/ 51735389 h 250"/>
              <a:gd name="T68" fmla="*/ 9277112 w 506"/>
              <a:gd name="T69" fmla="*/ 51735389 h 250"/>
              <a:gd name="T70" fmla="*/ 2249158 w 506"/>
              <a:gd name="T71" fmla="*/ 42799407 h 250"/>
              <a:gd name="T72" fmla="*/ 34016247 w 506"/>
              <a:gd name="T73" fmla="*/ 42799407 h 250"/>
              <a:gd name="T74" fmla="*/ 0 w 506"/>
              <a:gd name="T75" fmla="*/ 37155274 h 2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6"/>
              <a:gd name="T115" fmla="*/ 0 h 250"/>
              <a:gd name="T116" fmla="*/ 506 w 506"/>
              <a:gd name="T117" fmla="*/ 250 h 2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6" h="250">
                <a:moveTo>
                  <a:pt x="0" y="79"/>
                </a:moveTo>
                <a:lnTo>
                  <a:pt x="121" y="67"/>
                </a:lnTo>
                <a:lnTo>
                  <a:pt x="65" y="24"/>
                </a:lnTo>
                <a:lnTo>
                  <a:pt x="161" y="12"/>
                </a:lnTo>
                <a:lnTo>
                  <a:pt x="81" y="0"/>
                </a:lnTo>
                <a:lnTo>
                  <a:pt x="218" y="18"/>
                </a:lnTo>
                <a:lnTo>
                  <a:pt x="249" y="67"/>
                </a:lnTo>
                <a:lnTo>
                  <a:pt x="329" y="67"/>
                </a:lnTo>
                <a:lnTo>
                  <a:pt x="354" y="98"/>
                </a:lnTo>
                <a:lnTo>
                  <a:pt x="354" y="74"/>
                </a:lnTo>
                <a:lnTo>
                  <a:pt x="394" y="79"/>
                </a:lnTo>
                <a:lnTo>
                  <a:pt x="378" y="98"/>
                </a:lnTo>
                <a:lnTo>
                  <a:pt x="426" y="110"/>
                </a:lnTo>
                <a:lnTo>
                  <a:pt x="394" y="140"/>
                </a:lnTo>
                <a:lnTo>
                  <a:pt x="474" y="140"/>
                </a:lnTo>
                <a:lnTo>
                  <a:pt x="506" y="164"/>
                </a:lnTo>
                <a:lnTo>
                  <a:pt x="410" y="177"/>
                </a:lnTo>
                <a:lnTo>
                  <a:pt x="386" y="207"/>
                </a:lnTo>
                <a:lnTo>
                  <a:pt x="369" y="177"/>
                </a:lnTo>
                <a:lnTo>
                  <a:pt x="346" y="250"/>
                </a:lnTo>
                <a:lnTo>
                  <a:pt x="281" y="213"/>
                </a:lnTo>
                <a:lnTo>
                  <a:pt x="314" y="250"/>
                </a:lnTo>
                <a:lnTo>
                  <a:pt x="201" y="244"/>
                </a:lnTo>
                <a:lnTo>
                  <a:pt x="153" y="225"/>
                </a:lnTo>
                <a:lnTo>
                  <a:pt x="209" y="213"/>
                </a:lnTo>
                <a:lnTo>
                  <a:pt x="153" y="213"/>
                </a:lnTo>
                <a:lnTo>
                  <a:pt x="136" y="201"/>
                </a:lnTo>
                <a:lnTo>
                  <a:pt x="161" y="201"/>
                </a:lnTo>
                <a:lnTo>
                  <a:pt x="113" y="183"/>
                </a:lnTo>
                <a:lnTo>
                  <a:pt x="273" y="164"/>
                </a:lnTo>
                <a:lnTo>
                  <a:pt x="81" y="164"/>
                </a:lnTo>
                <a:lnTo>
                  <a:pt x="40" y="147"/>
                </a:lnTo>
                <a:lnTo>
                  <a:pt x="113" y="134"/>
                </a:lnTo>
                <a:lnTo>
                  <a:pt x="8" y="110"/>
                </a:lnTo>
                <a:lnTo>
                  <a:pt x="33" y="110"/>
                </a:lnTo>
                <a:lnTo>
                  <a:pt x="8" y="91"/>
                </a:lnTo>
                <a:lnTo>
                  <a:pt x="121" y="91"/>
                </a:lnTo>
                <a:lnTo>
                  <a:pt x="0" y="79"/>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7" name="Freeform 375"/>
          <p:cNvSpPr>
            <a:spLocks/>
          </p:cNvSpPr>
          <p:nvPr/>
        </p:nvSpPr>
        <p:spPr bwMode="auto">
          <a:xfrm>
            <a:off x="1976438" y="2426171"/>
            <a:ext cx="63500" cy="38100"/>
          </a:xfrm>
          <a:custGeom>
            <a:avLst/>
            <a:gdLst>
              <a:gd name="T0" fmla="*/ 0 w 121"/>
              <a:gd name="T1" fmla="*/ 17275233 h 55"/>
              <a:gd name="T2" fmla="*/ 6885290 w 121"/>
              <a:gd name="T3" fmla="*/ 0 h 55"/>
              <a:gd name="T4" fmla="*/ 28917691 w 121"/>
              <a:gd name="T5" fmla="*/ 2878975 h 55"/>
              <a:gd name="T6" fmla="*/ 33324380 w 121"/>
              <a:gd name="T7" fmla="*/ 26392913 h 55"/>
              <a:gd name="T8" fmla="*/ 0 w 121"/>
              <a:gd name="T9" fmla="*/ 17275233 h 55"/>
              <a:gd name="T10" fmla="*/ 0 60000 65536"/>
              <a:gd name="T11" fmla="*/ 0 60000 65536"/>
              <a:gd name="T12" fmla="*/ 0 60000 65536"/>
              <a:gd name="T13" fmla="*/ 0 60000 65536"/>
              <a:gd name="T14" fmla="*/ 0 60000 65536"/>
              <a:gd name="T15" fmla="*/ 0 w 121"/>
              <a:gd name="T16" fmla="*/ 0 h 55"/>
              <a:gd name="T17" fmla="*/ 121 w 121"/>
              <a:gd name="T18" fmla="*/ 55 h 55"/>
            </a:gdLst>
            <a:ahLst/>
            <a:cxnLst>
              <a:cxn ang="T10">
                <a:pos x="T0" y="T1"/>
              </a:cxn>
              <a:cxn ang="T11">
                <a:pos x="T2" y="T3"/>
              </a:cxn>
              <a:cxn ang="T12">
                <a:pos x="T4" y="T5"/>
              </a:cxn>
              <a:cxn ang="T13">
                <a:pos x="T6" y="T7"/>
              </a:cxn>
              <a:cxn ang="T14">
                <a:pos x="T8" y="T9"/>
              </a:cxn>
            </a:cxnLst>
            <a:rect l="T15" t="T16" r="T17" b="T18"/>
            <a:pathLst>
              <a:path w="121" h="55">
                <a:moveTo>
                  <a:pt x="0" y="36"/>
                </a:moveTo>
                <a:lnTo>
                  <a:pt x="25" y="0"/>
                </a:lnTo>
                <a:lnTo>
                  <a:pt x="105" y="6"/>
                </a:lnTo>
                <a:lnTo>
                  <a:pt x="121" y="55"/>
                </a:lnTo>
                <a:lnTo>
                  <a:pt x="0" y="3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8" name="Freeform 376"/>
          <p:cNvSpPr>
            <a:spLocks/>
          </p:cNvSpPr>
          <p:nvPr/>
        </p:nvSpPr>
        <p:spPr bwMode="auto">
          <a:xfrm>
            <a:off x="1989138" y="2499196"/>
            <a:ext cx="128587" cy="87313"/>
          </a:xfrm>
          <a:custGeom>
            <a:avLst/>
            <a:gdLst>
              <a:gd name="T0" fmla="*/ 0 w 241"/>
              <a:gd name="T1" fmla="*/ 8375225 h 128"/>
              <a:gd name="T2" fmla="*/ 2277218 w 241"/>
              <a:gd name="T3" fmla="*/ 39550734 h 128"/>
              <a:gd name="T4" fmla="*/ 11387154 w 241"/>
              <a:gd name="T5" fmla="*/ 42342703 h 128"/>
              <a:gd name="T6" fmla="*/ 6547800 w 241"/>
              <a:gd name="T7" fmla="*/ 59559055 h 128"/>
              <a:gd name="T8" fmla="*/ 17934956 w 241"/>
              <a:gd name="T9" fmla="*/ 59559055 h 128"/>
              <a:gd name="T10" fmla="*/ 29322105 w 241"/>
              <a:gd name="T11" fmla="*/ 45134682 h 128"/>
              <a:gd name="T12" fmla="*/ 17934956 w 241"/>
              <a:gd name="T13" fmla="*/ 39550734 h 128"/>
              <a:gd name="T14" fmla="*/ 47826365 w 241"/>
              <a:gd name="T15" fmla="*/ 39550734 h 128"/>
              <a:gd name="T16" fmla="*/ 68608367 w 241"/>
              <a:gd name="T17" fmla="*/ 2326755 h 128"/>
              <a:gd name="T18" fmla="*/ 4270049 w 241"/>
              <a:gd name="T19" fmla="*/ 0 h 128"/>
              <a:gd name="T20" fmla="*/ 15942120 w 241"/>
              <a:gd name="T21" fmla="*/ 11167194 h 128"/>
              <a:gd name="T22" fmla="*/ 0 w 241"/>
              <a:gd name="T23" fmla="*/ 8375225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128"/>
              <a:gd name="T38" fmla="*/ 241 w 241"/>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128">
                <a:moveTo>
                  <a:pt x="0" y="18"/>
                </a:moveTo>
                <a:lnTo>
                  <a:pt x="8" y="85"/>
                </a:lnTo>
                <a:lnTo>
                  <a:pt x="40" y="91"/>
                </a:lnTo>
                <a:lnTo>
                  <a:pt x="23" y="128"/>
                </a:lnTo>
                <a:lnTo>
                  <a:pt x="63" y="128"/>
                </a:lnTo>
                <a:lnTo>
                  <a:pt x="103" y="97"/>
                </a:lnTo>
                <a:lnTo>
                  <a:pt x="63" y="85"/>
                </a:lnTo>
                <a:lnTo>
                  <a:pt x="168" y="85"/>
                </a:lnTo>
                <a:lnTo>
                  <a:pt x="241" y="5"/>
                </a:lnTo>
                <a:lnTo>
                  <a:pt x="15" y="0"/>
                </a:lnTo>
                <a:lnTo>
                  <a:pt x="56" y="24"/>
                </a:lnTo>
                <a:lnTo>
                  <a:pt x="0" y="18"/>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69" name="Freeform 377"/>
          <p:cNvSpPr>
            <a:spLocks/>
          </p:cNvSpPr>
          <p:nvPr/>
        </p:nvSpPr>
        <p:spPr bwMode="auto">
          <a:xfrm>
            <a:off x="2082800" y="2026121"/>
            <a:ext cx="727075" cy="371475"/>
          </a:xfrm>
          <a:custGeom>
            <a:avLst/>
            <a:gdLst>
              <a:gd name="T0" fmla="*/ 20131782 w 1375"/>
              <a:gd name="T1" fmla="*/ 71400637 h 542"/>
              <a:gd name="T2" fmla="*/ 38306544 w 1375"/>
              <a:gd name="T3" fmla="*/ 74689080 h 542"/>
              <a:gd name="T4" fmla="*/ 92271370 w 1375"/>
              <a:gd name="T5" fmla="*/ 74689080 h 542"/>
              <a:gd name="T6" fmla="*/ 81087110 w 1375"/>
              <a:gd name="T7" fmla="*/ 82675104 h 542"/>
              <a:gd name="T8" fmla="*/ 69902321 w 1375"/>
              <a:gd name="T9" fmla="*/ 100055624 h 542"/>
              <a:gd name="T10" fmla="*/ 105692905 w 1375"/>
              <a:gd name="T11" fmla="*/ 100055624 h 542"/>
              <a:gd name="T12" fmla="*/ 146236212 w 1375"/>
              <a:gd name="T13" fmla="*/ 77037870 h 542"/>
              <a:gd name="T14" fmla="*/ 204674514 w 1375"/>
              <a:gd name="T15" fmla="*/ 82675104 h 542"/>
              <a:gd name="T16" fmla="*/ 148472959 w 1375"/>
              <a:gd name="T17" fmla="*/ 134346452 h 542"/>
              <a:gd name="T18" fmla="*/ 67665558 w 1375"/>
              <a:gd name="T19" fmla="*/ 108510446 h 542"/>
              <a:gd name="T20" fmla="*/ 67665558 w 1375"/>
              <a:gd name="T21" fmla="*/ 125421461 h 542"/>
              <a:gd name="T22" fmla="*/ 130577898 w 1375"/>
              <a:gd name="T23" fmla="*/ 157364184 h 542"/>
              <a:gd name="T24" fmla="*/ 83323856 w 1375"/>
              <a:gd name="T25" fmla="*/ 159712974 h 542"/>
              <a:gd name="T26" fmla="*/ 74096617 w 1375"/>
              <a:gd name="T27" fmla="*/ 179911790 h 542"/>
              <a:gd name="T28" fmla="*/ 90034624 w 1375"/>
              <a:gd name="T29" fmla="*/ 171456239 h 542"/>
              <a:gd name="T30" fmla="*/ 76333363 w 1375"/>
              <a:gd name="T31" fmla="*/ 194003845 h 542"/>
              <a:gd name="T32" fmla="*/ 87518152 w 1375"/>
              <a:gd name="T33" fmla="*/ 208566070 h 542"/>
              <a:gd name="T34" fmla="*/ 92271370 w 1375"/>
              <a:gd name="T35" fmla="*/ 214202618 h 542"/>
              <a:gd name="T36" fmla="*/ 62912340 w 1375"/>
              <a:gd name="T37" fmla="*/ 223128294 h 542"/>
              <a:gd name="T38" fmla="*/ 40543290 w 1375"/>
              <a:gd name="T39" fmla="*/ 234402076 h 542"/>
              <a:gd name="T40" fmla="*/ 81087110 w 1375"/>
              <a:gd name="T41" fmla="*/ 251782575 h 542"/>
              <a:gd name="T42" fmla="*/ 108209377 w 1375"/>
              <a:gd name="T43" fmla="*/ 245675857 h 542"/>
              <a:gd name="T44" fmla="*/ 119393637 w 1375"/>
              <a:gd name="T45" fmla="*/ 242857583 h 542"/>
              <a:gd name="T46" fmla="*/ 135051919 w 1375"/>
              <a:gd name="T47" fmla="*/ 254600849 h 542"/>
              <a:gd name="T48" fmla="*/ 159657219 w 1375"/>
              <a:gd name="T49" fmla="*/ 231583116 h 542"/>
              <a:gd name="T50" fmla="*/ 170842008 w 1375"/>
              <a:gd name="T51" fmla="*/ 214202618 h 542"/>
              <a:gd name="T52" fmla="*/ 200201022 w 1375"/>
              <a:gd name="T53" fmla="*/ 194003845 h 542"/>
              <a:gd name="T54" fmla="*/ 211385282 w 1375"/>
              <a:gd name="T55" fmla="*/ 182730064 h 542"/>
              <a:gd name="T56" fmla="*/ 213901754 w 1375"/>
              <a:gd name="T57" fmla="*/ 163000732 h 542"/>
              <a:gd name="T58" fmla="*/ 175595226 w 1375"/>
              <a:gd name="T59" fmla="*/ 151726951 h 542"/>
              <a:gd name="T60" fmla="*/ 175595226 w 1375"/>
              <a:gd name="T61" fmla="*/ 145620233 h 542"/>
              <a:gd name="T62" fmla="*/ 251928556 w 1375"/>
              <a:gd name="T63" fmla="*/ 134346452 h 542"/>
              <a:gd name="T64" fmla="*/ 272060859 w 1375"/>
              <a:gd name="T65" fmla="*/ 114147679 h 542"/>
              <a:gd name="T66" fmla="*/ 344199959 w 1375"/>
              <a:gd name="T67" fmla="*/ 68582363 h 542"/>
              <a:gd name="T68" fmla="*/ 285481932 w 1375"/>
              <a:gd name="T69" fmla="*/ 65764089 h 542"/>
              <a:gd name="T70" fmla="*/ 384464036 w 1375"/>
              <a:gd name="T71" fmla="*/ 37109798 h 542"/>
              <a:gd name="T72" fmla="*/ 353147473 w 1375"/>
              <a:gd name="T73" fmla="*/ 11273787 h 542"/>
              <a:gd name="T74" fmla="*/ 227323289 w 1375"/>
              <a:gd name="T75" fmla="*/ 0 h 542"/>
              <a:gd name="T76" fmla="*/ 211385282 w 1375"/>
              <a:gd name="T77" fmla="*/ 6106720 h 542"/>
              <a:gd name="T78" fmla="*/ 188737036 w 1375"/>
              <a:gd name="T79" fmla="*/ 28654291 h 542"/>
              <a:gd name="T80" fmla="*/ 146236212 w 1375"/>
              <a:gd name="T81" fmla="*/ 20198778 h 542"/>
              <a:gd name="T82" fmla="*/ 112403144 w 1375"/>
              <a:gd name="T83" fmla="*/ 20198778 h 542"/>
              <a:gd name="T84" fmla="*/ 135051919 w 1375"/>
              <a:gd name="T85" fmla="*/ 48383590 h 542"/>
              <a:gd name="T86" fmla="*/ 81087110 w 1375"/>
              <a:gd name="T87" fmla="*/ 48383590 h 5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75"/>
              <a:gd name="T133" fmla="*/ 0 h 542"/>
              <a:gd name="T134" fmla="*/ 1375 w 1375"/>
              <a:gd name="T135" fmla="*/ 542 h 5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75" h="542">
                <a:moveTo>
                  <a:pt x="0" y="127"/>
                </a:moveTo>
                <a:lnTo>
                  <a:pt x="113" y="127"/>
                </a:lnTo>
                <a:lnTo>
                  <a:pt x="72" y="152"/>
                </a:lnTo>
                <a:lnTo>
                  <a:pt x="250" y="140"/>
                </a:lnTo>
                <a:lnTo>
                  <a:pt x="88" y="152"/>
                </a:lnTo>
                <a:lnTo>
                  <a:pt x="137" y="159"/>
                </a:lnTo>
                <a:lnTo>
                  <a:pt x="88" y="164"/>
                </a:lnTo>
                <a:lnTo>
                  <a:pt x="113" y="176"/>
                </a:lnTo>
                <a:lnTo>
                  <a:pt x="330" y="159"/>
                </a:lnTo>
                <a:lnTo>
                  <a:pt x="113" y="183"/>
                </a:lnTo>
                <a:lnTo>
                  <a:pt x="202" y="213"/>
                </a:lnTo>
                <a:lnTo>
                  <a:pt x="290" y="176"/>
                </a:lnTo>
                <a:lnTo>
                  <a:pt x="435" y="170"/>
                </a:lnTo>
                <a:lnTo>
                  <a:pt x="290" y="183"/>
                </a:lnTo>
                <a:lnTo>
                  <a:pt x="250" y="213"/>
                </a:lnTo>
                <a:lnTo>
                  <a:pt x="347" y="219"/>
                </a:lnTo>
                <a:lnTo>
                  <a:pt x="435" y="183"/>
                </a:lnTo>
                <a:lnTo>
                  <a:pt x="378" y="213"/>
                </a:lnTo>
                <a:lnTo>
                  <a:pt x="435" y="213"/>
                </a:lnTo>
                <a:lnTo>
                  <a:pt x="538" y="195"/>
                </a:lnTo>
                <a:lnTo>
                  <a:pt x="523" y="164"/>
                </a:lnTo>
                <a:lnTo>
                  <a:pt x="635" y="140"/>
                </a:lnTo>
                <a:lnTo>
                  <a:pt x="555" y="195"/>
                </a:lnTo>
                <a:lnTo>
                  <a:pt x="732" y="176"/>
                </a:lnTo>
                <a:lnTo>
                  <a:pt x="387" y="231"/>
                </a:lnTo>
                <a:lnTo>
                  <a:pt x="467" y="286"/>
                </a:lnTo>
                <a:lnTo>
                  <a:pt x="531" y="286"/>
                </a:lnTo>
                <a:lnTo>
                  <a:pt x="498" y="299"/>
                </a:lnTo>
                <a:lnTo>
                  <a:pt x="353" y="237"/>
                </a:lnTo>
                <a:lnTo>
                  <a:pt x="242" y="231"/>
                </a:lnTo>
                <a:lnTo>
                  <a:pt x="242" y="256"/>
                </a:lnTo>
                <a:lnTo>
                  <a:pt x="290" y="262"/>
                </a:lnTo>
                <a:lnTo>
                  <a:pt x="242" y="267"/>
                </a:lnTo>
                <a:lnTo>
                  <a:pt x="387" y="329"/>
                </a:lnTo>
                <a:lnTo>
                  <a:pt x="313" y="335"/>
                </a:lnTo>
                <a:lnTo>
                  <a:pt x="467" y="335"/>
                </a:lnTo>
                <a:lnTo>
                  <a:pt x="387" y="347"/>
                </a:lnTo>
                <a:lnTo>
                  <a:pt x="427" y="365"/>
                </a:lnTo>
                <a:lnTo>
                  <a:pt x="298" y="340"/>
                </a:lnTo>
                <a:lnTo>
                  <a:pt x="225" y="353"/>
                </a:lnTo>
                <a:lnTo>
                  <a:pt x="193" y="402"/>
                </a:lnTo>
                <a:lnTo>
                  <a:pt x="265" y="383"/>
                </a:lnTo>
                <a:lnTo>
                  <a:pt x="257" y="402"/>
                </a:lnTo>
                <a:lnTo>
                  <a:pt x="282" y="402"/>
                </a:lnTo>
                <a:lnTo>
                  <a:pt x="322" y="365"/>
                </a:lnTo>
                <a:lnTo>
                  <a:pt x="305" y="396"/>
                </a:lnTo>
                <a:lnTo>
                  <a:pt x="353" y="402"/>
                </a:lnTo>
                <a:lnTo>
                  <a:pt x="273" y="413"/>
                </a:lnTo>
                <a:lnTo>
                  <a:pt x="313" y="413"/>
                </a:lnTo>
                <a:lnTo>
                  <a:pt x="282" y="420"/>
                </a:lnTo>
                <a:lnTo>
                  <a:pt x="313" y="444"/>
                </a:lnTo>
                <a:lnTo>
                  <a:pt x="378" y="439"/>
                </a:lnTo>
                <a:lnTo>
                  <a:pt x="427" y="407"/>
                </a:lnTo>
                <a:lnTo>
                  <a:pt x="330" y="456"/>
                </a:lnTo>
                <a:lnTo>
                  <a:pt x="242" y="420"/>
                </a:lnTo>
                <a:lnTo>
                  <a:pt x="153" y="426"/>
                </a:lnTo>
                <a:lnTo>
                  <a:pt x="225" y="475"/>
                </a:lnTo>
                <a:lnTo>
                  <a:pt x="113" y="493"/>
                </a:lnTo>
                <a:lnTo>
                  <a:pt x="120" y="523"/>
                </a:lnTo>
                <a:lnTo>
                  <a:pt x="145" y="499"/>
                </a:lnTo>
                <a:lnTo>
                  <a:pt x="145" y="523"/>
                </a:lnTo>
                <a:lnTo>
                  <a:pt x="233" y="512"/>
                </a:lnTo>
                <a:lnTo>
                  <a:pt x="290" y="536"/>
                </a:lnTo>
                <a:lnTo>
                  <a:pt x="322" y="529"/>
                </a:lnTo>
                <a:lnTo>
                  <a:pt x="298" y="512"/>
                </a:lnTo>
                <a:lnTo>
                  <a:pt x="387" y="523"/>
                </a:lnTo>
                <a:lnTo>
                  <a:pt x="378" y="499"/>
                </a:lnTo>
                <a:lnTo>
                  <a:pt x="402" y="523"/>
                </a:lnTo>
                <a:lnTo>
                  <a:pt x="427" y="517"/>
                </a:lnTo>
                <a:lnTo>
                  <a:pt x="418" y="505"/>
                </a:lnTo>
                <a:lnTo>
                  <a:pt x="483" y="517"/>
                </a:lnTo>
                <a:lnTo>
                  <a:pt x="483" y="542"/>
                </a:lnTo>
                <a:lnTo>
                  <a:pt x="603" y="517"/>
                </a:lnTo>
                <a:lnTo>
                  <a:pt x="620" y="493"/>
                </a:lnTo>
                <a:lnTo>
                  <a:pt x="571" y="493"/>
                </a:lnTo>
                <a:lnTo>
                  <a:pt x="563" y="469"/>
                </a:lnTo>
                <a:lnTo>
                  <a:pt x="435" y="469"/>
                </a:lnTo>
                <a:lnTo>
                  <a:pt x="611" y="456"/>
                </a:lnTo>
                <a:lnTo>
                  <a:pt x="635" y="439"/>
                </a:lnTo>
                <a:lnTo>
                  <a:pt x="611" y="413"/>
                </a:lnTo>
                <a:lnTo>
                  <a:pt x="716" y="413"/>
                </a:lnTo>
                <a:lnTo>
                  <a:pt x="732" y="402"/>
                </a:lnTo>
                <a:lnTo>
                  <a:pt x="668" y="396"/>
                </a:lnTo>
                <a:lnTo>
                  <a:pt x="756" y="389"/>
                </a:lnTo>
                <a:lnTo>
                  <a:pt x="691" y="377"/>
                </a:lnTo>
                <a:lnTo>
                  <a:pt x="772" y="359"/>
                </a:lnTo>
                <a:lnTo>
                  <a:pt x="765" y="347"/>
                </a:lnTo>
                <a:lnTo>
                  <a:pt x="635" y="340"/>
                </a:lnTo>
                <a:lnTo>
                  <a:pt x="708" y="329"/>
                </a:lnTo>
                <a:lnTo>
                  <a:pt x="628" y="323"/>
                </a:lnTo>
                <a:lnTo>
                  <a:pt x="772" y="335"/>
                </a:lnTo>
                <a:lnTo>
                  <a:pt x="772" y="316"/>
                </a:lnTo>
                <a:lnTo>
                  <a:pt x="628" y="310"/>
                </a:lnTo>
                <a:lnTo>
                  <a:pt x="813" y="299"/>
                </a:lnTo>
                <a:lnTo>
                  <a:pt x="772" y="267"/>
                </a:lnTo>
                <a:lnTo>
                  <a:pt x="901" y="286"/>
                </a:lnTo>
                <a:lnTo>
                  <a:pt x="950" y="256"/>
                </a:lnTo>
                <a:lnTo>
                  <a:pt x="876" y="250"/>
                </a:lnTo>
                <a:lnTo>
                  <a:pt x="973" y="243"/>
                </a:lnTo>
                <a:lnTo>
                  <a:pt x="956" y="226"/>
                </a:lnTo>
                <a:lnTo>
                  <a:pt x="998" y="231"/>
                </a:lnTo>
                <a:lnTo>
                  <a:pt x="1231" y="146"/>
                </a:lnTo>
                <a:lnTo>
                  <a:pt x="973" y="170"/>
                </a:lnTo>
                <a:lnTo>
                  <a:pt x="1118" y="140"/>
                </a:lnTo>
                <a:lnTo>
                  <a:pt x="1021" y="140"/>
                </a:lnTo>
                <a:lnTo>
                  <a:pt x="1013" y="122"/>
                </a:lnTo>
                <a:lnTo>
                  <a:pt x="1166" y="127"/>
                </a:lnTo>
                <a:lnTo>
                  <a:pt x="1375" y="79"/>
                </a:lnTo>
                <a:lnTo>
                  <a:pt x="1375" y="61"/>
                </a:lnTo>
                <a:lnTo>
                  <a:pt x="1279" y="61"/>
                </a:lnTo>
                <a:lnTo>
                  <a:pt x="1263" y="24"/>
                </a:lnTo>
                <a:lnTo>
                  <a:pt x="1021" y="49"/>
                </a:lnTo>
                <a:lnTo>
                  <a:pt x="1134" y="18"/>
                </a:lnTo>
                <a:lnTo>
                  <a:pt x="813" y="0"/>
                </a:lnTo>
                <a:lnTo>
                  <a:pt x="788" y="18"/>
                </a:lnTo>
                <a:lnTo>
                  <a:pt x="813" y="37"/>
                </a:lnTo>
                <a:lnTo>
                  <a:pt x="756" y="13"/>
                </a:lnTo>
                <a:lnTo>
                  <a:pt x="611" y="13"/>
                </a:lnTo>
                <a:lnTo>
                  <a:pt x="716" y="49"/>
                </a:lnTo>
                <a:lnTo>
                  <a:pt x="675" y="61"/>
                </a:lnTo>
                <a:lnTo>
                  <a:pt x="628" y="24"/>
                </a:lnTo>
                <a:lnTo>
                  <a:pt x="498" y="18"/>
                </a:lnTo>
                <a:lnTo>
                  <a:pt x="523" y="43"/>
                </a:lnTo>
                <a:lnTo>
                  <a:pt x="427" y="37"/>
                </a:lnTo>
                <a:lnTo>
                  <a:pt x="483" y="54"/>
                </a:lnTo>
                <a:lnTo>
                  <a:pt x="402" y="43"/>
                </a:lnTo>
                <a:lnTo>
                  <a:pt x="418" y="54"/>
                </a:lnTo>
                <a:lnTo>
                  <a:pt x="378" y="61"/>
                </a:lnTo>
                <a:lnTo>
                  <a:pt x="483" y="103"/>
                </a:lnTo>
                <a:lnTo>
                  <a:pt x="257" y="61"/>
                </a:lnTo>
                <a:lnTo>
                  <a:pt x="202" y="79"/>
                </a:lnTo>
                <a:lnTo>
                  <a:pt x="290" y="103"/>
                </a:lnTo>
                <a:lnTo>
                  <a:pt x="145" y="86"/>
                </a:lnTo>
                <a:lnTo>
                  <a:pt x="0" y="127"/>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70" name="Freeform 378"/>
          <p:cNvSpPr>
            <a:spLocks/>
          </p:cNvSpPr>
          <p:nvPr/>
        </p:nvSpPr>
        <p:spPr bwMode="auto">
          <a:xfrm>
            <a:off x="2193925" y="2837334"/>
            <a:ext cx="157163" cy="104775"/>
          </a:xfrm>
          <a:custGeom>
            <a:avLst/>
            <a:gdLst>
              <a:gd name="T0" fmla="*/ 0 w 298"/>
              <a:gd name="T1" fmla="*/ 61145577 h 151"/>
              <a:gd name="T2" fmla="*/ 13350943 w 298"/>
              <a:gd name="T3" fmla="*/ 46701898 h 151"/>
              <a:gd name="T4" fmla="*/ 20304616 w 298"/>
              <a:gd name="T5" fmla="*/ 0 h 151"/>
              <a:gd name="T6" fmla="*/ 26701886 w 298"/>
              <a:gd name="T7" fmla="*/ 17813830 h 151"/>
              <a:gd name="T8" fmla="*/ 47005974 w 298"/>
              <a:gd name="T9" fmla="*/ 20221572 h 151"/>
              <a:gd name="T10" fmla="*/ 82886605 w 298"/>
              <a:gd name="T11" fmla="*/ 55368383 h 151"/>
              <a:gd name="T12" fmla="*/ 78158005 w 298"/>
              <a:gd name="T13" fmla="*/ 64515722 h 151"/>
              <a:gd name="T14" fmla="*/ 44780905 w 298"/>
              <a:gd name="T15" fmla="*/ 46701898 h 151"/>
              <a:gd name="T16" fmla="*/ 24754753 w 298"/>
              <a:gd name="T17" fmla="*/ 72700659 h 151"/>
              <a:gd name="T18" fmla="*/ 20304616 w 298"/>
              <a:gd name="T19" fmla="*/ 55368383 h 151"/>
              <a:gd name="T20" fmla="*/ 0 w 298"/>
              <a:gd name="T21" fmla="*/ 61145577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
              <a:gd name="T34" fmla="*/ 0 h 151"/>
              <a:gd name="T35" fmla="*/ 298 w 298"/>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 h="151">
                <a:moveTo>
                  <a:pt x="0" y="127"/>
                </a:moveTo>
                <a:lnTo>
                  <a:pt x="48" y="97"/>
                </a:lnTo>
                <a:lnTo>
                  <a:pt x="73" y="0"/>
                </a:lnTo>
                <a:lnTo>
                  <a:pt x="96" y="37"/>
                </a:lnTo>
                <a:lnTo>
                  <a:pt x="169" y="42"/>
                </a:lnTo>
                <a:lnTo>
                  <a:pt x="298" y="115"/>
                </a:lnTo>
                <a:lnTo>
                  <a:pt x="281" y="134"/>
                </a:lnTo>
                <a:lnTo>
                  <a:pt x="161" y="97"/>
                </a:lnTo>
                <a:lnTo>
                  <a:pt x="89" y="151"/>
                </a:lnTo>
                <a:lnTo>
                  <a:pt x="73" y="115"/>
                </a:lnTo>
                <a:lnTo>
                  <a:pt x="0" y="127"/>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71" name="Freeform 379"/>
          <p:cNvSpPr>
            <a:spLocks/>
          </p:cNvSpPr>
          <p:nvPr/>
        </p:nvSpPr>
        <p:spPr bwMode="auto">
          <a:xfrm>
            <a:off x="2860675" y="3331046"/>
            <a:ext cx="153988" cy="153988"/>
          </a:xfrm>
          <a:custGeom>
            <a:avLst/>
            <a:gdLst>
              <a:gd name="T0" fmla="*/ 0 w 290"/>
              <a:gd name="T1" fmla="*/ 82173038 h 226"/>
              <a:gd name="T2" fmla="*/ 34398258 w 290"/>
              <a:gd name="T3" fmla="*/ 6035513 h 226"/>
              <a:gd name="T4" fmla="*/ 45676555 w 290"/>
              <a:gd name="T5" fmla="*/ 0 h 226"/>
              <a:gd name="T6" fmla="*/ 31860643 w 290"/>
              <a:gd name="T7" fmla="*/ 42711228 h 226"/>
              <a:gd name="T8" fmla="*/ 40883282 w 290"/>
              <a:gd name="T9" fmla="*/ 33890307 h 226"/>
              <a:gd name="T10" fmla="*/ 50187871 w 290"/>
              <a:gd name="T11" fmla="*/ 48282741 h 226"/>
              <a:gd name="T12" fmla="*/ 72743934 w 290"/>
              <a:gd name="T13" fmla="*/ 48282741 h 226"/>
              <a:gd name="T14" fmla="*/ 65694987 w 290"/>
              <a:gd name="T15" fmla="*/ 64995886 h 226"/>
              <a:gd name="T16" fmla="*/ 77537206 w 290"/>
              <a:gd name="T17" fmla="*/ 64995886 h 226"/>
              <a:gd name="T18" fmla="*/ 70488276 w 290"/>
              <a:gd name="T19" fmla="*/ 79851635 h 226"/>
              <a:gd name="T20" fmla="*/ 79510907 w 290"/>
              <a:gd name="T21" fmla="*/ 71031396 h 226"/>
              <a:gd name="T22" fmla="*/ 81766565 w 290"/>
              <a:gd name="T23" fmla="*/ 84958448 h 226"/>
              <a:gd name="T24" fmla="*/ 72743934 w 290"/>
              <a:gd name="T25" fmla="*/ 104921714 h 226"/>
              <a:gd name="T26" fmla="*/ 72743934 w 290"/>
              <a:gd name="T27" fmla="*/ 90993980 h 226"/>
              <a:gd name="T28" fmla="*/ 65694987 w 290"/>
              <a:gd name="T29" fmla="*/ 98886204 h 226"/>
              <a:gd name="T30" fmla="*/ 65694987 w 290"/>
              <a:gd name="T31" fmla="*/ 76602217 h 226"/>
              <a:gd name="T32" fmla="*/ 45676555 w 290"/>
              <a:gd name="T33" fmla="*/ 98886204 h 226"/>
              <a:gd name="T34" fmla="*/ 56954844 w 290"/>
              <a:gd name="T35" fmla="*/ 84958448 h 226"/>
              <a:gd name="T36" fmla="*/ 38909582 w 290"/>
              <a:gd name="T37" fmla="*/ 84958448 h 226"/>
              <a:gd name="T38" fmla="*/ 43138940 w 290"/>
              <a:gd name="T39" fmla="*/ 79851635 h 226"/>
              <a:gd name="T40" fmla="*/ 0 w 290"/>
              <a:gd name="T41" fmla="*/ 82173038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0"/>
              <a:gd name="T64" fmla="*/ 0 h 226"/>
              <a:gd name="T65" fmla="*/ 290 w 290"/>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0" h="226">
                <a:moveTo>
                  <a:pt x="0" y="177"/>
                </a:moveTo>
                <a:lnTo>
                  <a:pt x="122" y="13"/>
                </a:lnTo>
                <a:lnTo>
                  <a:pt x="162" y="0"/>
                </a:lnTo>
                <a:lnTo>
                  <a:pt x="113" y="92"/>
                </a:lnTo>
                <a:lnTo>
                  <a:pt x="145" y="73"/>
                </a:lnTo>
                <a:lnTo>
                  <a:pt x="178" y="104"/>
                </a:lnTo>
                <a:lnTo>
                  <a:pt x="258" y="104"/>
                </a:lnTo>
                <a:lnTo>
                  <a:pt x="233" y="140"/>
                </a:lnTo>
                <a:lnTo>
                  <a:pt x="275" y="140"/>
                </a:lnTo>
                <a:lnTo>
                  <a:pt x="250" y="172"/>
                </a:lnTo>
                <a:lnTo>
                  <a:pt x="282" y="153"/>
                </a:lnTo>
                <a:lnTo>
                  <a:pt x="290" y="183"/>
                </a:lnTo>
                <a:lnTo>
                  <a:pt x="258" y="226"/>
                </a:lnTo>
                <a:lnTo>
                  <a:pt x="258" y="196"/>
                </a:lnTo>
                <a:lnTo>
                  <a:pt x="233" y="213"/>
                </a:lnTo>
                <a:lnTo>
                  <a:pt x="233" y="165"/>
                </a:lnTo>
                <a:lnTo>
                  <a:pt x="162" y="213"/>
                </a:lnTo>
                <a:lnTo>
                  <a:pt x="202" y="183"/>
                </a:lnTo>
                <a:lnTo>
                  <a:pt x="138" y="183"/>
                </a:lnTo>
                <a:lnTo>
                  <a:pt x="153" y="172"/>
                </a:lnTo>
                <a:lnTo>
                  <a:pt x="0" y="177"/>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72" name="Freeform 380"/>
          <p:cNvSpPr>
            <a:spLocks/>
          </p:cNvSpPr>
          <p:nvPr/>
        </p:nvSpPr>
        <p:spPr bwMode="auto">
          <a:xfrm>
            <a:off x="2474913" y="5077296"/>
            <a:ext cx="195262" cy="987425"/>
          </a:xfrm>
          <a:custGeom>
            <a:avLst/>
            <a:gdLst>
              <a:gd name="T0" fmla="*/ 0 w 370"/>
              <a:gd name="T1" fmla="*/ 532131363 h 1437"/>
              <a:gd name="T2" fmla="*/ 6962409 w 370"/>
              <a:gd name="T3" fmla="*/ 511827658 h 1437"/>
              <a:gd name="T4" fmla="*/ 20330998 w 370"/>
              <a:gd name="T5" fmla="*/ 523160022 h 1437"/>
              <a:gd name="T6" fmla="*/ 35648513 w 370"/>
              <a:gd name="T7" fmla="*/ 488691549 h 1437"/>
              <a:gd name="T8" fmla="*/ 29242858 w 370"/>
              <a:gd name="T9" fmla="*/ 474054714 h 1437"/>
              <a:gd name="T10" fmla="*/ 40383351 w 370"/>
              <a:gd name="T11" fmla="*/ 428254563 h 1437"/>
              <a:gd name="T12" fmla="*/ 20330998 w 370"/>
              <a:gd name="T13" fmla="*/ 422588381 h 1437"/>
              <a:gd name="T14" fmla="*/ 24508548 w 370"/>
              <a:gd name="T15" fmla="*/ 345153450 h 1437"/>
              <a:gd name="T16" fmla="*/ 49016567 w 370"/>
              <a:gd name="T17" fmla="*/ 264884826 h 1437"/>
              <a:gd name="T18" fmla="*/ 46788998 w 370"/>
              <a:gd name="T19" fmla="*/ 198781658 h 1437"/>
              <a:gd name="T20" fmla="*/ 67119460 w 370"/>
              <a:gd name="T21" fmla="*/ 68936281 h 1437"/>
              <a:gd name="T22" fmla="*/ 62663266 w 370"/>
              <a:gd name="T23" fmla="*/ 8971343 h 1437"/>
              <a:gd name="T24" fmla="*/ 73803767 w 370"/>
              <a:gd name="T25" fmla="*/ 0 h 1437"/>
              <a:gd name="T26" fmla="*/ 85222369 w 370"/>
              <a:gd name="T27" fmla="*/ 29274369 h 1437"/>
              <a:gd name="T28" fmla="*/ 94134229 w 370"/>
              <a:gd name="T29" fmla="*/ 89239299 h 1437"/>
              <a:gd name="T30" fmla="*/ 103046617 w 370"/>
              <a:gd name="T31" fmla="*/ 89239299 h 1437"/>
              <a:gd name="T32" fmla="*/ 103046617 w 370"/>
              <a:gd name="T33" fmla="*/ 109542338 h 1437"/>
              <a:gd name="T34" fmla="*/ 87171822 w 370"/>
              <a:gd name="T35" fmla="*/ 118041611 h 1437"/>
              <a:gd name="T36" fmla="*/ 87171822 w 370"/>
              <a:gd name="T37" fmla="*/ 158175579 h 1437"/>
              <a:gd name="T38" fmla="*/ 73803767 w 370"/>
              <a:gd name="T39" fmla="*/ 178478597 h 1437"/>
              <a:gd name="T40" fmla="*/ 62663266 w 370"/>
              <a:gd name="T41" fmla="*/ 235611155 h 1437"/>
              <a:gd name="T42" fmla="*/ 69626217 w 370"/>
              <a:gd name="T43" fmla="*/ 287548868 h 1437"/>
              <a:gd name="T44" fmla="*/ 53751405 w 370"/>
              <a:gd name="T45" fmla="*/ 333349018 h 1437"/>
              <a:gd name="T46" fmla="*/ 42610920 w 370"/>
              <a:gd name="T47" fmla="*/ 445724490 h 1437"/>
              <a:gd name="T48" fmla="*/ 51523308 w 370"/>
              <a:gd name="T49" fmla="*/ 488691549 h 1437"/>
              <a:gd name="T50" fmla="*/ 42610920 w 370"/>
              <a:gd name="T51" fmla="*/ 491524640 h 1437"/>
              <a:gd name="T52" fmla="*/ 46788998 w 370"/>
              <a:gd name="T53" fmla="*/ 525993114 h 1437"/>
              <a:gd name="T54" fmla="*/ 26736645 w 370"/>
              <a:gd name="T55" fmla="*/ 598234531 h 1437"/>
              <a:gd name="T56" fmla="*/ 29242858 w 370"/>
              <a:gd name="T57" fmla="*/ 612399300 h 1437"/>
              <a:gd name="T58" fmla="*/ 37876610 w 370"/>
              <a:gd name="T59" fmla="*/ 609566208 h 1437"/>
              <a:gd name="T60" fmla="*/ 42610920 w 370"/>
              <a:gd name="T61" fmla="*/ 637896432 h 1437"/>
              <a:gd name="T62" fmla="*/ 87171822 w 370"/>
              <a:gd name="T63" fmla="*/ 644034682 h 1437"/>
              <a:gd name="T64" fmla="*/ 58485716 w 370"/>
              <a:gd name="T65" fmla="*/ 652061200 h 1437"/>
              <a:gd name="T66" fmla="*/ 53751405 w 370"/>
              <a:gd name="T67" fmla="*/ 678502468 h 1437"/>
              <a:gd name="T68" fmla="*/ 40383351 w 370"/>
              <a:gd name="T69" fmla="*/ 672364218 h 1437"/>
              <a:gd name="T70" fmla="*/ 53751405 w 370"/>
              <a:gd name="T71" fmla="*/ 655366359 h 1437"/>
              <a:gd name="T72" fmla="*/ 33699052 w 370"/>
              <a:gd name="T73" fmla="*/ 649700177 h 1437"/>
              <a:gd name="T74" fmla="*/ 31470955 w 370"/>
              <a:gd name="T75" fmla="*/ 629397159 h 1437"/>
              <a:gd name="T76" fmla="*/ 26736645 w 370"/>
              <a:gd name="T77" fmla="*/ 637896432 h 1437"/>
              <a:gd name="T78" fmla="*/ 15596155 w 370"/>
              <a:gd name="T79" fmla="*/ 617593414 h 1437"/>
              <a:gd name="T80" fmla="*/ 20330998 w 370"/>
              <a:gd name="T81" fmla="*/ 609566208 h 1437"/>
              <a:gd name="T82" fmla="*/ 11139961 w 370"/>
              <a:gd name="T83" fmla="*/ 598234531 h 1437"/>
              <a:gd name="T84" fmla="*/ 20330998 w 370"/>
              <a:gd name="T85" fmla="*/ 585958032 h 1437"/>
              <a:gd name="T86" fmla="*/ 11139961 w 370"/>
              <a:gd name="T87" fmla="*/ 551490246 h 1437"/>
              <a:gd name="T88" fmla="*/ 26736645 w 370"/>
              <a:gd name="T89" fmla="*/ 557627809 h 1437"/>
              <a:gd name="T90" fmla="*/ 11139961 w 370"/>
              <a:gd name="T91" fmla="*/ 543463040 h 1437"/>
              <a:gd name="T92" fmla="*/ 15596155 w 370"/>
              <a:gd name="T93" fmla="*/ 525993114 h 1437"/>
              <a:gd name="T94" fmla="*/ 0 w 370"/>
              <a:gd name="T95" fmla="*/ 532131363 h 1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0"/>
              <a:gd name="T145" fmla="*/ 0 h 1437"/>
              <a:gd name="T146" fmla="*/ 370 w 370"/>
              <a:gd name="T147" fmla="*/ 1437 h 1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0" h="1437">
                <a:moveTo>
                  <a:pt x="0" y="1127"/>
                </a:moveTo>
                <a:lnTo>
                  <a:pt x="25" y="1084"/>
                </a:lnTo>
                <a:lnTo>
                  <a:pt x="73" y="1108"/>
                </a:lnTo>
                <a:lnTo>
                  <a:pt x="128" y="1035"/>
                </a:lnTo>
                <a:lnTo>
                  <a:pt x="105" y="1004"/>
                </a:lnTo>
                <a:lnTo>
                  <a:pt x="145" y="907"/>
                </a:lnTo>
                <a:lnTo>
                  <a:pt x="73" y="895"/>
                </a:lnTo>
                <a:lnTo>
                  <a:pt x="88" y="731"/>
                </a:lnTo>
                <a:lnTo>
                  <a:pt x="176" y="561"/>
                </a:lnTo>
                <a:lnTo>
                  <a:pt x="168" y="421"/>
                </a:lnTo>
                <a:lnTo>
                  <a:pt x="241" y="146"/>
                </a:lnTo>
                <a:lnTo>
                  <a:pt x="225" y="19"/>
                </a:lnTo>
                <a:lnTo>
                  <a:pt x="265" y="0"/>
                </a:lnTo>
                <a:lnTo>
                  <a:pt x="306" y="62"/>
                </a:lnTo>
                <a:lnTo>
                  <a:pt x="338" y="189"/>
                </a:lnTo>
                <a:lnTo>
                  <a:pt x="370" y="189"/>
                </a:lnTo>
                <a:lnTo>
                  <a:pt x="370" y="232"/>
                </a:lnTo>
                <a:lnTo>
                  <a:pt x="313" y="250"/>
                </a:lnTo>
                <a:lnTo>
                  <a:pt x="313" y="335"/>
                </a:lnTo>
                <a:lnTo>
                  <a:pt x="265" y="378"/>
                </a:lnTo>
                <a:lnTo>
                  <a:pt x="225" y="499"/>
                </a:lnTo>
                <a:lnTo>
                  <a:pt x="250" y="609"/>
                </a:lnTo>
                <a:lnTo>
                  <a:pt x="193" y="706"/>
                </a:lnTo>
                <a:lnTo>
                  <a:pt x="153" y="944"/>
                </a:lnTo>
                <a:lnTo>
                  <a:pt x="185" y="1035"/>
                </a:lnTo>
                <a:lnTo>
                  <a:pt x="153" y="1041"/>
                </a:lnTo>
                <a:lnTo>
                  <a:pt x="168" y="1114"/>
                </a:lnTo>
                <a:lnTo>
                  <a:pt x="96" y="1267"/>
                </a:lnTo>
                <a:lnTo>
                  <a:pt x="105" y="1297"/>
                </a:lnTo>
                <a:lnTo>
                  <a:pt x="136" y="1291"/>
                </a:lnTo>
                <a:lnTo>
                  <a:pt x="153" y="1351"/>
                </a:lnTo>
                <a:lnTo>
                  <a:pt x="313" y="1364"/>
                </a:lnTo>
                <a:lnTo>
                  <a:pt x="210" y="1381"/>
                </a:lnTo>
                <a:lnTo>
                  <a:pt x="193" y="1437"/>
                </a:lnTo>
                <a:lnTo>
                  <a:pt x="145" y="1424"/>
                </a:lnTo>
                <a:lnTo>
                  <a:pt x="193" y="1388"/>
                </a:lnTo>
                <a:lnTo>
                  <a:pt x="121" y="1376"/>
                </a:lnTo>
                <a:lnTo>
                  <a:pt x="113" y="1333"/>
                </a:lnTo>
                <a:lnTo>
                  <a:pt x="96" y="1351"/>
                </a:lnTo>
                <a:lnTo>
                  <a:pt x="56" y="1308"/>
                </a:lnTo>
                <a:lnTo>
                  <a:pt x="73" y="1291"/>
                </a:lnTo>
                <a:lnTo>
                  <a:pt x="40" y="1267"/>
                </a:lnTo>
                <a:lnTo>
                  <a:pt x="73" y="1241"/>
                </a:lnTo>
                <a:lnTo>
                  <a:pt x="40" y="1168"/>
                </a:lnTo>
                <a:lnTo>
                  <a:pt x="96" y="1181"/>
                </a:lnTo>
                <a:lnTo>
                  <a:pt x="40" y="1151"/>
                </a:lnTo>
                <a:lnTo>
                  <a:pt x="56" y="1114"/>
                </a:lnTo>
                <a:lnTo>
                  <a:pt x="0" y="1127"/>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73" name="Freeform 381"/>
          <p:cNvSpPr>
            <a:spLocks/>
          </p:cNvSpPr>
          <p:nvPr/>
        </p:nvSpPr>
        <p:spPr bwMode="auto">
          <a:xfrm>
            <a:off x="2571750" y="6023446"/>
            <a:ext cx="65088" cy="69850"/>
          </a:xfrm>
          <a:custGeom>
            <a:avLst/>
            <a:gdLst>
              <a:gd name="T0" fmla="*/ 0 w 121"/>
              <a:gd name="T1" fmla="*/ 41049635 h 104"/>
              <a:gd name="T2" fmla="*/ 7233913 w 121"/>
              <a:gd name="T3" fmla="*/ 32478908 h 104"/>
              <a:gd name="T4" fmla="*/ 25463396 w 121"/>
              <a:gd name="T5" fmla="*/ 38342948 h 104"/>
              <a:gd name="T6" fmla="*/ 16203685 w 121"/>
              <a:gd name="T7" fmla="*/ 24358848 h 104"/>
              <a:gd name="T8" fmla="*/ 25463396 w 121"/>
              <a:gd name="T9" fmla="*/ 18946141 h 104"/>
              <a:gd name="T10" fmla="*/ 13889027 w 121"/>
              <a:gd name="T11" fmla="*/ 16239454 h 104"/>
              <a:gd name="T12" fmla="*/ 13889027 w 121"/>
              <a:gd name="T13" fmla="*/ 2255349 h 104"/>
              <a:gd name="T14" fmla="*/ 35011964 w 121"/>
              <a:gd name="T15" fmla="*/ 0 h 104"/>
              <a:gd name="T16" fmla="*/ 35011964 w 121"/>
              <a:gd name="T17" fmla="*/ 46913685 h 104"/>
              <a:gd name="T18" fmla="*/ 0 w 121"/>
              <a:gd name="T19" fmla="*/ 41049635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04"/>
              <a:gd name="T32" fmla="*/ 121 w 121"/>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04">
                <a:moveTo>
                  <a:pt x="0" y="91"/>
                </a:moveTo>
                <a:lnTo>
                  <a:pt x="25" y="72"/>
                </a:lnTo>
                <a:lnTo>
                  <a:pt x="88" y="85"/>
                </a:lnTo>
                <a:lnTo>
                  <a:pt x="56" y="54"/>
                </a:lnTo>
                <a:lnTo>
                  <a:pt x="88" y="42"/>
                </a:lnTo>
                <a:lnTo>
                  <a:pt x="48" y="36"/>
                </a:lnTo>
                <a:lnTo>
                  <a:pt x="48" y="5"/>
                </a:lnTo>
                <a:lnTo>
                  <a:pt x="121" y="0"/>
                </a:lnTo>
                <a:lnTo>
                  <a:pt x="121" y="104"/>
                </a:lnTo>
                <a:lnTo>
                  <a:pt x="0" y="91"/>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274" name="Freeform 382"/>
          <p:cNvSpPr>
            <a:spLocks/>
          </p:cNvSpPr>
          <p:nvPr/>
        </p:nvSpPr>
        <p:spPr bwMode="auto">
          <a:xfrm>
            <a:off x="2393950" y="4370859"/>
            <a:ext cx="284163" cy="388937"/>
          </a:xfrm>
          <a:custGeom>
            <a:avLst/>
            <a:gdLst>
              <a:gd name="T0" fmla="*/ 0 w 539"/>
              <a:gd name="T1" fmla="*/ 178491126 h 566"/>
              <a:gd name="T2" fmla="*/ 20289975 w 539"/>
              <a:gd name="T3" fmla="*/ 195963091 h 566"/>
              <a:gd name="T4" fmla="*/ 44749079 w 539"/>
              <a:gd name="T5" fmla="*/ 204462667 h 566"/>
              <a:gd name="T6" fmla="*/ 73932991 w 539"/>
              <a:gd name="T7" fmla="*/ 238933053 h 566"/>
              <a:gd name="T8" fmla="*/ 107286542 w 539"/>
              <a:gd name="T9" fmla="*/ 244599436 h 566"/>
              <a:gd name="T10" fmla="*/ 105062796 w 539"/>
              <a:gd name="T11" fmla="*/ 262070671 h 566"/>
              <a:gd name="T12" fmla="*/ 112011343 w 539"/>
              <a:gd name="T13" fmla="*/ 267264971 h 566"/>
              <a:gd name="T14" fmla="*/ 118404217 w 539"/>
              <a:gd name="T15" fmla="*/ 221461818 h 566"/>
              <a:gd name="T16" fmla="*/ 109509761 w 539"/>
              <a:gd name="T17" fmla="*/ 193129900 h 566"/>
              <a:gd name="T18" fmla="*/ 120627963 w 539"/>
              <a:gd name="T19" fmla="*/ 189823937 h 566"/>
              <a:gd name="T20" fmla="*/ 112011343 w 539"/>
              <a:gd name="T21" fmla="*/ 172824743 h 566"/>
              <a:gd name="T22" fmla="*/ 142863345 w 539"/>
              <a:gd name="T23" fmla="*/ 169991551 h 566"/>
              <a:gd name="T24" fmla="*/ 149811891 w 539"/>
              <a:gd name="T25" fmla="*/ 178491126 h 566"/>
              <a:gd name="T26" fmla="*/ 138694217 w 539"/>
              <a:gd name="T27" fmla="*/ 158658784 h 566"/>
              <a:gd name="T28" fmla="*/ 142863345 w 539"/>
              <a:gd name="T29" fmla="*/ 100578695 h 566"/>
              <a:gd name="T30" fmla="*/ 118404217 w 539"/>
              <a:gd name="T31" fmla="*/ 100578695 h 566"/>
              <a:gd name="T32" fmla="*/ 109509761 w 539"/>
              <a:gd name="T33" fmla="*/ 89245907 h 566"/>
              <a:gd name="T34" fmla="*/ 85050666 w 539"/>
              <a:gd name="T35" fmla="*/ 86412715 h 566"/>
              <a:gd name="T36" fmla="*/ 69208190 w 539"/>
              <a:gd name="T37" fmla="*/ 51941642 h 566"/>
              <a:gd name="T38" fmla="*/ 93945122 w 539"/>
              <a:gd name="T39" fmla="*/ 8971662 h 566"/>
              <a:gd name="T40" fmla="*/ 89219794 w 539"/>
              <a:gd name="T41" fmla="*/ 0 h 566"/>
              <a:gd name="T42" fmla="*/ 46972297 w 539"/>
              <a:gd name="T43" fmla="*/ 20304432 h 566"/>
              <a:gd name="T44" fmla="*/ 24459103 w 539"/>
              <a:gd name="T45" fmla="*/ 72246756 h 566"/>
              <a:gd name="T46" fmla="*/ 17788393 w 539"/>
              <a:gd name="T47" fmla="*/ 60913989 h 566"/>
              <a:gd name="T48" fmla="*/ 11395515 w 539"/>
              <a:gd name="T49" fmla="*/ 83579523 h 566"/>
              <a:gd name="T50" fmla="*/ 17788393 w 539"/>
              <a:gd name="T51" fmla="*/ 138354357 h 566"/>
              <a:gd name="T52" fmla="*/ 22513721 w 539"/>
              <a:gd name="T53" fmla="*/ 138354357 h 566"/>
              <a:gd name="T54" fmla="*/ 0 w 539"/>
              <a:gd name="T55" fmla="*/ 178491126 h 5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9"/>
              <a:gd name="T85" fmla="*/ 0 h 566"/>
              <a:gd name="T86" fmla="*/ 539 w 539"/>
              <a:gd name="T87" fmla="*/ 566 h 5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9" h="566">
                <a:moveTo>
                  <a:pt x="0" y="378"/>
                </a:moveTo>
                <a:lnTo>
                  <a:pt x="73" y="415"/>
                </a:lnTo>
                <a:lnTo>
                  <a:pt x="161" y="433"/>
                </a:lnTo>
                <a:lnTo>
                  <a:pt x="266" y="506"/>
                </a:lnTo>
                <a:lnTo>
                  <a:pt x="386" y="518"/>
                </a:lnTo>
                <a:lnTo>
                  <a:pt x="378" y="555"/>
                </a:lnTo>
                <a:lnTo>
                  <a:pt x="403" y="566"/>
                </a:lnTo>
                <a:lnTo>
                  <a:pt x="426" y="469"/>
                </a:lnTo>
                <a:lnTo>
                  <a:pt x="394" y="409"/>
                </a:lnTo>
                <a:lnTo>
                  <a:pt x="434" y="402"/>
                </a:lnTo>
                <a:lnTo>
                  <a:pt x="403" y="366"/>
                </a:lnTo>
                <a:lnTo>
                  <a:pt x="514" y="360"/>
                </a:lnTo>
                <a:lnTo>
                  <a:pt x="539" y="378"/>
                </a:lnTo>
                <a:lnTo>
                  <a:pt x="499" y="336"/>
                </a:lnTo>
                <a:lnTo>
                  <a:pt x="514" y="213"/>
                </a:lnTo>
                <a:lnTo>
                  <a:pt x="426" y="213"/>
                </a:lnTo>
                <a:lnTo>
                  <a:pt x="394" y="189"/>
                </a:lnTo>
                <a:lnTo>
                  <a:pt x="306" y="183"/>
                </a:lnTo>
                <a:lnTo>
                  <a:pt x="249" y="110"/>
                </a:lnTo>
                <a:lnTo>
                  <a:pt x="338" y="19"/>
                </a:lnTo>
                <a:lnTo>
                  <a:pt x="321" y="0"/>
                </a:lnTo>
                <a:lnTo>
                  <a:pt x="169" y="43"/>
                </a:lnTo>
                <a:lnTo>
                  <a:pt x="88" y="153"/>
                </a:lnTo>
                <a:lnTo>
                  <a:pt x="64" y="129"/>
                </a:lnTo>
                <a:lnTo>
                  <a:pt x="41" y="177"/>
                </a:lnTo>
                <a:lnTo>
                  <a:pt x="64" y="293"/>
                </a:lnTo>
                <a:lnTo>
                  <a:pt x="81" y="293"/>
                </a:lnTo>
                <a:lnTo>
                  <a:pt x="0" y="378"/>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75" name="Freeform 383"/>
          <p:cNvSpPr>
            <a:spLocks/>
          </p:cNvSpPr>
          <p:nvPr/>
        </p:nvSpPr>
        <p:spPr bwMode="auto">
          <a:xfrm>
            <a:off x="2227263" y="4401021"/>
            <a:ext cx="76200" cy="63500"/>
          </a:xfrm>
          <a:custGeom>
            <a:avLst/>
            <a:gdLst>
              <a:gd name="T0" fmla="*/ 0 w 145"/>
              <a:gd name="T1" fmla="*/ 0 h 92"/>
              <a:gd name="T2" fmla="*/ 2485697 w 145"/>
              <a:gd name="T3" fmla="*/ 20484961 h 92"/>
              <a:gd name="T4" fmla="*/ 8837624 w 145"/>
              <a:gd name="T5" fmla="*/ 17626771 h 92"/>
              <a:gd name="T6" fmla="*/ 35625866 w 145"/>
              <a:gd name="T7" fmla="*/ 43828801 h 92"/>
              <a:gd name="T8" fmla="*/ 40044413 w 145"/>
              <a:gd name="T9" fmla="*/ 26678285 h 92"/>
              <a:gd name="T10" fmla="*/ 26788238 w 145"/>
              <a:gd name="T11" fmla="*/ 3335131 h 92"/>
              <a:gd name="T12" fmla="*/ 0 w 145"/>
              <a:gd name="T13" fmla="*/ 0 h 92"/>
              <a:gd name="T14" fmla="*/ 0 60000 65536"/>
              <a:gd name="T15" fmla="*/ 0 60000 65536"/>
              <a:gd name="T16" fmla="*/ 0 60000 65536"/>
              <a:gd name="T17" fmla="*/ 0 60000 65536"/>
              <a:gd name="T18" fmla="*/ 0 60000 65536"/>
              <a:gd name="T19" fmla="*/ 0 60000 65536"/>
              <a:gd name="T20" fmla="*/ 0 60000 65536"/>
              <a:gd name="T21" fmla="*/ 0 w 145"/>
              <a:gd name="T22" fmla="*/ 0 h 92"/>
              <a:gd name="T23" fmla="*/ 145 w 145"/>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2">
                <a:moveTo>
                  <a:pt x="0" y="0"/>
                </a:moveTo>
                <a:lnTo>
                  <a:pt x="9" y="43"/>
                </a:lnTo>
                <a:lnTo>
                  <a:pt x="32" y="37"/>
                </a:lnTo>
                <a:lnTo>
                  <a:pt x="129" y="92"/>
                </a:lnTo>
                <a:lnTo>
                  <a:pt x="145" y="56"/>
                </a:lnTo>
                <a:lnTo>
                  <a:pt x="97" y="7"/>
                </a:lnTo>
                <a:lnTo>
                  <a:pt x="0" y="0"/>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76" name="Freeform 384"/>
          <p:cNvSpPr>
            <a:spLocks/>
          </p:cNvSpPr>
          <p:nvPr/>
        </p:nvSpPr>
        <p:spPr bwMode="auto">
          <a:xfrm>
            <a:off x="4465638" y="3134196"/>
            <a:ext cx="63500" cy="95250"/>
          </a:xfrm>
          <a:custGeom>
            <a:avLst/>
            <a:gdLst>
              <a:gd name="T0" fmla="*/ 0 w 120"/>
              <a:gd name="T1" fmla="*/ 48140031 h 140"/>
              <a:gd name="T2" fmla="*/ 1960033 w 120"/>
              <a:gd name="T3" fmla="*/ 19903845 h 140"/>
              <a:gd name="T4" fmla="*/ 29121630 w 120"/>
              <a:gd name="T5" fmla="*/ 0 h 140"/>
              <a:gd name="T6" fmla="*/ 24921635 w 120"/>
              <a:gd name="T7" fmla="*/ 25921606 h 140"/>
              <a:gd name="T8" fmla="*/ 33602083 w 120"/>
              <a:gd name="T9" fmla="*/ 31476040 h 140"/>
              <a:gd name="T10" fmla="*/ 20161253 w 120"/>
              <a:gd name="T11" fmla="*/ 45362814 h 140"/>
              <a:gd name="T12" fmla="*/ 17921291 w 120"/>
              <a:gd name="T13" fmla="*/ 64804011 h 140"/>
              <a:gd name="T14" fmla="*/ 6720417 w 120"/>
              <a:gd name="T15" fmla="*/ 64804011 h 140"/>
              <a:gd name="T16" fmla="*/ 0 w 120"/>
              <a:gd name="T17" fmla="*/ 48140031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40"/>
              <a:gd name="T29" fmla="*/ 120 w 12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40">
                <a:moveTo>
                  <a:pt x="0" y="104"/>
                </a:moveTo>
                <a:lnTo>
                  <a:pt x="7" y="43"/>
                </a:lnTo>
                <a:lnTo>
                  <a:pt x="104" y="0"/>
                </a:lnTo>
                <a:lnTo>
                  <a:pt x="89" y="56"/>
                </a:lnTo>
                <a:lnTo>
                  <a:pt x="120" y="68"/>
                </a:lnTo>
                <a:lnTo>
                  <a:pt x="72" y="98"/>
                </a:lnTo>
                <a:lnTo>
                  <a:pt x="64" y="140"/>
                </a:lnTo>
                <a:lnTo>
                  <a:pt x="24" y="140"/>
                </a:lnTo>
                <a:lnTo>
                  <a:pt x="0" y="10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77" name="Freeform 385"/>
          <p:cNvSpPr>
            <a:spLocks/>
          </p:cNvSpPr>
          <p:nvPr/>
        </p:nvSpPr>
        <p:spPr bwMode="auto">
          <a:xfrm>
            <a:off x="4513263" y="3200871"/>
            <a:ext cx="20637" cy="12700"/>
          </a:xfrm>
          <a:custGeom>
            <a:avLst/>
            <a:gdLst>
              <a:gd name="T0" fmla="*/ 0 w 40"/>
              <a:gd name="T1" fmla="*/ 8960555 h 18"/>
              <a:gd name="T2" fmla="*/ 6121966 w 40"/>
              <a:gd name="T3" fmla="*/ 0 h 18"/>
              <a:gd name="T4" fmla="*/ 10647144 w 40"/>
              <a:gd name="T5" fmla="*/ 8960555 h 18"/>
              <a:gd name="T6" fmla="*/ 0 w 40"/>
              <a:gd name="T7" fmla="*/ 8960555 h 18"/>
              <a:gd name="T8" fmla="*/ 0 60000 65536"/>
              <a:gd name="T9" fmla="*/ 0 60000 65536"/>
              <a:gd name="T10" fmla="*/ 0 60000 65536"/>
              <a:gd name="T11" fmla="*/ 0 60000 65536"/>
              <a:gd name="T12" fmla="*/ 0 w 40"/>
              <a:gd name="T13" fmla="*/ 0 h 18"/>
              <a:gd name="T14" fmla="*/ 40 w 40"/>
              <a:gd name="T15" fmla="*/ 18 h 18"/>
            </a:gdLst>
            <a:ahLst/>
            <a:cxnLst>
              <a:cxn ang="T8">
                <a:pos x="T0" y="T1"/>
              </a:cxn>
              <a:cxn ang="T9">
                <a:pos x="T2" y="T3"/>
              </a:cxn>
              <a:cxn ang="T10">
                <a:pos x="T4" y="T5"/>
              </a:cxn>
              <a:cxn ang="T11">
                <a:pos x="T6" y="T7"/>
              </a:cxn>
            </a:cxnLst>
            <a:rect l="T12" t="T13" r="T14" b="T15"/>
            <a:pathLst>
              <a:path w="40" h="18">
                <a:moveTo>
                  <a:pt x="0" y="18"/>
                </a:moveTo>
                <a:lnTo>
                  <a:pt x="23" y="0"/>
                </a:lnTo>
                <a:lnTo>
                  <a:pt x="40" y="18"/>
                </a:lnTo>
                <a:lnTo>
                  <a:pt x="0" y="18"/>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278" name="Freeform 386"/>
          <p:cNvSpPr>
            <a:spLocks/>
          </p:cNvSpPr>
          <p:nvPr/>
        </p:nvSpPr>
        <p:spPr bwMode="auto">
          <a:xfrm>
            <a:off x="4538663" y="3188171"/>
            <a:ext cx="38100" cy="38100"/>
          </a:xfrm>
          <a:custGeom>
            <a:avLst/>
            <a:gdLst>
              <a:gd name="T0" fmla="*/ 0 w 72"/>
              <a:gd name="T1" fmla="*/ 8637617 h 55"/>
              <a:gd name="T2" fmla="*/ 15400864 w 72"/>
              <a:gd name="T3" fmla="*/ 26392913 h 55"/>
              <a:gd name="T4" fmla="*/ 20161250 w 72"/>
              <a:gd name="T5" fmla="*/ 8637617 h 55"/>
              <a:gd name="T6" fmla="*/ 17640830 w 72"/>
              <a:gd name="T7" fmla="*/ 0 h 55"/>
              <a:gd name="T8" fmla="*/ 0 w 72"/>
              <a:gd name="T9" fmla="*/ 8637617 h 55"/>
              <a:gd name="T10" fmla="*/ 0 60000 65536"/>
              <a:gd name="T11" fmla="*/ 0 60000 65536"/>
              <a:gd name="T12" fmla="*/ 0 60000 65536"/>
              <a:gd name="T13" fmla="*/ 0 60000 65536"/>
              <a:gd name="T14" fmla="*/ 0 60000 65536"/>
              <a:gd name="T15" fmla="*/ 0 w 72"/>
              <a:gd name="T16" fmla="*/ 0 h 55"/>
              <a:gd name="T17" fmla="*/ 72 w 72"/>
              <a:gd name="T18" fmla="*/ 55 h 55"/>
            </a:gdLst>
            <a:ahLst/>
            <a:cxnLst>
              <a:cxn ang="T10">
                <a:pos x="T0" y="T1"/>
              </a:cxn>
              <a:cxn ang="T11">
                <a:pos x="T2" y="T3"/>
              </a:cxn>
              <a:cxn ang="T12">
                <a:pos x="T4" y="T5"/>
              </a:cxn>
              <a:cxn ang="T13">
                <a:pos x="T6" y="T7"/>
              </a:cxn>
              <a:cxn ang="T14">
                <a:pos x="T8" y="T9"/>
              </a:cxn>
            </a:cxnLst>
            <a:rect l="T15" t="T16" r="T17" b="T18"/>
            <a:pathLst>
              <a:path w="72" h="55">
                <a:moveTo>
                  <a:pt x="0" y="18"/>
                </a:moveTo>
                <a:lnTo>
                  <a:pt x="55" y="55"/>
                </a:lnTo>
                <a:lnTo>
                  <a:pt x="72" y="18"/>
                </a:lnTo>
                <a:lnTo>
                  <a:pt x="63" y="0"/>
                </a:lnTo>
                <a:lnTo>
                  <a:pt x="0" y="18"/>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279" name="Freeform 387"/>
          <p:cNvSpPr>
            <a:spLocks/>
          </p:cNvSpPr>
          <p:nvPr/>
        </p:nvSpPr>
        <p:spPr bwMode="auto">
          <a:xfrm>
            <a:off x="2125663" y="4321646"/>
            <a:ext cx="55562" cy="28575"/>
          </a:xfrm>
          <a:custGeom>
            <a:avLst/>
            <a:gdLst>
              <a:gd name="T0" fmla="*/ 0 w 105"/>
              <a:gd name="T1" fmla="*/ 11109550 h 42"/>
              <a:gd name="T2" fmla="*/ 9240227 w 105"/>
              <a:gd name="T3" fmla="*/ 0 h 42"/>
              <a:gd name="T4" fmla="*/ 29401293 w 105"/>
              <a:gd name="T5" fmla="*/ 19441204 h 42"/>
              <a:gd name="T6" fmla="*/ 0 w 105"/>
              <a:gd name="T7" fmla="*/ 11109550 h 42"/>
              <a:gd name="T8" fmla="*/ 0 60000 65536"/>
              <a:gd name="T9" fmla="*/ 0 60000 65536"/>
              <a:gd name="T10" fmla="*/ 0 60000 65536"/>
              <a:gd name="T11" fmla="*/ 0 60000 65536"/>
              <a:gd name="T12" fmla="*/ 0 w 105"/>
              <a:gd name="T13" fmla="*/ 0 h 42"/>
              <a:gd name="T14" fmla="*/ 105 w 105"/>
              <a:gd name="T15" fmla="*/ 42 h 42"/>
            </a:gdLst>
            <a:ahLst/>
            <a:cxnLst>
              <a:cxn ang="T8">
                <a:pos x="T0" y="T1"/>
              </a:cxn>
              <a:cxn ang="T9">
                <a:pos x="T2" y="T3"/>
              </a:cxn>
              <a:cxn ang="T10">
                <a:pos x="T4" y="T5"/>
              </a:cxn>
              <a:cxn ang="T11">
                <a:pos x="T6" y="T7"/>
              </a:cxn>
            </a:cxnLst>
            <a:rect l="T12" t="T13" r="T14" b="T15"/>
            <a:pathLst>
              <a:path w="105" h="42">
                <a:moveTo>
                  <a:pt x="0" y="24"/>
                </a:moveTo>
                <a:lnTo>
                  <a:pt x="33" y="0"/>
                </a:lnTo>
                <a:lnTo>
                  <a:pt x="105" y="42"/>
                </a:lnTo>
                <a:lnTo>
                  <a:pt x="0" y="24"/>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80" name="Freeform 388"/>
          <p:cNvSpPr>
            <a:spLocks/>
          </p:cNvSpPr>
          <p:nvPr/>
        </p:nvSpPr>
        <p:spPr bwMode="auto">
          <a:xfrm>
            <a:off x="4767263" y="2673821"/>
            <a:ext cx="255587" cy="384175"/>
          </a:xfrm>
          <a:custGeom>
            <a:avLst/>
            <a:gdLst>
              <a:gd name="T0" fmla="*/ 0 w 483"/>
              <a:gd name="T1" fmla="*/ 25792454 h 561"/>
              <a:gd name="T2" fmla="*/ 7000332 w 483"/>
              <a:gd name="T3" fmla="*/ 16882469 h 561"/>
              <a:gd name="T4" fmla="*/ 22961558 w 483"/>
              <a:gd name="T5" fmla="*/ 37047887 h 561"/>
              <a:gd name="T6" fmla="*/ 49842644 w 483"/>
              <a:gd name="T7" fmla="*/ 37047887 h 561"/>
              <a:gd name="T8" fmla="*/ 65244006 w 483"/>
              <a:gd name="T9" fmla="*/ 25792454 h 561"/>
              <a:gd name="T10" fmla="*/ 67763892 w 483"/>
              <a:gd name="T11" fmla="*/ 5627719 h 561"/>
              <a:gd name="T12" fmla="*/ 94645516 w 483"/>
              <a:gd name="T13" fmla="*/ 0 h 561"/>
              <a:gd name="T14" fmla="*/ 105846362 w 483"/>
              <a:gd name="T15" fmla="*/ 8909983 h 561"/>
              <a:gd name="T16" fmla="*/ 105846362 w 483"/>
              <a:gd name="T17" fmla="*/ 25792454 h 561"/>
              <a:gd name="T18" fmla="*/ 99405888 w 483"/>
              <a:gd name="T19" fmla="*/ 45957877 h 561"/>
              <a:gd name="T20" fmla="*/ 117046679 w 483"/>
              <a:gd name="T21" fmla="*/ 65654199 h 561"/>
              <a:gd name="T22" fmla="*/ 108366248 w 483"/>
              <a:gd name="T23" fmla="*/ 85818927 h 561"/>
              <a:gd name="T24" fmla="*/ 117046679 w 483"/>
              <a:gd name="T25" fmla="*/ 113956159 h 561"/>
              <a:gd name="T26" fmla="*/ 115086650 w 483"/>
              <a:gd name="T27" fmla="*/ 140217694 h 561"/>
              <a:gd name="T28" fmla="*/ 135247855 w 483"/>
              <a:gd name="T29" fmla="*/ 194148076 h 561"/>
              <a:gd name="T30" fmla="*/ 85965085 w 483"/>
              <a:gd name="T31" fmla="*/ 248077731 h 561"/>
              <a:gd name="T32" fmla="*/ 29401502 w 483"/>
              <a:gd name="T33" fmla="*/ 263084518 h 561"/>
              <a:gd name="T34" fmla="*/ 27161544 w 483"/>
              <a:gd name="T35" fmla="*/ 251360680 h 561"/>
              <a:gd name="T36" fmla="*/ 7000332 w 483"/>
              <a:gd name="T37" fmla="*/ 242919105 h 561"/>
              <a:gd name="T38" fmla="*/ 4760375 w 483"/>
              <a:gd name="T39" fmla="*/ 191334218 h 561"/>
              <a:gd name="T40" fmla="*/ 61043490 w 483"/>
              <a:gd name="T41" fmla="*/ 136935430 h 561"/>
              <a:gd name="T42" fmla="*/ 42842314 w 483"/>
              <a:gd name="T43" fmla="*/ 111611392 h 561"/>
              <a:gd name="T44" fmla="*/ 36402369 w 483"/>
              <a:gd name="T45" fmla="*/ 57212625 h 561"/>
              <a:gd name="T46" fmla="*/ 0 w 483"/>
              <a:gd name="T47" fmla="*/ 25792454 h 5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3"/>
              <a:gd name="T73" fmla="*/ 0 h 561"/>
              <a:gd name="T74" fmla="*/ 483 w 483"/>
              <a:gd name="T75" fmla="*/ 561 h 5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3" h="561">
                <a:moveTo>
                  <a:pt x="0" y="55"/>
                </a:moveTo>
                <a:lnTo>
                  <a:pt x="25" y="36"/>
                </a:lnTo>
                <a:lnTo>
                  <a:pt x="82" y="79"/>
                </a:lnTo>
                <a:lnTo>
                  <a:pt x="178" y="79"/>
                </a:lnTo>
                <a:lnTo>
                  <a:pt x="233" y="55"/>
                </a:lnTo>
                <a:lnTo>
                  <a:pt x="242" y="12"/>
                </a:lnTo>
                <a:lnTo>
                  <a:pt x="338" y="0"/>
                </a:lnTo>
                <a:lnTo>
                  <a:pt x="378" y="19"/>
                </a:lnTo>
                <a:lnTo>
                  <a:pt x="378" y="55"/>
                </a:lnTo>
                <a:lnTo>
                  <a:pt x="355" y="98"/>
                </a:lnTo>
                <a:lnTo>
                  <a:pt x="418" y="140"/>
                </a:lnTo>
                <a:lnTo>
                  <a:pt x="387" y="183"/>
                </a:lnTo>
                <a:lnTo>
                  <a:pt x="418" y="243"/>
                </a:lnTo>
                <a:lnTo>
                  <a:pt x="411" y="299"/>
                </a:lnTo>
                <a:lnTo>
                  <a:pt x="483" y="414"/>
                </a:lnTo>
                <a:lnTo>
                  <a:pt x="307" y="529"/>
                </a:lnTo>
                <a:lnTo>
                  <a:pt x="105" y="561"/>
                </a:lnTo>
                <a:lnTo>
                  <a:pt x="97" y="536"/>
                </a:lnTo>
                <a:lnTo>
                  <a:pt x="25" y="518"/>
                </a:lnTo>
                <a:lnTo>
                  <a:pt x="17" y="408"/>
                </a:lnTo>
                <a:lnTo>
                  <a:pt x="218" y="292"/>
                </a:lnTo>
                <a:lnTo>
                  <a:pt x="153" y="238"/>
                </a:lnTo>
                <a:lnTo>
                  <a:pt x="130" y="122"/>
                </a:lnTo>
                <a:lnTo>
                  <a:pt x="0" y="55"/>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81" name="Freeform 389"/>
          <p:cNvSpPr>
            <a:spLocks/>
          </p:cNvSpPr>
          <p:nvPr/>
        </p:nvSpPr>
        <p:spPr bwMode="auto">
          <a:xfrm>
            <a:off x="4164013" y="3351684"/>
            <a:ext cx="301625" cy="255587"/>
          </a:xfrm>
          <a:custGeom>
            <a:avLst/>
            <a:gdLst>
              <a:gd name="T0" fmla="*/ 0 w 571"/>
              <a:gd name="T1" fmla="*/ 51731916 h 371"/>
              <a:gd name="T2" fmla="*/ 6418114 w 571"/>
              <a:gd name="T3" fmla="*/ 66919014 h 371"/>
              <a:gd name="T4" fmla="*/ 35716944 w 571"/>
              <a:gd name="T5" fmla="*/ 78309510 h 371"/>
              <a:gd name="T6" fmla="*/ 33484595 w 571"/>
              <a:gd name="T7" fmla="*/ 89700006 h 371"/>
              <a:gd name="T8" fmla="*/ 46878121 w 571"/>
              <a:gd name="T9" fmla="*/ 98242556 h 371"/>
              <a:gd name="T10" fmla="*/ 51621713 w 571"/>
              <a:gd name="T11" fmla="*/ 118176268 h 371"/>
              <a:gd name="T12" fmla="*/ 35716944 w 571"/>
              <a:gd name="T13" fmla="*/ 156144359 h 371"/>
              <a:gd name="T14" fmla="*/ 76177481 w 571"/>
              <a:gd name="T15" fmla="*/ 173230103 h 371"/>
              <a:gd name="T16" fmla="*/ 80921073 w 571"/>
              <a:gd name="T17" fmla="*/ 176077383 h 371"/>
              <a:gd name="T18" fmla="*/ 98500362 w 571"/>
              <a:gd name="T19" fmla="*/ 176077383 h 371"/>
              <a:gd name="T20" fmla="*/ 98500362 w 571"/>
              <a:gd name="T21" fmla="*/ 158991639 h 371"/>
              <a:gd name="T22" fmla="*/ 109661539 w 571"/>
              <a:gd name="T23" fmla="*/ 152821729 h 371"/>
              <a:gd name="T24" fmla="*/ 134496201 w 571"/>
              <a:gd name="T25" fmla="*/ 161839607 h 371"/>
              <a:gd name="T26" fmla="*/ 152354433 w 571"/>
              <a:gd name="T27" fmla="*/ 147601143 h 371"/>
              <a:gd name="T28" fmla="*/ 143704508 w 571"/>
              <a:gd name="T29" fmla="*/ 127193457 h 371"/>
              <a:gd name="T30" fmla="*/ 145936321 w 571"/>
              <a:gd name="T31" fmla="*/ 106785772 h 371"/>
              <a:gd name="T32" fmla="*/ 132542770 w 571"/>
              <a:gd name="T33" fmla="*/ 95395276 h 371"/>
              <a:gd name="T34" fmla="*/ 152354433 w 571"/>
              <a:gd name="T35" fmla="*/ 69291632 h 371"/>
              <a:gd name="T36" fmla="*/ 159330367 w 571"/>
              <a:gd name="T37" fmla="*/ 43188688 h 371"/>
              <a:gd name="T38" fmla="*/ 136728542 w 571"/>
              <a:gd name="T39" fmla="*/ 28950913 h 371"/>
              <a:gd name="T40" fmla="*/ 130031519 w 571"/>
              <a:gd name="T41" fmla="*/ 28950913 h 371"/>
              <a:gd name="T42" fmla="*/ 94314591 w 571"/>
              <a:gd name="T43" fmla="*/ 0 h 371"/>
              <a:gd name="T44" fmla="*/ 82873975 w 571"/>
              <a:gd name="T45" fmla="*/ 2847281 h 371"/>
              <a:gd name="T46" fmla="*/ 65015759 w 571"/>
              <a:gd name="T47" fmla="*/ 31798192 h 371"/>
              <a:gd name="T48" fmla="*/ 35716944 w 571"/>
              <a:gd name="T49" fmla="*/ 26102944 h 371"/>
              <a:gd name="T50" fmla="*/ 42692878 w 571"/>
              <a:gd name="T51" fmla="*/ 51731916 h 371"/>
              <a:gd name="T52" fmla="*/ 0 w 571"/>
              <a:gd name="T53" fmla="*/ 51731916 h 3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1"/>
              <a:gd name="T82" fmla="*/ 0 h 371"/>
              <a:gd name="T83" fmla="*/ 571 w 571"/>
              <a:gd name="T84" fmla="*/ 371 h 3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1" h="371">
                <a:moveTo>
                  <a:pt x="0" y="109"/>
                </a:moveTo>
                <a:lnTo>
                  <a:pt x="23" y="141"/>
                </a:lnTo>
                <a:lnTo>
                  <a:pt x="128" y="165"/>
                </a:lnTo>
                <a:lnTo>
                  <a:pt x="120" y="189"/>
                </a:lnTo>
                <a:lnTo>
                  <a:pt x="168" y="207"/>
                </a:lnTo>
                <a:lnTo>
                  <a:pt x="185" y="249"/>
                </a:lnTo>
                <a:lnTo>
                  <a:pt x="128" y="329"/>
                </a:lnTo>
                <a:lnTo>
                  <a:pt x="273" y="365"/>
                </a:lnTo>
                <a:lnTo>
                  <a:pt x="290" y="371"/>
                </a:lnTo>
                <a:lnTo>
                  <a:pt x="353" y="371"/>
                </a:lnTo>
                <a:lnTo>
                  <a:pt x="353" y="335"/>
                </a:lnTo>
                <a:lnTo>
                  <a:pt x="393" y="322"/>
                </a:lnTo>
                <a:lnTo>
                  <a:pt x="482" y="341"/>
                </a:lnTo>
                <a:lnTo>
                  <a:pt x="546" y="311"/>
                </a:lnTo>
                <a:lnTo>
                  <a:pt x="515" y="268"/>
                </a:lnTo>
                <a:lnTo>
                  <a:pt x="523" y="225"/>
                </a:lnTo>
                <a:lnTo>
                  <a:pt x="475" y="201"/>
                </a:lnTo>
                <a:lnTo>
                  <a:pt x="546" y="146"/>
                </a:lnTo>
                <a:lnTo>
                  <a:pt x="571" y="91"/>
                </a:lnTo>
                <a:lnTo>
                  <a:pt x="490" y="61"/>
                </a:lnTo>
                <a:lnTo>
                  <a:pt x="466" y="61"/>
                </a:lnTo>
                <a:lnTo>
                  <a:pt x="338" y="0"/>
                </a:lnTo>
                <a:lnTo>
                  <a:pt x="297" y="6"/>
                </a:lnTo>
                <a:lnTo>
                  <a:pt x="233" y="67"/>
                </a:lnTo>
                <a:lnTo>
                  <a:pt x="128" y="55"/>
                </a:lnTo>
                <a:lnTo>
                  <a:pt x="153" y="109"/>
                </a:lnTo>
                <a:lnTo>
                  <a:pt x="0" y="10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82" name="Freeform 390"/>
          <p:cNvSpPr>
            <a:spLocks/>
          </p:cNvSpPr>
          <p:nvPr/>
        </p:nvSpPr>
        <p:spPr bwMode="auto">
          <a:xfrm>
            <a:off x="4414838" y="3229446"/>
            <a:ext cx="212725" cy="225425"/>
          </a:xfrm>
          <a:custGeom>
            <a:avLst/>
            <a:gdLst>
              <a:gd name="T0" fmla="*/ 0 w 401"/>
              <a:gd name="T1" fmla="*/ 63379367 h 329"/>
              <a:gd name="T2" fmla="*/ 0 w 401"/>
              <a:gd name="T3" fmla="*/ 88730420 h 329"/>
              <a:gd name="T4" fmla="*/ 1969695 w 401"/>
              <a:gd name="T5" fmla="*/ 99998262 h 329"/>
              <a:gd name="T6" fmla="*/ 4221079 w 401"/>
              <a:gd name="T7" fmla="*/ 111734746 h 329"/>
              <a:gd name="T8" fmla="*/ 27016075 w 401"/>
              <a:gd name="T9" fmla="*/ 125819350 h 329"/>
              <a:gd name="T10" fmla="*/ 19980768 w 401"/>
              <a:gd name="T11" fmla="*/ 151640438 h 329"/>
              <a:gd name="T12" fmla="*/ 45026618 w 401"/>
              <a:gd name="T13" fmla="*/ 154457221 h 329"/>
              <a:gd name="T14" fmla="*/ 88083010 w 401"/>
              <a:gd name="T15" fmla="*/ 154457221 h 329"/>
              <a:gd name="T16" fmla="*/ 99339925 w 401"/>
              <a:gd name="T17" fmla="*/ 131922267 h 329"/>
              <a:gd name="T18" fmla="*/ 76826625 w 401"/>
              <a:gd name="T19" fmla="*/ 97650828 h 329"/>
              <a:gd name="T20" fmla="*/ 104123849 w 401"/>
              <a:gd name="T21" fmla="*/ 77463286 h 329"/>
              <a:gd name="T22" fmla="*/ 112847694 w 401"/>
              <a:gd name="T23" fmla="*/ 85913637 h 329"/>
              <a:gd name="T24" fmla="*/ 104123849 w 401"/>
              <a:gd name="T25" fmla="*/ 23004315 h 329"/>
              <a:gd name="T26" fmla="*/ 83299086 w 401"/>
              <a:gd name="T27" fmla="*/ 8919703 h 329"/>
              <a:gd name="T28" fmla="*/ 60785769 w 401"/>
              <a:gd name="T29" fmla="*/ 17370742 h 329"/>
              <a:gd name="T30" fmla="*/ 63318310 w 401"/>
              <a:gd name="T31" fmla="*/ 11737175 h 329"/>
              <a:gd name="T32" fmla="*/ 45026618 w 401"/>
              <a:gd name="T33" fmla="*/ 0 h 329"/>
              <a:gd name="T34" fmla="*/ 33769694 w 401"/>
              <a:gd name="T35" fmla="*/ 0 h 329"/>
              <a:gd name="T36" fmla="*/ 33769694 w 401"/>
              <a:gd name="T37" fmla="*/ 31924016 h 329"/>
              <a:gd name="T38" fmla="*/ 22513309 w 401"/>
              <a:gd name="T39" fmla="*/ 23004315 h 329"/>
              <a:gd name="T40" fmla="*/ 15477998 w 401"/>
              <a:gd name="T41" fmla="*/ 34271450 h 329"/>
              <a:gd name="T42" fmla="*/ 13507772 w 401"/>
              <a:gd name="T43" fmla="*/ 54458981 h 329"/>
              <a:gd name="T44" fmla="*/ 0 w 401"/>
              <a:gd name="T45" fmla="*/ 63379367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1"/>
              <a:gd name="T70" fmla="*/ 0 h 329"/>
              <a:gd name="T71" fmla="*/ 401 w 401"/>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1" h="329">
                <a:moveTo>
                  <a:pt x="0" y="135"/>
                </a:moveTo>
                <a:lnTo>
                  <a:pt x="0" y="189"/>
                </a:lnTo>
                <a:lnTo>
                  <a:pt x="7" y="213"/>
                </a:lnTo>
                <a:lnTo>
                  <a:pt x="15" y="238"/>
                </a:lnTo>
                <a:lnTo>
                  <a:pt x="96" y="268"/>
                </a:lnTo>
                <a:lnTo>
                  <a:pt x="71" y="323"/>
                </a:lnTo>
                <a:lnTo>
                  <a:pt x="160" y="329"/>
                </a:lnTo>
                <a:lnTo>
                  <a:pt x="313" y="329"/>
                </a:lnTo>
                <a:lnTo>
                  <a:pt x="353" y="281"/>
                </a:lnTo>
                <a:lnTo>
                  <a:pt x="273" y="208"/>
                </a:lnTo>
                <a:lnTo>
                  <a:pt x="370" y="165"/>
                </a:lnTo>
                <a:lnTo>
                  <a:pt x="401" y="183"/>
                </a:lnTo>
                <a:lnTo>
                  <a:pt x="370" y="49"/>
                </a:lnTo>
                <a:lnTo>
                  <a:pt x="296" y="19"/>
                </a:lnTo>
                <a:lnTo>
                  <a:pt x="216" y="37"/>
                </a:lnTo>
                <a:lnTo>
                  <a:pt x="225" y="25"/>
                </a:lnTo>
                <a:lnTo>
                  <a:pt x="160" y="0"/>
                </a:lnTo>
                <a:lnTo>
                  <a:pt x="120" y="0"/>
                </a:lnTo>
                <a:lnTo>
                  <a:pt x="120" y="68"/>
                </a:lnTo>
                <a:lnTo>
                  <a:pt x="80" y="49"/>
                </a:lnTo>
                <a:lnTo>
                  <a:pt x="55" y="73"/>
                </a:lnTo>
                <a:lnTo>
                  <a:pt x="48" y="116"/>
                </a:lnTo>
                <a:lnTo>
                  <a:pt x="0" y="135"/>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83" name="Freeform 391"/>
          <p:cNvSpPr>
            <a:spLocks/>
          </p:cNvSpPr>
          <p:nvPr/>
        </p:nvSpPr>
        <p:spPr bwMode="auto">
          <a:xfrm>
            <a:off x="4670425" y="3388196"/>
            <a:ext cx="141288" cy="58738"/>
          </a:xfrm>
          <a:custGeom>
            <a:avLst/>
            <a:gdLst>
              <a:gd name="T0" fmla="*/ 0 w 267"/>
              <a:gd name="T1" fmla="*/ 20059025 h 86"/>
              <a:gd name="T2" fmla="*/ 15961307 w 267"/>
              <a:gd name="T3" fmla="*/ 11195737 h 86"/>
              <a:gd name="T4" fmla="*/ 24921718 w 267"/>
              <a:gd name="T5" fmla="*/ 0 h 86"/>
              <a:gd name="T6" fmla="*/ 42843069 w 267"/>
              <a:gd name="T7" fmla="*/ 8396802 h 86"/>
              <a:gd name="T8" fmla="*/ 74765163 w 267"/>
              <a:gd name="T9" fmla="*/ 13994670 h 86"/>
              <a:gd name="T10" fmla="*/ 67764780 w 267"/>
              <a:gd name="T11" fmla="*/ 28455830 h 86"/>
              <a:gd name="T12" fmla="*/ 51803476 w 267"/>
              <a:gd name="T13" fmla="*/ 25190408 h 86"/>
              <a:gd name="T14" fmla="*/ 24921718 w 267"/>
              <a:gd name="T15" fmla="*/ 40118050 h 86"/>
              <a:gd name="T16" fmla="*/ 7000369 w 267"/>
              <a:gd name="T17" fmla="*/ 34053696 h 86"/>
              <a:gd name="T18" fmla="*/ 0 w 267"/>
              <a:gd name="T19" fmla="*/ 20059025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86"/>
              <a:gd name="T32" fmla="*/ 267 w 26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86">
                <a:moveTo>
                  <a:pt x="0" y="43"/>
                </a:moveTo>
                <a:lnTo>
                  <a:pt x="57" y="24"/>
                </a:lnTo>
                <a:lnTo>
                  <a:pt x="89" y="0"/>
                </a:lnTo>
                <a:lnTo>
                  <a:pt x="153" y="18"/>
                </a:lnTo>
                <a:lnTo>
                  <a:pt x="267" y="30"/>
                </a:lnTo>
                <a:lnTo>
                  <a:pt x="242" y="61"/>
                </a:lnTo>
                <a:lnTo>
                  <a:pt x="185" y="54"/>
                </a:lnTo>
                <a:lnTo>
                  <a:pt x="89" y="86"/>
                </a:lnTo>
                <a:lnTo>
                  <a:pt x="25" y="73"/>
                </a:lnTo>
                <a:lnTo>
                  <a:pt x="0" y="43"/>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84" name="Freeform 392"/>
          <p:cNvSpPr>
            <a:spLocks/>
          </p:cNvSpPr>
          <p:nvPr/>
        </p:nvSpPr>
        <p:spPr bwMode="auto">
          <a:xfrm>
            <a:off x="2533650" y="2003896"/>
            <a:ext cx="1450975" cy="1046163"/>
          </a:xfrm>
          <a:custGeom>
            <a:avLst/>
            <a:gdLst>
              <a:gd name="T0" fmla="*/ 85405386 w 2742"/>
              <a:gd name="T1" fmla="*/ 169838120 h 1521"/>
              <a:gd name="T2" fmla="*/ 101086176 w 2742"/>
              <a:gd name="T3" fmla="*/ 138140974 h 1521"/>
              <a:gd name="T4" fmla="*/ 67484088 w 2742"/>
              <a:gd name="T5" fmla="*/ 123475438 h 1521"/>
              <a:gd name="T6" fmla="*/ 141688624 w 2742"/>
              <a:gd name="T7" fmla="*/ 69070831 h 1521"/>
              <a:gd name="T8" fmla="*/ 220653492 w 2742"/>
              <a:gd name="T9" fmla="*/ 45889489 h 1521"/>
              <a:gd name="T10" fmla="*/ 281417215 w 2742"/>
              <a:gd name="T11" fmla="*/ 71909433 h 1521"/>
              <a:gd name="T12" fmla="*/ 267696392 w 2742"/>
              <a:gd name="T13" fmla="*/ 39739060 h 1521"/>
              <a:gd name="T14" fmla="*/ 357862192 w 2742"/>
              <a:gd name="T15" fmla="*/ 57243209 h 1521"/>
              <a:gd name="T16" fmla="*/ 405464950 w 2742"/>
              <a:gd name="T17" fmla="*/ 39739060 h 1521"/>
              <a:gd name="T18" fmla="*/ 337700950 w 2742"/>
              <a:gd name="T19" fmla="*/ 14192326 h 1521"/>
              <a:gd name="T20" fmla="*/ 418905779 w 2742"/>
              <a:gd name="T21" fmla="*/ 31696470 h 1521"/>
              <a:gd name="T22" fmla="*/ 416665817 w 2742"/>
              <a:gd name="T23" fmla="*/ 2838603 h 1521"/>
              <a:gd name="T24" fmla="*/ 578515750 w 2742"/>
              <a:gd name="T25" fmla="*/ 11354413 h 1521"/>
              <a:gd name="T26" fmla="*/ 589996546 w 2742"/>
              <a:gd name="T27" fmla="*/ 14192326 h 1521"/>
              <a:gd name="T28" fmla="*/ 643759860 w 2742"/>
              <a:gd name="T29" fmla="*/ 37373673 h 1521"/>
              <a:gd name="T30" fmla="*/ 490590374 w 2742"/>
              <a:gd name="T31" fmla="*/ 66232229 h 1521"/>
              <a:gd name="T32" fmla="*/ 571795336 w 2742"/>
              <a:gd name="T33" fmla="*/ 83263152 h 1521"/>
              <a:gd name="T34" fmla="*/ 661961070 w 2742"/>
              <a:gd name="T35" fmla="*/ 74274819 h 1521"/>
              <a:gd name="T36" fmla="*/ 727205181 w 2742"/>
              <a:gd name="T37" fmla="*/ 66232229 h 1521"/>
              <a:gd name="T38" fmla="*/ 648520242 w 2742"/>
              <a:gd name="T39" fmla="*/ 114959632 h 1521"/>
              <a:gd name="T40" fmla="*/ 700043594 w 2742"/>
              <a:gd name="T41" fmla="*/ 132464458 h 1521"/>
              <a:gd name="T42" fmla="*/ 653000695 w 2742"/>
              <a:gd name="T43" fmla="*/ 178353238 h 1521"/>
              <a:gd name="T44" fmla="*/ 659721109 w 2742"/>
              <a:gd name="T45" fmla="*/ 215727631 h 1521"/>
              <a:gd name="T46" fmla="*/ 646000351 w 2742"/>
              <a:gd name="T47" fmla="*/ 244585488 h 1521"/>
              <a:gd name="T48" fmla="*/ 670921446 w 2742"/>
              <a:gd name="T49" fmla="*/ 267766830 h 1521"/>
              <a:gd name="T50" fmla="*/ 641799828 w 2742"/>
              <a:gd name="T51" fmla="*/ 293313558 h 1521"/>
              <a:gd name="T52" fmla="*/ 655240656 w 2742"/>
              <a:gd name="T53" fmla="*/ 316494900 h 1521"/>
              <a:gd name="T54" fmla="*/ 661961070 w 2742"/>
              <a:gd name="T55" fmla="*/ 345352757 h 1521"/>
              <a:gd name="T56" fmla="*/ 580756241 w 2742"/>
              <a:gd name="T57" fmla="*/ 359545766 h 1521"/>
              <a:gd name="T58" fmla="*/ 598957451 w 2742"/>
              <a:gd name="T59" fmla="*/ 396919514 h 1521"/>
              <a:gd name="T60" fmla="*/ 641799828 w 2742"/>
              <a:gd name="T61" fmla="*/ 411585050 h 1521"/>
              <a:gd name="T62" fmla="*/ 637039446 w 2742"/>
              <a:gd name="T63" fmla="*/ 437604993 h 1521"/>
              <a:gd name="T64" fmla="*/ 571795336 w 2742"/>
              <a:gd name="T65" fmla="*/ 408273233 h 1521"/>
              <a:gd name="T66" fmla="*/ 585516623 w 2742"/>
              <a:gd name="T67" fmla="*/ 451797314 h 1521"/>
              <a:gd name="T68" fmla="*/ 587756584 w 2742"/>
              <a:gd name="T69" fmla="*/ 497686782 h 1521"/>
              <a:gd name="T70" fmla="*/ 515511999 w 2742"/>
              <a:gd name="T71" fmla="*/ 515190920 h 1521"/>
              <a:gd name="T72" fmla="*/ 465948679 w 2742"/>
              <a:gd name="T73" fmla="*/ 572907322 h 1521"/>
              <a:gd name="T74" fmla="*/ 443547474 w 2742"/>
              <a:gd name="T75" fmla="*/ 558241786 h 1521"/>
              <a:gd name="T76" fmla="*/ 400704569 w 2742"/>
              <a:gd name="T77" fmla="*/ 598454051 h 1521"/>
              <a:gd name="T78" fmla="*/ 398464607 w 2742"/>
              <a:gd name="T79" fmla="*/ 630150509 h 1521"/>
              <a:gd name="T80" fmla="*/ 398464607 w 2742"/>
              <a:gd name="T81" fmla="*/ 650493249 h 1521"/>
              <a:gd name="T82" fmla="*/ 369063059 w 2742"/>
              <a:gd name="T83" fmla="*/ 710575726 h 1521"/>
              <a:gd name="T84" fmla="*/ 313059254 w 2742"/>
              <a:gd name="T85" fmla="*/ 702533135 h 1521"/>
              <a:gd name="T86" fmla="*/ 299338497 w 2742"/>
              <a:gd name="T87" fmla="*/ 685028998 h 1521"/>
              <a:gd name="T88" fmla="*/ 272456773 w 2742"/>
              <a:gd name="T89" fmla="*/ 618796790 h 1521"/>
              <a:gd name="T90" fmla="*/ 263496397 w 2742"/>
              <a:gd name="T91" fmla="*/ 587100331 h 1521"/>
              <a:gd name="T92" fmla="*/ 254255563 w 2742"/>
              <a:gd name="T93" fmla="*/ 515190920 h 1521"/>
              <a:gd name="T94" fmla="*/ 252015601 w 2742"/>
              <a:gd name="T95" fmla="*/ 506675115 h 1521"/>
              <a:gd name="T96" fmla="*/ 259015945 w 2742"/>
              <a:gd name="T97" fmla="*/ 457947733 h 1521"/>
              <a:gd name="T98" fmla="*/ 281417215 w 2742"/>
              <a:gd name="T99" fmla="*/ 440443595 h 1521"/>
              <a:gd name="T100" fmla="*/ 265456430 w 2742"/>
              <a:gd name="T101" fmla="*/ 417262254 h 1521"/>
              <a:gd name="T102" fmla="*/ 238294844 w 2742"/>
              <a:gd name="T103" fmla="*/ 417262254 h 1521"/>
              <a:gd name="T104" fmla="*/ 218413530 w 2742"/>
              <a:gd name="T105" fmla="*/ 400230643 h 1521"/>
              <a:gd name="T106" fmla="*/ 204692772 w 2742"/>
              <a:gd name="T107" fmla="*/ 327848619 h 1521"/>
              <a:gd name="T108" fmla="*/ 150649529 w 2742"/>
              <a:gd name="T109" fmla="*/ 270605432 h 1521"/>
              <a:gd name="T110" fmla="*/ 83165424 w 2742"/>
              <a:gd name="T111" fmla="*/ 281959151 h 1521"/>
              <a:gd name="T112" fmla="*/ 17640831 w 2742"/>
              <a:gd name="T113" fmla="*/ 244585488 h 1521"/>
              <a:gd name="T114" fmla="*/ 80645004 w 2742"/>
              <a:gd name="T115" fmla="*/ 227081351 h 15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42"/>
              <a:gd name="T175" fmla="*/ 0 h 1521"/>
              <a:gd name="T176" fmla="*/ 2742 w 2742"/>
              <a:gd name="T177" fmla="*/ 1521 h 15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42" h="1521">
                <a:moveTo>
                  <a:pt x="0" y="426"/>
                </a:moveTo>
                <a:lnTo>
                  <a:pt x="15" y="395"/>
                </a:lnTo>
                <a:lnTo>
                  <a:pt x="185" y="359"/>
                </a:lnTo>
                <a:lnTo>
                  <a:pt x="305" y="359"/>
                </a:lnTo>
                <a:lnTo>
                  <a:pt x="370" y="329"/>
                </a:lnTo>
                <a:lnTo>
                  <a:pt x="353" y="304"/>
                </a:lnTo>
                <a:lnTo>
                  <a:pt x="385" y="297"/>
                </a:lnTo>
                <a:lnTo>
                  <a:pt x="361" y="292"/>
                </a:lnTo>
                <a:lnTo>
                  <a:pt x="410" y="273"/>
                </a:lnTo>
                <a:lnTo>
                  <a:pt x="402" y="267"/>
                </a:lnTo>
                <a:lnTo>
                  <a:pt x="313" y="286"/>
                </a:lnTo>
                <a:lnTo>
                  <a:pt x="241" y="261"/>
                </a:lnTo>
                <a:lnTo>
                  <a:pt x="337" y="243"/>
                </a:lnTo>
                <a:lnTo>
                  <a:pt x="393" y="194"/>
                </a:lnTo>
                <a:lnTo>
                  <a:pt x="515" y="194"/>
                </a:lnTo>
                <a:lnTo>
                  <a:pt x="506" y="146"/>
                </a:lnTo>
                <a:lnTo>
                  <a:pt x="603" y="140"/>
                </a:lnTo>
                <a:lnTo>
                  <a:pt x="683" y="176"/>
                </a:lnTo>
                <a:lnTo>
                  <a:pt x="586" y="133"/>
                </a:lnTo>
                <a:lnTo>
                  <a:pt x="788" y="97"/>
                </a:lnTo>
                <a:lnTo>
                  <a:pt x="844" y="116"/>
                </a:lnTo>
                <a:lnTo>
                  <a:pt x="844" y="164"/>
                </a:lnTo>
                <a:lnTo>
                  <a:pt x="876" y="121"/>
                </a:lnTo>
                <a:lnTo>
                  <a:pt x="1005" y="152"/>
                </a:lnTo>
                <a:lnTo>
                  <a:pt x="965" y="133"/>
                </a:lnTo>
                <a:lnTo>
                  <a:pt x="1021" y="140"/>
                </a:lnTo>
                <a:lnTo>
                  <a:pt x="973" y="109"/>
                </a:lnTo>
                <a:lnTo>
                  <a:pt x="956" y="84"/>
                </a:lnTo>
                <a:lnTo>
                  <a:pt x="981" y="84"/>
                </a:lnTo>
                <a:lnTo>
                  <a:pt x="1238" y="146"/>
                </a:lnTo>
                <a:lnTo>
                  <a:pt x="1223" y="121"/>
                </a:lnTo>
                <a:lnTo>
                  <a:pt x="1278" y="121"/>
                </a:lnTo>
                <a:lnTo>
                  <a:pt x="1238" y="103"/>
                </a:lnTo>
                <a:lnTo>
                  <a:pt x="1334" y="109"/>
                </a:lnTo>
                <a:lnTo>
                  <a:pt x="1198" y="67"/>
                </a:lnTo>
                <a:lnTo>
                  <a:pt x="1448" y="84"/>
                </a:lnTo>
                <a:lnTo>
                  <a:pt x="1391" y="60"/>
                </a:lnTo>
                <a:lnTo>
                  <a:pt x="1238" y="60"/>
                </a:lnTo>
                <a:lnTo>
                  <a:pt x="1294" y="54"/>
                </a:lnTo>
                <a:lnTo>
                  <a:pt x="1206" y="30"/>
                </a:lnTo>
                <a:lnTo>
                  <a:pt x="1311" y="43"/>
                </a:lnTo>
                <a:lnTo>
                  <a:pt x="1263" y="24"/>
                </a:lnTo>
                <a:lnTo>
                  <a:pt x="1318" y="17"/>
                </a:lnTo>
                <a:lnTo>
                  <a:pt x="1496" y="67"/>
                </a:lnTo>
                <a:lnTo>
                  <a:pt x="1479" y="48"/>
                </a:lnTo>
                <a:lnTo>
                  <a:pt x="1568" y="30"/>
                </a:lnTo>
                <a:lnTo>
                  <a:pt x="1488" y="24"/>
                </a:lnTo>
                <a:lnTo>
                  <a:pt x="1488" y="6"/>
                </a:lnTo>
                <a:lnTo>
                  <a:pt x="1536" y="0"/>
                </a:lnTo>
                <a:lnTo>
                  <a:pt x="2042" y="6"/>
                </a:lnTo>
                <a:lnTo>
                  <a:pt x="2082" y="12"/>
                </a:lnTo>
                <a:lnTo>
                  <a:pt x="2066" y="24"/>
                </a:lnTo>
                <a:lnTo>
                  <a:pt x="1721" y="30"/>
                </a:lnTo>
                <a:lnTo>
                  <a:pt x="1761" y="43"/>
                </a:lnTo>
                <a:lnTo>
                  <a:pt x="1632" y="54"/>
                </a:lnTo>
                <a:lnTo>
                  <a:pt x="2107" y="30"/>
                </a:lnTo>
                <a:lnTo>
                  <a:pt x="2122" y="48"/>
                </a:lnTo>
                <a:lnTo>
                  <a:pt x="2066" y="67"/>
                </a:lnTo>
                <a:lnTo>
                  <a:pt x="2171" y="54"/>
                </a:lnTo>
                <a:lnTo>
                  <a:pt x="2299" y="79"/>
                </a:lnTo>
                <a:lnTo>
                  <a:pt x="2107" y="116"/>
                </a:lnTo>
                <a:lnTo>
                  <a:pt x="1809" y="109"/>
                </a:lnTo>
                <a:lnTo>
                  <a:pt x="1874" y="121"/>
                </a:lnTo>
                <a:lnTo>
                  <a:pt x="1752" y="140"/>
                </a:lnTo>
                <a:lnTo>
                  <a:pt x="1752" y="157"/>
                </a:lnTo>
                <a:lnTo>
                  <a:pt x="2091" y="133"/>
                </a:lnTo>
                <a:lnTo>
                  <a:pt x="2107" y="146"/>
                </a:lnTo>
                <a:lnTo>
                  <a:pt x="2042" y="176"/>
                </a:lnTo>
                <a:lnTo>
                  <a:pt x="2259" y="121"/>
                </a:lnTo>
                <a:lnTo>
                  <a:pt x="2275" y="170"/>
                </a:lnTo>
                <a:lnTo>
                  <a:pt x="2162" y="256"/>
                </a:lnTo>
                <a:lnTo>
                  <a:pt x="2364" y="157"/>
                </a:lnTo>
                <a:lnTo>
                  <a:pt x="2364" y="176"/>
                </a:lnTo>
                <a:lnTo>
                  <a:pt x="2469" y="170"/>
                </a:lnTo>
                <a:lnTo>
                  <a:pt x="2500" y="140"/>
                </a:lnTo>
                <a:lnTo>
                  <a:pt x="2597" y="140"/>
                </a:lnTo>
                <a:lnTo>
                  <a:pt x="2742" y="164"/>
                </a:lnTo>
                <a:lnTo>
                  <a:pt x="2605" y="200"/>
                </a:lnTo>
                <a:lnTo>
                  <a:pt x="2622" y="225"/>
                </a:lnTo>
                <a:lnTo>
                  <a:pt x="2316" y="243"/>
                </a:lnTo>
                <a:lnTo>
                  <a:pt x="2557" y="249"/>
                </a:lnTo>
                <a:lnTo>
                  <a:pt x="2356" y="280"/>
                </a:lnTo>
                <a:lnTo>
                  <a:pt x="2380" y="304"/>
                </a:lnTo>
                <a:lnTo>
                  <a:pt x="2500" y="280"/>
                </a:lnTo>
                <a:lnTo>
                  <a:pt x="2412" y="316"/>
                </a:lnTo>
                <a:lnTo>
                  <a:pt x="2396" y="353"/>
                </a:lnTo>
                <a:lnTo>
                  <a:pt x="2429" y="340"/>
                </a:lnTo>
                <a:lnTo>
                  <a:pt x="2332" y="377"/>
                </a:lnTo>
                <a:lnTo>
                  <a:pt x="2299" y="456"/>
                </a:lnTo>
                <a:lnTo>
                  <a:pt x="2347" y="443"/>
                </a:lnTo>
                <a:lnTo>
                  <a:pt x="2420" y="456"/>
                </a:lnTo>
                <a:lnTo>
                  <a:pt x="2356" y="456"/>
                </a:lnTo>
                <a:lnTo>
                  <a:pt x="2356" y="480"/>
                </a:lnTo>
                <a:lnTo>
                  <a:pt x="2460" y="486"/>
                </a:lnTo>
                <a:lnTo>
                  <a:pt x="2469" y="523"/>
                </a:lnTo>
                <a:lnTo>
                  <a:pt x="2307" y="517"/>
                </a:lnTo>
                <a:lnTo>
                  <a:pt x="2347" y="523"/>
                </a:lnTo>
                <a:lnTo>
                  <a:pt x="2267" y="535"/>
                </a:lnTo>
                <a:lnTo>
                  <a:pt x="2307" y="566"/>
                </a:lnTo>
                <a:lnTo>
                  <a:pt x="2396" y="566"/>
                </a:lnTo>
                <a:lnTo>
                  <a:pt x="2340" y="590"/>
                </a:lnTo>
                <a:lnTo>
                  <a:pt x="2404" y="602"/>
                </a:lnTo>
                <a:lnTo>
                  <a:pt x="2404" y="639"/>
                </a:lnTo>
                <a:lnTo>
                  <a:pt x="2292" y="620"/>
                </a:lnTo>
                <a:lnTo>
                  <a:pt x="2356" y="639"/>
                </a:lnTo>
                <a:lnTo>
                  <a:pt x="2316" y="650"/>
                </a:lnTo>
                <a:lnTo>
                  <a:pt x="2347" y="650"/>
                </a:lnTo>
                <a:lnTo>
                  <a:pt x="2340" y="669"/>
                </a:lnTo>
                <a:lnTo>
                  <a:pt x="2429" y="693"/>
                </a:lnTo>
                <a:lnTo>
                  <a:pt x="2292" y="687"/>
                </a:lnTo>
                <a:lnTo>
                  <a:pt x="2275" y="699"/>
                </a:lnTo>
                <a:lnTo>
                  <a:pt x="2364" y="730"/>
                </a:lnTo>
                <a:lnTo>
                  <a:pt x="2356" y="755"/>
                </a:lnTo>
                <a:lnTo>
                  <a:pt x="2275" y="772"/>
                </a:lnTo>
                <a:lnTo>
                  <a:pt x="2195" y="730"/>
                </a:lnTo>
                <a:lnTo>
                  <a:pt x="2074" y="760"/>
                </a:lnTo>
                <a:lnTo>
                  <a:pt x="2162" y="785"/>
                </a:lnTo>
                <a:lnTo>
                  <a:pt x="2074" y="803"/>
                </a:lnTo>
                <a:lnTo>
                  <a:pt x="2171" y="803"/>
                </a:lnTo>
                <a:lnTo>
                  <a:pt x="2139" y="839"/>
                </a:lnTo>
                <a:lnTo>
                  <a:pt x="2179" y="821"/>
                </a:lnTo>
                <a:lnTo>
                  <a:pt x="2275" y="852"/>
                </a:lnTo>
                <a:lnTo>
                  <a:pt x="2235" y="876"/>
                </a:lnTo>
                <a:lnTo>
                  <a:pt x="2292" y="870"/>
                </a:lnTo>
                <a:lnTo>
                  <a:pt x="2275" y="895"/>
                </a:lnTo>
                <a:lnTo>
                  <a:pt x="2307" y="882"/>
                </a:lnTo>
                <a:lnTo>
                  <a:pt x="2316" y="943"/>
                </a:lnTo>
                <a:lnTo>
                  <a:pt x="2275" y="925"/>
                </a:lnTo>
                <a:lnTo>
                  <a:pt x="2267" y="943"/>
                </a:lnTo>
                <a:lnTo>
                  <a:pt x="2227" y="943"/>
                </a:lnTo>
                <a:lnTo>
                  <a:pt x="2171" y="895"/>
                </a:lnTo>
                <a:lnTo>
                  <a:pt x="2042" y="863"/>
                </a:lnTo>
                <a:lnTo>
                  <a:pt x="2139" y="900"/>
                </a:lnTo>
                <a:lnTo>
                  <a:pt x="2017" y="912"/>
                </a:lnTo>
                <a:lnTo>
                  <a:pt x="1977" y="943"/>
                </a:lnTo>
                <a:lnTo>
                  <a:pt x="2091" y="955"/>
                </a:lnTo>
                <a:lnTo>
                  <a:pt x="1994" y="973"/>
                </a:lnTo>
                <a:lnTo>
                  <a:pt x="2147" y="955"/>
                </a:lnTo>
                <a:lnTo>
                  <a:pt x="2284" y="979"/>
                </a:lnTo>
                <a:lnTo>
                  <a:pt x="2099" y="1052"/>
                </a:lnTo>
                <a:lnTo>
                  <a:pt x="1929" y="1089"/>
                </a:lnTo>
                <a:lnTo>
                  <a:pt x="1857" y="1089"/>
                </a:lnTo>
                <a:lnTo>
                  <a:pt x="1817" y="1059"/>
                </a:lnTo>
                <a:lnTo>
                  <a:pt x="1841" y="1089"/>
                </a:lnTo>
                <a:lnTo>
                  <a:pt x="1793" y="1108"/>
                </a:lnTo>
                <a:lnTo>
                  <a:pt x="1721" y="1186"/>
                </a:lnTo>
                <a:lnTo>
                  <a:pt x="1672" y="1180"/>
                </a:lnTo>
                <a:lnTo>
                  <a:pt x="1664" y="1211"/>
                </a:lnTo>
                <a:lnTo>
                  <a:pt x="1608" y="1216"/>
                </a:lnTo>
                <a:lnTo>
                  <a:pt x="1584" y="1205"/>
                </a:lnTo>
                <a:lnTo>
                  <a:pt x="1608" y="1186"/>
                </a:lnTo>
                <a:lnTo>
                  <a:pt x="1584" y="1180"/>
                </a:lnTo>
                <a:lnTo>
                  <a:pt x="1559" y="1229"/>
                </a:lnTo>
                <a:lnTo>
                  <a:pt x="1471" y="1235"/>
                </a:lnTo>
                <a:lnTo>
                  <a:pt x="1479" y="1259"/>
                </a:lnTo>
                <a:lnTo>
                  <a:pt x="1431" y="1265"/>
                </a:lnTo>
                <a:lnTo>
                  <a:pt x="1471" y="1296"/>
                </a:lnTo>
                <a:lnTo>
                  <a:pt x="1423" y="1296"/>
                </a:lnTo>
                <a:lnTo>
                  <a:pt x="1463" y="1332"/>
                </a:lnTo>
                <a:lnTo>
                  <a:pt x="1423" y="1332"/>
                </a:lnTo>
                <a:lnTo>
                  <a:pt x="1456" y="1338"/>
                </a:lnTo>
                <a:lnTo>
                  <a:pt x="1423" y="1369"/>
                </a:lnTo>
                <a:lnTo>
                  <a:pt x="1391" y="1362"/>
                </a:lnTo>
                <a:lnTo>
                  <a:pt x="1423" y="1375"/>
                </a:lnTo>
                <a:lnTo>
                  <a:pt x="1359" y="1387"/>
                </a:lnTo>
                <a:lnTo>
                  <a:pt x="1391" y="1435"/>
                </a:lnTo>
                <a:lnTo>
                  <a:pt x="1359" y="1502"/>
                </a:lnTo>
                <a:lnTo>
                  <a:pt x="1318" y="1502"/>
                </a:lnTo>
                <a:lnTo>
                  <a:pt x="1351" y="1521"/>
                </a:lnTo>
                <a:lnTo>
                  <a:pt x="1254" y="1521"/>
                </a:lnTo>
                <a:lnTo>
                  <a:pt x="1238" y="1478"/>
                </a:lnTo>
                <a:lnTo>
                  <a:pt x="1118" y="1485"/>
                </a:lnTo>
                <a:lnTo>
                  <a:pt x="1141" y="1472"/>
                </a:lnTo>
                <a:lnTo>
                  <a:pt x="1085" y="1454"/>
                </a:lnTo>
                <a:lnTo>
                  <a:pt x="1118" y="1448"/>
                </a:lnTo>
                <a:lnTo>
                  <a:pt x="1069" y="1448"/>
                </a:lnTo>
                <a:lnTo>
                  <a:pt x="1085" y="1424"/>
                </a:lnTo>
                <a:lnTo>
                  <a:pt x="1053" y="1424"/>
                </a:lnTo>
                <a:lnTo>
                  <a:pt x="973" y="1338"/>
                </a:lnTo>
                <a:lnTo>
                  <a:pt x="973" y="1308"/>
                </a:lnTo>
                <a:lnTo>
                  <a:pt x="1029" y="1284"/>
                </a:lnTo>
                <a:lnTo>
                  <a:pt x="1005" y="1272"/>
                </a:lnTo>
                <a:lnTo>
                  <a:pt x="948" y="1302"/>
                </a:lnTo>
                <a:lnTo>
                  <a:pt x="941" y="1241"/>
                </a:lnTo>
                <a:lnTo>
                  <a:pt x="884" y="1205"/>
                </a:lnTo>
                <a:lnTo>
                  <a:pt x="893" y="1156"/>
                </a:lnTo>
                <a:lnTo>
                  <a:pt x="860" y="1138"/>
                </a:lnTo>
                <a:lnTo>
                  <a:pt x="908" y="1089"/>
                </a:lnTo>
                <a:lnTo>
                  <a:pt x="884" y="1083"/>
                </a:lnTo>
                <a:lnTo>
                  <a:pt x="989" y="1089"/>
                </a:lnTo>
                <a:lnTo>
                  <a:pt x="981" y="1071"/>
                </a:lnTo>
                <a:lnTo>
                  <a:pt x="900" y="1071"/>
                </a:lnTo>
                <a:lnTo>
                  <a:pt x="1013" y="1028"/>
                </a:lnTo>
                <a:lnTo>
                  <a:pt x="989" y="1016"/>
                </a:lnTo>
                <a:lnTo>
                  <a:pt x="1013" y="973"/>
                </a:lnTo>
                <a:lnTo>
                  <a:pt x="925" y="968"/>
                </a:lnTo>
                <a:lnTo>
                  <a:pt x="836" y="931"/>
                </a:lnTo>
                <a:lnTo>
                  <a:pt x="1005" y="955"/>
                </a:lnTo>
                <a:lnTo>
                  <a:pt x="981" y="936"/>
                </a:lnTo>
                <a:lnTo>
                  <a:pt x="1005" y="931"/>
                </a:lnTo>
                <a:lnTo>
                  <a:pt x="941" y="906"/>
                </a:lnTo>
                <a:lnTo>
                  <a:pt x="965" y="895"/>
                </a:lnTo>
                <a:lnTo>
                  <a:pt x="916" y="900"/>
                </a:lnTo>
                <a:lnTo>
                  <a:pt x="948" y="882"/>
                </a:lnTo>
                <a:lnTo>
                  <a:pt x="900" y="888"/>
                </a:lnTo>
                <a:lnTo>
                  <a:pt x="956" y="870"/>
                </a:lnTo>
                <a:lnTo>
                  <a:pt x="876" y="846"/>
                </a:lnTo>
                <a:lnTo>
                  <a:pt x="851" y="882"/>
                </a:lnTo>
                <a:lnTo>
                  <a:pt x="788" y="888"/>
                </a:lnTo>
                <a:lnTo>
                  <a:pt x="771" y="870"/>
                </a:lnTo>
                <a:lnTo>
                  <a:pt x="820" y="846"/>
                </a:lnTo>
                <a:lnTo>
                  <a:pt x="780" y="846"/>
                </a:lnTo>
                <a:lnTo>
                  <a:pt x="836" y="796"/>
                </a:lnTo>
                <a:lnTo>
                  <a:pt x="780" y="785"/>
                </a:lnTo>
                <a:lnTo>
                  <a:pt x="796" y="755"/>
                </a:lnTo>
                <a:lnTo>
                  <a:pt x="731" y="693"/>
                </a:lnTo>
                <a:lnTo>
                  <a:pt x="756" y="687"/>
                </a:lnTo>
                <a:lnTo>
                  <a:pt x="651" y="626"/>
                </a:lnTo>
                <a:lnTo>
                  <a:pt x="643" y="602"/>
                </a:lnTo>
                <a:lnTo>
                  <a:pt x="538" y="572"/>
                </a:lnTo>
                <a:lnTo>
                  <a:pt x="433" y="559"/>
                </a:lnTo>
                <a:lnTo>
                  <a:pt x="345" y="578"/>
                </a:lnTo>
                <a:lnTo>
                  <a:pt x="273" y="566"/>
                </a:lnTo>
                <a:lnTo>
                  <a:pt x="297" y="596"/>
                </a:lnTo>
                <a:lnTo>
                  <a:pt x="217" y="578"/>
                </a:lnTo>
                <a:lnTo>
                  <a:pt x="152" y="553"/>
                </a:lnTo>
                <a:lnTo>
                  <a:pt x="217" y="535"/>
                </a:lnTo>
                <a:lnTo>
                  <a:pt x="63" y="517"/>
                </a:lnTo>
                <a:lnTo>
                  <a:pt x="120" y="499"/>
                </a:lnTo>
                <a:lnTo>
                  <a:pt x="305" y="505"/>
                </a:lnTo>
                <a:lnTo>
                  <a:pt x="321" y="486"/>
                </a:lnTo>
                <a:lnTo>
                  <a:pt x="288" y="480"/>
                </a:lnTo>
                <a:lnTo>
                  <a:pt x="321" y="469"/>
                </a:lnTo>
                <a:lnTo>
                  <a:pt x="160" y="474"/>
                </a:lnTo>
                <a:lnTo>
                  <a:pt x="0" y="42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85" name="Freeform 393"/>
          <p:cNvSpPr>
            <a:spLocks/>
          </p:cNvSpPr>
          <p:nvPr/>
        </p:nvSpPr>
        <p:spPr bwMode="auto">
          <a:xfrm>
            <a:off x="4657725" y="3426296"/>
            <a:ext cx="161925" cy="79375"/>
          </a:xfrm>
          <a:custGeom>
            <a:avLst/>
            <a:gdLst>
              <a:gd name="T0" fmla="*/ 0 w 305"/>
              <a:gd name="T1" fmla="*/ 34180519 h 116"/>
              <a:gd name="T2" fmla="*/ 13528965 w 305"/>
              <a:gd name="T3" fmla="*/ 8896159 h 116"/>
              <a:gd name="T4" fmla="*/ 31567938 w 305"/>
              <a:gd name="T5" fmla="*/ 14983401 h 116"/>
              <a:gd name="T6" fmla="*/ 58626399 w 305"/>
              <a:gd name="T7" fmla="*/ 0 h 116"/>
              <a:gd name="T8" fmla="*/ 74692024 w 305"/>
              <a:gd name="T9" fmla="*/ 3277641 h 116"/>
              <a:gd name="T10" fmla="*/ 85966247 w 305"/>
              <a:gd name="T11" fmla="*/ 11705762 h 116"/>
              <a:gd name="T12" fmla="*/ 54398300 w 305"/>
              <a:gd name="T13" fmla="*/ 48695203 h 116"/>
              <a:gd name="T14" fmla="*/ 24803192 w 305"/>
              <a:gd name="T15" fmla="*/ 54313719 h 116"/>
              <a:gd name="T16" fmla="*/ 0 w 305"/>
              <a:gd name="T17" fmla="*/ 34180519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5"/>
              <a:gd name="T28" fmla="*/ 0 h 116"/>
              <a:gd name="T29" fmla="*/ 305 w 30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5" h="116">
                <a:moveTo>
                  <a:pt x="0" y="73"/>
                </a:moveTo>
                <a:lnTo>
                  <a:pt x="48" y="19"/>
                </a:lnTo>
                <a:lnTo>
                  <a:pt x="112" y="32"/>
                </a:lnTo>
                <a:lnTo>
                  <a:pt x="208" y="0"/>
                </a:lnTo>
                <a:lnTo>
                  <a:pt x="265" y="7"/>
                </a:lnTo>
                <a:lnTo>
                  <a:pt x="305" y="25"/>
                </a:lnTo>
                <a:lnTo>
                  <a:pt x="193" y="104"/>
                </a:lnTo>
                <a:lnTo>
                  <a:pt x="88" y="116"/>
                </a:lnTo>
                <a:lnTo>
                  <a:pt x="0" y="73"/>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86" name="Freeform 394"/>
          <p:cNvSpPr>
            <a:spLocks/>
          </p:cNvSpPr>
          <p:nvPr/>
        </p:nvSpPr>
        <p:spPr bwMode="auto">
          <a:xfrm>
            <a:off x="3690938" y="2811934"/>
            <a:ext cx="260350" cy="122237"/>
          </a:xfrm>
          <a:custGeom>
            <a:avLst/>
            <a:gdLst>
              <a:gd name="T0" fmla="*/ 0 w 490"/>
              <a:gd name="T1" fmla="*/ 31954962 h 177"/>
              <a:gd name="T2" fmla="*/ 9033616 w 490"/>
              <a:gd name="T3" fmla="*/ 29093097 h 177"/>
              <a:gd name="T4" fmla="*/ 2258670 w 490"/>
              <a:gd name="T5" fmla="*/ 20030983 h 177"/>
              <a:gd name="T6" fmla="*/ 13550953 w 490"/>
              <a:gd name="T7" fmla="*/ 26231233 h 177"/>
              <a:gd name="T8" fmla="*/ 9033616 w 490"/>
              <a:gd name="T9" fmla="*/ 11446771 h 177"/>
              <a:gd name="T10" fmla="*/ 22584568 w 490"/>
              <a:gd name="T11" fmla="*/ 17646326 h 177"/>
              <a:gd name="T12" fmla="*/ 16091755 w 490"/>
              <a:gd name="T13" fmla="*/ 2861865 h 177"/>
              <a:gd name="T14" fmla="*/ 38676328 w 490"/>
              <a:gd name="T15" fmla="*/ 14785152 h 177"/>
              <a:gd name="T16" fmla="*/ 40934465 w 490"/>
              <a:gd name="T17" fmla="*/ 37677999 h 177"/>
              <a:gd name="T18" fmla="*/ 49968608 w 490"/>
              <a:gd name="T19" fmla="*/ 11446771 h 177"/>
              <a:gd name="T20" fmla="*/ 63519025 w 490"/>
              <a:gd name="T21" fmla="*/ 20030983 h 177"/>
              <a:gd name="T22" fmla="*/ 72553184 w 490"/>
              <a:gd name="T23" fmla="*/ 8584905 h 177"/>
              <a:gd name="T24" fmla="*/ 79610793 w 490"/>
              <a:gd name="T25" fmla="*/ 26231233 h 177"/>
              <a:gd name="T26" fmla="*/ 77069990 w 490"/>
              <a:gd name="T27" fmla="*/ 11446771 h 177"/>
              <a:gd name="T28" fmla="*/ 102195353 w 490"/>
              <a:gd name="T29" fmla="*/ 11446771 h 177"/>
              <a:gd name="T30" fmla="*/ 104454021 w 490"/>
              <a:gd name="T31" fmla="*/ 0 h 177"/>
              <a:gd name="T32" fmla="*/ 113487633 w 490"/>
              <a:gd name="T33" fmla="*/ 8584905 h 177"/>
              <a:gd name="T34" fmla="*/ 127038581 w 490"/>
              <a:gd name="T35" fmla="*/ 5723040 h 177"/>
              <a:gd name="T36" fmla="*/ 118004438 w 490"/>
              <a:gd name="T37" fmla="*/ 11446771 h 177"/>
              <a:gd name="T38" fmla="*/ 138330861 w 490"/>
              <a:gd name="T39" fmla="*/ 40539173 h 177"/>
              <a:gd name="T40" fmla="*/ 122803910 w 490"/>
              <a:gd name="T41" fmla="*/ 61047368 h 177"/>
              <a:gd name="T42" fmla="*/ 68318496 w 490"/>
              <a:gd name="T43" fmla="*/ 84417417 h 177"/>
              <a:gd name="T44" fmla="*/ 22584568 w 490"/>
              <a:gd name="T45" fmla="*/ 75355998 h 177"/>
              <a:gd name="T46" fmla="*/ 33876848 w 490"/>
              <a:gd name="T47" fmla="*/ 52462466 h 177"/>
              <a:gd name="T48" fmla="*/ 6775476 w 490"/>
              <a:gd name="T49" fmla="*/ 46739429 h 177"/>
              <a:gd name="T50" fmla="*/ 31618711 w 490"/>
              <a:gd name="T51" fmla="*/ 40539173 h 177"/>
              <a:gd name="T52" fmla="*/ 24843237 w 490"/>
              <a:gd name="T53" fmla="*/ 37677999 h 177"/>
              <a:gd name="T54" fmla="*/ 33876848 w 490"/>
              <a:gd name="T55" fmla="*/ 31954962 h 177"/>
              <a:gd name="T56" fmla="*/ 0 w 490"/>
              <a:gd name="T57" fmla="*/ 31954962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0"/>
              <a:gd name="T88" fmla="*/ 0 h 177"/>
              <a:gd name="T89" fmla="*/ 490 w 490"/>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0" h="177">
                <a:moveTo>
                  <a:pt x="0" y="67"/>
                </a:moveTo>
                <a:lnTo>
                  <a:pt x="32" y="61"/>
                </a:lnTo>
                <a:lnTo>
                  <a:pt x="8" y="42"/>
                </a:lnTo>
                <a:lnTo>
                  <a:pt x="48" y="55"/>
                </a:lnTo>
                <a:lnTo>
                  <a:pt x="32" y="24"/>
                </a:lnTo>
                <a:lnTo>
                  <a:pt x="80" y="37"/>
                </a:lnTo>
                <a:lnTo>
                  <a:pt x="57" y="6"/>
                </a:lnTo>
                <a:lnTo>
                  <a:pt x="137" y="31"/>
                </a:lnTo>
                <a:lnTo>
                  <a:pt x="145" y="79"/>
                </a:lnTo>
                <a:lnTo>
                  <a:pt x="177" y="24"/>
                </a:lnTo>
                <a:lnTo>
                  <a:pt x="225" y="42"/>
                </a:lnTo>
                <a:lnTo>
                  <a:pt x="257" y="18"/>
                </a:lnTo>
                <a:lnTo>
                  <a:pt x="282" y="55"/>
                </a:lnTo>
                <a:lnTo>
                  <a:pt x="273" y="24"/>
                </a:lnTo>
                <a:lnTo>
                  <a:pt x="362" y="24"/>
                </a:lnTo>
                <a:lnTo>
                  <a:pt x="370" y="0"/>
                </a:lnTo>
                <a:lnTo>
                  <a:pt x="402" y="18"/>
                </a:lnTo>
                <a:lnTo>
                  <a:pt x="450" y="12"/>
                </a:lnTo>
                <a:lnTo>
                  <a:pt x="418" y="24"/>
                </a:lnTo>
                <a:lnTo>
                  <a:pt x="490" y="85"/>
                </a:lnTo>
                <a:lnTo>
                  <a:pt x="435" y="128"/>
                </a:lnTo>
                <a:lnTo>
                  <a:pt x="242" y="177"/>
                </a:lnTo>
                <a:lnTo>
                  <a:pt x="80" y="158"/>
                </a:lnTo>
                <a:lnTo>
                  <a:pt x="120" y="110"/>
                </a:lnTo>
                <a:lnTo>
                  <a:pt x="24" y="98"/>
                </a:lnTo>
                <a:lnTo>
                  <a:pt x="112" y="85"/>
                </a:lnTo>
                <a:lnTo>
                  <a:pt x="88" y="79"/>
                </a:lnTo>
                <a:lnTo>
                  <a:pt x="120" y="67"/>
                </a:lnTo>
                <a:lnTo>
                  <a:pt x="0" y="67"/>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87" name="Freeform 395"/>
          <p:cNvSpPr>
            <a:spLocks/>
          </p:cNvSpPr>
          <p:nvPr/>
        </p:nvSpPr>
        <p:spPr bwMode="auto">
          <a:xfrm>
            <a:off x="4027488" y="3218334"/>
            <a:ext cx="101600" cy="112712"/>
          </a:xfrm>
          <a:custGeom>
            <a:avLst/>
            <a:gdLst>
              <a:gd name="T0" fmla="*/ 0 w 193"/>
              <a:gd name="T1" fmla="*/ 66127577 h 164"/>
              <a:gd name="T2" fmla="*/ 11084929 w 193"/>
              <a:gd name="T3" fmla="*/ 74629083 h 164"/>
              <a:gd name="T4" fmla="*/ 4710977 w 193"/>
              <a:gd name="T5" fmla="*/ 77463376 h 164"/>
              <a:gd name="T6" fmla="*/ 51267992 w 193"/>
              <a:gd name="T7" fmla="*/ 69433337 h 164"/>
              <a:gd name="T8" fmla="*/ 53484766 w 193"/>
              <a:gd name="T9" fmla="*/ 25978743 h 164"/>
              <a:gd name="T10" fmla="*/ 49050691 w 193"/>
              <a:gd name="T11" fmla="*/ 17476544 h 164"/>
              <a:gd name="T12" fmla="*/ 33531683 w 193"/>
              <a:gd name="T13" fmla="*/ 23144449 h 164"/>
              <a:gd name="T14" fmla="*/ 29098134 w 193"/>
              <a:gd name="T15" fmla="*/ 17476544 h 164"/>
              <a:gd name="T16" fmla="*/ 36025891 w 193"/>
              <a:gd name="T17" fmla="*/ 6140055 h 164"/>
              <a:gd name="T18" fmla="*/ 29098134 w 193"/>
              <a:gd name="T19" fmla="*/ 0 h 164"/>
              <a:gd name="T20" fmla="*/ 24386633 w 193"/>
              <a:gd name="T21" fmla="*/ 20310838 h 164"/>
              <a:gd name="T22" fmla="*/ 4710977 w 193"/>
              <a:gd name="T23" fmla="*/ 28812349 h 164"/>
              <a:gd name="T24" fmla="*/ 11084929 w 193"/>
              <a:gd name="T25" fmla="*/ 31646642 h 164"/>
              <a:gd name="T26" fmla="*/ 6928278 w 193"/>
              <a:gd name="T27" fmla="*/ 40620988 h 164"/>
              <a:gd name="T28" fmla="*/ 20229983 w 193"/>
              <a:gd name="T29" fmla="*/ 42982441 h 164"/>
              <a:gd name="T30" fmla="*/ 6928278 w 193"/>
              <a:gd name="T31" fmla="*/ 60458991 h 164"/>
              <a:gd name="T32" fmla="*/ 22446758 w 193"/>
              <a:gd name="T33" fmla="*/ 58097538 h 164"/>
              <a:gd name="T34" fmla="*/ 0 w 193"/>
              <a:gd name="T35" fmla="*/ 66127577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64"/>
              <a:gd name="T56" fmla="*/ 193 w 193"/>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64">
                <a:moveTo>
                  <a:pt x="0" y="140"/>
                </a:moveTo>
                <a:lnTo>
                  <a:pt x="40" y="158"/>
                </a:lnTo>
                <a:lnTo>
                  <a:pt x="17" y="164"/>
                </a:lnTo>
                <a:lnTo>
                  <a:pt x="185" y="147"/>
                </a:lnTo>
                <a:lnTo>
                  <a:pt x="193" y="55"/>
                </a:lnTo>
                <a:lnTo>
                  <a:pt x="177" y="37"/>
                </a:lnTo>
                <a:lnTo>
                  <a:pt x="121" y="49"/>
                </a:lnTo>
                <a:lnTo>
                  <a:pt x="105" y="37"/>
                </a:lnTo>
                <a:lnTo>
                  <a:pt x="130" y="13"/>
                </a:lnTo>
                <a:lnTo>
                  <a:pt x="105" y="0"/>
                </a:lnTo>
                <a:lnTo>
                  <a:pt x="88" y="43"/>
                </a:lnTo>
                <a:lnTo>
                  <a:pt x="17" y="61"/>
                </a:lnTo>
                <a:lnTo>
                  <a:pt x="40" y="67"/>
                </a:lnTo>
                <a:lnTo>
                  <a:pt x="25" y="86"/>
                </a:lnTo>
                <a:lnTo>
                  <a:pt x="73" y="91"/>
                </a:lnTo>
                <a:lnTo>
                  <a:pt x="25" y="128"/>
                </a:lnTo>
                <a:lnTo>
                  <a:pt x="81" y="123"/>
                </a:lnTo>
                <a:lnTo>
                  <a:pt x="0" y="140"/>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88" name="Freeform 396"/>
          <p:cNvSpPr>
            <a:spLocks/>
          </p:cNvSpPr>
          <p:nvPr/>
        </p:nvSpPr>
        <p:spPr bwMode="auto">
          <a:xfrm>
            <a:off x="4410075" y="3375496"/>
            <a:ext cx="12700" cy="17463"/>
          </a:xfrm>
          <a:custGeom>
            <a:avLst/>
            <a:gdLst>
              <a:gd name="T0" fmla="*/ 0 w 24"/>
              <a:gd name="T1" fmla="*/ 12198256 h 25"/>
              <a:gd name="T2" fmla="*/ 4480455 w 24"/>
              <a:gd name="T3" fmla="*/ 0 h 25"/>
              <a:gd name="T4" fmla="*/ 6720417 w 24"/>
              <a:gd name="T5" fmla="*/ 12198256 h 25"/>
              <a:gd name="T6" fmla="*/ 0 w 24"/>
              <a:gd name="T7" fmla="*/ 12198256 h 25"/>
              <a:gd name="T8" fmla="*/ 0 60000 65536"/>
              <a:gd name="T9" fmla="*/ 0 60000 65536"/>
              <a:gd name="T10" fmla="*/ 0 60000 65536"/>
              <a:gd name="T11" fmla="*/ 0 60000 65536"/>
              <a:gd name="T12" fmla="*/ 0 w 24"/>
              <a:gd name="T13" fmla="*/ 0 h 25"/>
              <a:gd name="T14" fmla="*/ 24 w 24"/>
              <a:gd name="T15" fmla="*/ 25 h 25"/>
            </a:gdLst>
            <a:ahLst/>
            <a:cxnLst>
              <a:cxn ang="T8">
                <a:pos x="T0" y="T1"/>
              </a:cxn>
              <a:cxn ang="T9">
                <a:pos x="T2" y="T3"/>
              </a:cxn>
              <a:cxn ang="T10">
                <a:pos x="T4" y="T5"/>
              </a:cxn>
              <a:cxn ang="T11">
                <a:pos x="T6" y="T7"/>
              </a:cxn>
            </a:cxnLst>
            <a:rect l="T12" t="T13" r="T14" b="T15"/>
            <a:pathLst>
              <a:path w="24" h="25">
                <a:moveTo>
                  <a:pt x="0" y="25"/>
                </a:moveTo>
                <a:lnTo>
                  <a:pt x="16" y="0"/>
                </a:lnTo>
                <a:lnTo>
                  <a:pt x="24" y="25"/>
                </a:lnTo>
                <a:lnTo>
                  <a:pt x="0" y="25"/>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89" name="Freeform 397"/>
          <p:cNvSpPr>
            <a:spLocks/>
          </p:cNvSpPr>
          <p:nvPr/>
        </p:nvSpPr>
        <p:spPr bwMode="auto">
          <a:xfrm>
            <a:off x="1482725" y="3869209"/>
            <a:ext cx="723900" cy="447675"/>
          </a:xfrm>
          <a:custGeom>
            <a:avLst/>
            <a:gdLst>
              <a:gd name="T0" fmla="*/ 0 w 1367"/>
              <a:gd name="T1" fmla="*/ 2837338 h 651"/>
              <a:gd name="T2" fmla="*/ 18227772 w 1367"/>
              <a:gd name="T3" fmla="*/ 51545205 h 651"/>
              <a:gd name="T4" fmla="*/ 38137936 w 1367"/>
              <a:gd name="T5" fmla="*/ 74717020 h 651"/>
              <a:gd name="T6" fmla="*/ 35894747 w 1367"/>
              <a:gd name="T7" fmla="*/ 86066368 h 651"/>
              <a:gd name="T8" fmla="*/ 26920924 w 1367"/>
              <a:gd name="T9" fmla="*/ 89376823 h 651"/>
              <a:gd name="T10" fmla="*/ 51878792 w 1367"/>
              <a:gd name="T11" fmla="*/ 100726193 h 651"/>
              <a:gd name="T12" fmla="*/ 63096325 w 1367"/>
              <a:gd name="T13" fmla="*/ 123898007 h 651"/>
              <a:gd name="T14" fmla="*/ 61133270 w 1367"/>
              <a:gd name="T15" fmla="*/ 138084692 h 651"/>
              <a:gd name="T16" fmla="*/ 90017257 w 1367"/>
              <a:gd name="T17" fmla="*/ 169769205 h 651"/>
              <a:gd name="T18" fmla="*/ 97028017 w 1367"/>
              <a:gd name="T19" fmla="*/ 160784075 h 651"/>
              <a:gd name="T20" fmla="*/ 31688494 w 1367"/>
              <a:gd name="T21" fmla="*/ 45870531 h 651"/>
              <a:gd name="T22" fmla="*/ 26920924 w 1367"/>
              <a:gd name="T23" fmla="*/ 14186690 h 651"/>
              <a:gd name="T24" fmla="*/ 40661788 w 1367"/>
              <a:gd name="T25" fmla="*/ 19861364 h 651"/>
              <a:gd name="T26" fmla="*/ 65339514 w 1367"/>
              <a:gd name="T27" fmla="*/ 71879683 h 651"/>
              <a:gd name="T28" fmla="*/ 99271206 w 1367"/>
              <a:gd name="T29" fmla="*/ 109238203 h 651"/>
              <a:gd name="T30" fmla="*/ 99271206 w 1367"/>
              <a:gd name="T31" fmla="*/ 123898007 h 651"/>
              <a:gd name="T32" fmla="*/ 146663637 w 1367"/>
              <a:gd name="T33" fmla="*/ 175443878 h 651"/>
              <a:gd name="T34" fmla="*/ 151150544 w 1367"/>
              <a:gd name="T35" fmla="*/ 195305280 h 651"/>
              <a:gd name="T36" fmla="*/ 146663637 w 1367"/>
              <a:gd name="T37" fmla="*/ 212802421 h 651"/>
              <a:gd name="T38" fmla="*/ 157880640 w 1367"/>
              <a:gd name="T39" fmla="*/ 229826442 h 651"/>
              <a:gd name="T40" fmla="*/ 247897335 w 1367"/>
              <a:gd name="T41" fmla="*/ 287519419 h 651"/>
              <a:gd name="T42" fmla="*/ 286315984 w 1367"/>
              <a:gd name="T43" fmla="*/ 281844745 h 651"/>
              <a:gd name="T44" fmla="*/ 313517562 w 1367"/>
              <a:gd name="T45" fmla="*/ 307853896 h 651"/>
              <a:gd name="T46" fmla="*/ 322771511 w 1367"/>
              <a:gd name="T47" fmla="*/ 281844745 h 651"/>
              <a:gd name="T48" fmla="*/ 333989045 w 1367"/>
              <a:gd name="T49" fmla="*/ 281844745 h 651"/>
              <a:gd name="T50" fmla="*/ 322771511 w 1367"/>
              <a:gd name="T51" fmla="*/ 261510267 h 651"/>
              <a:gd name="T52" fmla="*/ 351655482 w 1367"/>
              <a:gd name="T53" fmla="*/ 255835594 h 651"/>
              <a:gd name="T54" fmla="*/ 360909960 w 1367"/>
              <a:gd name="T55" fmla="*/ 244486246 h 651"/>
              <a:gd name="T56" fmla="*/ 365116204 w 1367"/>
              <a:gd name="T57" fmla="*/ 238811572 h 651"/>
              <a:gd name="T58" fmla="*/ 367640056 w 1367"/>
              <a:gd name="T59" fmla="*/ 250160920 h 651"/>
              <a:gd name="T60" fmla="*/ 383343968 w 1367"/>
              <a:gd name="T61" fmla="*/ 201453073 h 651"/>
              <a:gd name="T62" fmla="*/ 365116204 w 1367"/>
              <a:gd name="T63" fmla="*/ 190103037 h 651"/>
              <a:gd name="T64" fmla="*/ 336232234 w 1367"/>
              <a:gd name="T65" fmla="*/ 201453073 h 651"/>
              <a:gd name="T66" fmla="*/ 322771511 w 1367"/>
              <a:gd name="T67" fmla="*/ 244486246 h 651"/>
              <a:gd name="T68" fmla="*/ 286315984 w 1367"/>
              <a:gd name="T69" fmla="*/ 250160920 h 651"/>
              <a:gd name="T70" fmla="*/ 268648951 w 1367"/>
              <a:gd name="T71" fmla="*/ 235974235 h 651"/>
              <a:gd name="T72" fmla="*/ 245654146 w 1367"/>
              <a:gd name="T73" fmla="*/ 181118595 h 651"/>
              <a:gd name="T74" fmla="*/ 241447902 w 1367"/>
              <a:gd name="T75" fmla="*/ 138084692 h 651"/>
              <a:gd name="T76" fmla="*/ 252664906 w 1367"/>
              <a:gd name="T77" fmla="*/ 120588239 h 651"/>
              <a:gd name="T78" fmla="*/ 227987180 w 1367"/>
              <a:gd name="T79" fmla="*/ 109238203 h 651"/>
              <a:gd name="T80" fmla="*/ 196018560 w 1367"/>
              <a:gd name="T81" fmla="*/ 48707868 h 651"/>
              <a:gd name="T82" fmla="*/ 169097644 w 1367"/>
              <a:gd name="T83" fmla="*/ 62894553 h 651"/>
              <a:gd name="T84" fmla="*/ 133202881 w 1367"/>
              <a:gd name="T85" fmla="*/ 14186690 h 651"/>
              <a:gd name="T86" fmla="*/ 74593480 w 1367"/>
              <a:gd name="T87" fmla="*/ 23171825 h 651"/>
              <a:gd name="T88" fmla="*/ 26920924 w 1367"/>
              <a:gd name="T89" fmla="*/ 0 h 651"/>
              <a:gd name="T90" fmla="*/ 0 w 1367"/>
              <a:gd name="T91" fmla="*/ 2837338 h 6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67"/>
              <a:gd name="T139" fmla="*/ 0 h 651"/>
              <a:gd name="T140" fmla="*/ 1367 w 1367"/>
              <a:gd name="T141" fmla="*/ 651 h 6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67" h="651">
                <a:moveTo>
                  <a:pt x="0" y="6"/>
                </a:moveTo>
                <a:lnTo>
                  <a:pt x="65" y="109"/>
                </a:lnTo>
                <a:lnTo>
                  <a:pt x="136" y="158"/>
                </a:lnTo>
                <a:lnTo>
                  <a:pt x="128" y="182"/>
                </a:lnTo>
                <a:lnTo>
                  <a:pt x="96" y="189"/>
                </a:lnTo>
                <a:lnTo>
                  <a:pt x="185" y="213"/>
                </a:lnTo>
                <a:lnTo>
                  <a:pt x="225" y="262"/>
                </a:lnTo>
                <a:lnTo>
                  <a:pt x="218" y="292"/>
                </a:lnTo>
                <a:lnTo>
                  <a:pt x="321" y="359"/>
                </a:lnTo>
                <a:lnTo>
                  <a:pt x="346" y="340"/>
                </a:lnTo>
                <a:lnTo>
                  <a:pt x="113" y="97"/>
                </a:lnTo>
                <a:lnTo>
                  <a:pt x="96" y="30"/>
                </a:lnTo>
                <a:lnTo>
                  <a:pt x="145" y="42"/>
                </a:lnTo>
                <a:lnTo>
                  <a:pt x="233" y="152"/>
                </a:lnTo>
                <a:lnTo>
                  <a:pt x="354" y="231"/>
                </a:lnTo>
                <a:lnTo>
                  <a:pt x="354" y="262"/>
                </a:lnTo>
                <a:lnTo>
                  <a:pt x="523" y="371"/>
                </a:lnTo>
                <a:lnTo>
                  <a:pt x="539" y="413"/>
                </a:lnTo>
                <a:lnTo>
                  <a:pt x="523" y="450"/>
                </a:lnTo>
                <a:lnTo>
                  <a:pt x="563" y="486"/>
                </a:lnTo>
                <a:lnTo>
                  <a:pt x="884" y="608"/>
                </a:lnTo>
                <a:lnTo>
                  <a:pt x="1021" y="596"/>
                </a:lnTo>
                <a:lnTo>
                  <a:pt x="1118" y="651"/>
                </a:lnTo>
                <a:lnTo>
                  <a:pt x="1151" y="596"/>
                </a:lnTo>
                <a:lnTo>
                  <a:pt x="1191" y="596"/>
                </a:lnTo>
                <a:lnTo>
                  <a:pt x="1151" y="553"/>
                </a:lnTo>
                <a:lnTo>
                  <a:pt x="1254" y="541"/>
                </a:lnTo>
                <a:lnTo>
                  <a:pt x="1287" y="517"/>
                </a:lnTo>
                <a:lnTo>
                  <a:pt x="1302" y="505"/>
                </a:lnTo>
                <a:lnTo>
                  <a:pt x="1311" y="529"/>
                </a:lnTo>
                <a:lnTo>
                  <a:pt x="1367" y="426"/>
                </a:lnTo>
                <a:lnTo>
                  <a:pt x="1302" y="402"/>
                </a:lnTo>
                <a:lnTo>
                  <a:pt x="1199" y="426"/>
                </a:lnTo>
                <a:lnTo>
                  <a:pt x="1151" y="517"/>
                </a:lnTo>
                <a:lnTo>
                  <a:pt x="1021" y="529"/>
                </a:lnTo>
                <a:lnTo>
                  <a:pt x="958" y="499"/>
                </a:lnTo>
                <a:lnTo>
                  <a:pt x="876" y="383"/>
                </a:lnTo>
                <a:lnTo>
                  <a:pt x="861" y="292"/>
                </a:lnTo>
                <a:lnTo>
                  <a:pt x="901" y="255"/>
                </a:lnTo>
                <a:lnTo>
                  <a:pt x="813" y="231"/>
                </a:lnTo>
                <a:lnTo>
                  <a:pt x="699" y="103"/>
                </a:lnTo>
                <a:lnTo>
                  <a:pt x="603" y="133"/>
                </a:lnTo>
                <a:lnTo>
                  <a:pt x="475" y="30"/>
                </a:lnTo>
                <a:lnTo>
                  <a:pt x="266" y="49"/>
                </a:lnTo>
                <a:lnTo>
                  <a:pt x="96" y="0"/>
                </a:lnTo>
                <a:lnTo>
                  <a:pt x="0" y="6"/>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90" name="Freeform 398"/>
          <p:cNvSpPr>
            <a:spLocks/>
          </p:cNvSpPr>
          <p:nvPr/>
        </p:nvSpPr>
        <p:spPr bwMode="auto">
          <a:xfrm>
            <a:off x="4356100" y="3280246"/>
            <a:ext cx="88900" cy="79375"/>
          </a:xfrm>
          <a:custGeom>
            <a:avLst/>
            <a:gdLst>
              <a:gd name="T0" fmla="*/ 0 w 168"/>
              <a:gd name="T1" fmla="*/ 40267074 h 116"/>
              <a:gd name="T2" fmla="*/ 19881322 w 168"/>
              <a:gd name="T3" fmla="*/ 31370918 h 116"/>
              <a:gd name="T4" fmla="*/ 11200871 w 168"/>
              <a:gd name="T5" fmla="*/ 29030041 h 116"/>
              <a:gd name="T6" fmla="*/ 19881322 w 168"/>
              <a:gd name="T7" fmla="*/ 8896159 h 116"/>
              <a:gd name="T8" fmla="*/ 24641703 w 168"/>
              <a:gd name="T9" fmla="*/ 20133195 h 116"/>
              <a:gd name="T10" fmla="*/ 26881665 w 168"/>
              <a:gd name="T11" fmla="*/ 0 h 116"/>
              <a:gd name="T12" fmla="*/ 47042916 w 168"/>
              <a:gd name="T13" fmla="*/ 0 h 116"/>
              <a:gd name="T14" fmla="*/ 45082883 w 168"/>
              <a:gd name="T15" fmla="*/ 20133195 h 116"/>
              <a:gd name="T16" fmla="*/ 31642047 w 168"/>
              <a:gd name="T17" fmla="*/ 29030041 h 116"/>
              <a:gd name="T18" fmla="*/ 31642047 w 168"/>
              <a:gd name="T19" fmla="*/ 54313719 h 116"/>
              <a:gd name="T20" fmla="*/ 19881322 w 168"/>
              <a:gd name="T21" fmla="*/ 37457474 h 116"/>
              <a:gd name="T22" fmla="*/ 0 w 168"/>
              <a:gd name="T23" fmla="*/ 40267074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16"/>
              <a:gd name="T38" fmla="*/ 168 w 168"/>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16">
                <a:moveTo>
                  <a:pt x="0" y="86"/>
                </a:moveTo>
                <a:lnTo>
                  <a:pt x="71" y="67"/>
                </a:lnTo>
                <a:lnTo>
                  <a:pt x="40" y="62"/>
                </a:lnTo>
                <a:lnTo>
                  <a:pt x="71" y="19"/>
                </a:lnTo>
                <a:lnTo>
                  <a:pt x="88" y="43"/>
                </a:lnTo>
                <a:lnTo>
                  <a:pt x="96" y="0"/>
                </a:lnTo>
                <a:lnTo>
                  <a:pt x="168" y="0"/>
                </a:lnTo>
                <a:lnTo>
                  <a:pt x="161" y="43"/>
                </a:lnTo>
                <a:lnTo>
                  <a:pt x="113" y="62"/>
                </a:lnTo>
                <a:lnTo>
                  <a:pt x="113" y="116"/>
                </a:lnTo>
                <a:lnTo>
                  <a:pt x="71" y="80"/>
                </a:lnTo>
                <a:lnTo>
                  <a:pt x="0" y="86"/>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91" name="Freeform 399"/>
          <p:cNvSpPr>
            <a:spLocks/>
          </p:cNvSpPr>
          <p:nvPr/>
        </p:nvSpPr>
        <p:spPr bwMode="auto">
          <a:xfrm>
            <a:off x="8250238" y="5671021"/>
            <a:ext cx="177800" cy="171450"/>
          </a:xfrm>
          <a:custGeom>
            <a:avLst/>
            <a:gdLst>
              <a:gd name="T0" fmla="*/ 0 w 337"/>
              <a:gd name="T1" fmla="*/ 103829174 h 249"/>
              <a:gd name="T2" fmla="*/ 17536780 w 337"/>
              <a:gd name="T3" fmla="*/ 65900841 h 249"/>
              <a:gd name="T4" fmla="*/ 53444989 w 337"/>
              <a:gd name="T5" fmla="*/ 40299014 h 249"/>
              <a:gd name="T6" fmla="*/ 73764847 w 337"/>
              <a:gd name="T7" fmla="*/ 0 h 249"/>
              <a:gd name="T8" fmla="*/ 82672255 w 337"/>
              <a:gd name="T9" fmla="*/ 11378361 h 249"/>
              <a:gd name="T10" fmla="*/ 91858233 w 337"/>
              <a:gd name="T11" fmla="*/ 8059528 h 249"/>
              <a:gd name="T12" fmla="*/ 93806646 w 337"/>
              <a:gd name="T13" fmla="*/ 19912300 h 249"/>
              <a:gd name="T14" fmla="*/ 78218815 w 337"/>
              <a:gd name="T15" fmla="*/ 48832963 h 249"/>
              <a:gd name="T16" fmla="*/ 80167228 w 337"/>
              <a:gd name="T17" fmla="*/ 63056424 h 249"/>
              <a:gd name="T18" fmla="*/ 60125413 w 337"/>
              <a:gd name="T19" fmla="*/ 65900841 h 249"/>
              <a:gd name="T20" fmla="*/ 51496048 w 337"/>
              <a:gd name="T21" fmla="*/ 103829174 h 249"/>
              <a:gd name="T22" fmla="*/ 28670644 w 337"/>
              <a:gd name="T23" fmla="*/ 118052635 h 249"/>
              <a:gd name="T24" fmla="*/ 0 w 337"/>
              <a:gd name="T25" fmla="*/ 103829174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7"/>
              <a:gd name="T40" fmla="*/ 0 h 249"/>
              <a:gd name="T41" fmla="*/ 337 w 337"/>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7" h="249">
                <a:moveTo>
                  <a:pt x="0" y="219"/>
                </a:moveTo>
                <a:lnTo>
                  <a:pt x="63" y="139"/>
                </a:lnTo>
                <a:lnTo>
                  <a:pt x="192" y="85"/>
                </a:lnTo>
                <a:lnTo>
                  <a:pt x="265" y="0"/>
                </a:lnTo>
                <a:lnTo>
                  <a:pt x="297" y="24"/>
                </a:lnTo>
                <a:lnTo>
                  <a:pt x="330" y="17"/>
                </a:lnTo>
                <a:lnTo>
                  <a:pt x="337" y="42"/>
                </a:lnTo>
                <a:lnTo>
                  <a:pt x="281" y="103"/>
                </a:lnTo>
                <a:lnTo>
                  <a:pt x="288" y="133"/>
                </a:lnTo>
                <a:lnTo>
                  <a:pt x="216" y="139"/>
                </a:lnTo>
                <a:lnTo>
                  <a:pt x="185" y="219"/>
                </a:lnTo>
                <a:lnTo>
                  <a:pt x="103" y="249"/>
                </a:lnTo>
                <a:lnTo>
                  <a:pt x="0" y="21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92" name="Freeform 400"/>
          <p:cNvSpPr>
            <a:spLocks/>
          </p:cNvSpPr>
          <p:nvPr/>
        </p:nvSpPr>
        <p:spPr bwMode="auto">
          <a:xfrm>
            <a:off x="8394700" y="5504334"/>
            <a:ext cx="134938" cy="187325"/>
          </a:xfrm>
          <a:custGeom>
            <a:avLst/>
            <a:gdLst>
              <a:gd name="T0" fmla="*/ 0 w 257"/>
              <a:gd name="T1" fmla="*/ 0 h 274"/>
              <a:gd name="T2" fmla="*/ 17643275 w 257"/>
              <a:gd name="T3" fmla="*/ 14489656 h 274"/>
              <a:gd name="T4" fmla="*/ 24259434 w 257"/>
              <a:gd name="T5" fmla="*/ 42533705 h 274"/>
              <a:gd name="T6" fmla="*/ 33081330 w 257"/>
              <a:gd name="T7" fmla="*/ 48609470 h 274"/>
              <a:gd name="T8" fmla="*/ 37767937 w 257"/>
              <a:gd name="T9" fmla="*/ 39729301 h 274"/>
              <a:gd name="T10" fmla="*/ 41903233 w 257"/>
              <a:gd name="T11" fmla="*/ 56555738 h 274"/>
              <a:gd name="T12" fmla="*/ 70849275 w 257"/>
              <a:gd name="T13" fmla="*/ 56555738 h 274"/>
              <a:gd name="T14" fmla="*/ 64233099 w 257"/>
              <a:gd name="T15" fmla="*/ 85534356 h 274"/>
              <a:gd name="T16" fmla="*/ 51000256 w 257"/>
              <a:gd name="T17" fmla="*/ 90676241 h 274"/>
              <a:gd name="T18" fmla="*/ 37767937 w 257"/>
              <a:gd name="T19" fmla="*/ 128068072 h 274"/>
              <a:gd name="T20" fmla="*/ 26740822 w 257"/>
              <a:gd name="T21" fmla="*/ 128068072 h 274"/>
              <a:gd name="T22" fmla="*/ 30876118 w 257"/>
              <a:gd name="T23" fmla="*/ 114046050 h 274"/>
              <a:gd name="T24" fmla="*/ 13232323 w 257"/>
              <a:gd name="T25" fmla="*/ 88338760 h 274"/>
              <a:gd name="T26" fmla="*/ 26740822 w 257"/>
              <a:gd name="T27" fmla="*/ 68240984 h 274"/>
              <a:gd name="T28" fmla="*/ 26740822 w 257"/>
              <a:gd name="T29" fmla="*/ 45338121 h 274"/>
              <a:gd name="T30" fmla="*/ 0 w 257"/>
              <a:gd name="T31" fmla="*/ 0 h 2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7"/>
              <a:gd name="T49" fmla="*/ 0 h 274"/>
              <a:gd name="T50" fmla="*/ 257 w 257"/>
              <a:gd name="T51" fmla="*/ 274 h 2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7" h="274">
                <a:moveTo>
                  <a:pt x="0" y="0"/>
                </a:moveTo>
                <a:lnTo>
                  <a:pt x="64" y="31"/>
                </a:lnTo>
                <a:lnTo>
                  <a:pt x="88" y="91"/>
                </a:lnTo>
                <a:lnTo>
                  <a:pt x="120" y="104"/>
                </a:lnTo>
                <a:lnTo>
                  <a:pt x="137" y="85"/>
                </a:lnTo>
                <a:lnTo>
                  <a:pt x="152" y="121"/>
                </a:lnTo>
                <a:lnTo>
                  <a:pt x="257" y="121"/>
                </a:lnTo>
                <a:lnTo>
                  <a:pt x="233" y="183"/>
                </a:lnTo>
                <a:lnTo>
                  <a:pt x="185" y="194"/>
                </a:lnTo>
                <a:lnTo>
                  <a:pt x="137" y="274"/>
                </a:lnTo>
                <a:lnTo>
                  <a:pt x="97" y="274"/>
                </a:lnTo>
                <a:lnTo>
                  <a:pt x="112" y="244"/>
                </a:lnTo>
                <a:lnTo>
                  <a:pt x="48" y="189"/>
                </a:lnTo>
                <a:lnTo>
                  <a:pt x="97" y="146"/>
                </a:lnTo>
                <a:lnTo>
                  <a:pt x="97" y="97"/>
                </a:lnTo>
                <a:lnTo>
                  <a:pt x="0"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93" name="Freeform 401"/>
          <p:cNvSpPr>
            <a:spLocks/>
          </p:cNvSpPr>
          <p:nvPr/>
        </p:nvSpPr>
        <p:spPr bwMode="auto">
          <a:xfrm>
            <a:off x="2189163" y="4308946"/>
            <a:ext cx="98425" cy="95250"/>
          </a:xfrm>
          <a:custGeom>
            <a:avLst/>
            <a:gdLst>
              <a:gd name="T0" fmla="*/ 0 w 185"/>
              <a:gd name="T1" fmla="*/ 33790614 h 140"/>
              <a:gd name="T2" fmla="*/ 20096791 w 185"/>
              <a:gd name="T3" fmla="*/ 61564152 h 140"/>
              <a:gd name="T4" fmla="*/ 47553109 w 185"/>
              <a:gd name="T5" fmla="*/ 64804011 h 140"/>
              <a:gd name="T6" fmla="*/ 52364759 w 185"/>
              <a:gd name="T7" fmla="*/ 0 h 140"/>
              <a:gd name="T8" fmla="*/ 31418854 w 185"/>
              <a:gd name="T9" fmla="*/ 2777217 h 140"/>
              <a:gd name="T10" fmla="*/ 0 w 185"/>
              <a:gd name="T11" fmla="*/ 33790614 h 140"/>
              <a:gd name="T12" fmla="*/ 0 60000 65536"/>
              <a:gd name="T13" fmla="*/ 0 60000 65536"/>
              <a:gd name="T14" fmla="*/ 0 60000 65536"/>
              <a:gd name="T15" fmla="*/ 0 60000 65536"/>
              <a:gd name="T16" fmla="*/ 0 60000 65536"/>
              <a:gd name="T17" fmla="*/ 0 60000 65536"/>
              <a:gd name="T18" fmla="*/ 0 w 185"/>
              <a:gd name="T19" fmla="*/ 0 h 140"/>
              <a:gd name="T20" fmla="*/ 185 w 18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85" h="140">
                <a:moveTo>
                  <a:pt x="0" y="73"/>
                </a:moveTo>
                <a:lnTo>
                  <a:pt x="71" y="133"/>
                </a:lnTo>
                <a:lnTo>
                  <a:pt x="168" y="140"/>
                </a:lnTo>
                <a:lnTo>
                  <a:pt x="185" y="0"/>
                </a:lnTo>
                <a:lnTo>
                  <a:pt x="111" y="6"/>
                </a:lnTo>
                <a:lnTo>
                  <a:pt x="0" y="73"/>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94" name="Freeform 402"/>
          <p:cNvSpPr>
            <a:spLocks/>
          </p:cNvSpPr>
          <p:nvPr/>
        </p:nvSpPr>
        <p:spPr bwMode="auto">
          <a:xfrm>
            <a:off x="4392613" y="2627784"/>
            <a:ext cx="622300" cy="488950"/>
          </a:xfrm>
          <a:custGeom>
            <a:avLst/>
            <a:gdLst>
              <a:gd name="T0" fmla="*/ 2524684 w 1175"/>
              <a:gd name="T1" fmla="*/ 264092741 h 712"/>
              <a:gd name="T2" fmla="*/ 34220139 w 1175"/>
              <a:gd name="T3" fmla="*/ 264092741 h 712"/>
              <a:gd name="T4" fmla="*/ 9256117 w 1175"/>
              <a:gd name="T5" fmla="*/ 275883161 h 712"/>
              <a:gd name="T6" fmla="*/ 27208012 w 1175"/>
              <a:gd name="T7" fmla="*/ 281070699 h 712"/>
              <a:gd name="T8" fmla="*/ 15988076 w 1175"/>
              <a:gd name="T9" fmla="*/ 304178386 h 712"/>
              <a:gd name="T10" fmla="*/ 38708120 w 1175"/>
              <a:gd name="T11" fmla="*/ 335775396 h 712"/>
              <a:gd name="T12" fmla="*/ 70123416 w 1175"/>
              <a:gd name="T13" fmla="*/ 296161532 h 712"/>
              <a:gd name="T14" fmla="*/ 92563280 w 1175"/>
              <a:gd name="T15" fmla="*/ 292860434 h 712"/>
              <a:gd name="T16" fmla="*/ 97331420 w 1175"/>
              <a:gd name="T17" fmla="*/ 261735206 h 712"/>
              <a:gd name="T18" fmla="*/ 90599461 w 1175"/>
              <a:gd name="T19" fmla="*/ 203728725 h 712"/>
              <a:gd name="T20" fmla="*/ 110795338 w 1175"/>
              <a:gd name="T21" fmla="*/ 175433457 h 712"/>
              <a:gd name="T22" fmla="*/ 142490818 w 1175"/>
              <a:gd name="T23" fmla="*/ 114597660 h 712"/>
              <a:gd name="T24" fmla="*/ 162686696 w 1175"/>
              <a:gd name="T25" fmla="*/ 89131730 h 712"/>
              <a:gd name="T26" fmla="*/ 192138686 w 1175"/>
              <a:gd name="T27" fmla="*/ 77813091 h 712"/>
              <a:gd name="T28" fmla="*/ 198589949 w 1175"/>
              <a:gd name="T29" fmla="*/ 57534721 h 712"/>
              <a:gd name="T30" fmla="*/ 221590147 w 1175"/>
              <a:gd name="T31" fmla="*/ 68852673 h 712"/>
              <a:gd name="T32" fmla="*/ 263945191 w 1175"/>
              <a:gd name="T33" fmla="*/ 57534721 h 712"/>
              <a:gd name="T34" fmla="*/ 293396718 w 1175"/>
              <a:gd name="T35" fmla="*/ 31597020 h 712"/>
              <a:gd name="T36" fmla="*/ 304616650 w 1175"/>
              <a:gd name="T37" fmla="*/ 57534721 h 712"/>
              <a:gd name="T38" fmla="*/ 311629306 w 1175"/>
              <a:gd name="T39" fmla="*/ 40557438 h 712"/>
              <a:gd name="T40" fmla="*/ 300409374 w 1175"/>
              <a:gd name="T41" fmla="*/ 29238799 h 712"/>
              <a:gd name="T42" fmla="*/ 304616650 w 1175"/>
              <a:gd name="T43" fmla="*/ 6130417 h 712"/>
              <a:gd name="T44" fmla="*/ 298165388 w 1175"/>
              <a:gd name="T45" fmla="*/ 2829318 h 712"/>
              <a:gd name="T46" fmla="*/ 277689343 w 1175"/>
              <a:gd name="T47" fmla="*/ 17449059 h 712"/>
              <a:gd name="T48" fmla="*/ 273482001 w 1175"/>
              <a:gd name="T49" fmla="*/ 2829318 h 712"/>
              <a:gd name="T50" fmla="*/ 263945191 w 1175"/>
              <a:gd name="T51" fmla="*/ 6130417 h 712"/>
              <a:gd name="T52" fmla="*/ 230285925 w 1175"/>
              <a:gd name="T53" fmla="*/ 31597020 h 712"/>
              <a:gd name="T54" fmla="*/ 214578021 w 1175"/>
              <a:gd name="T55" fmla="*/ 40557438 h 712"/>
              <a:gd name="T56" fmla="*/ 192138686 w 1175"/>
              <a:gd name="T57" fmla="*/ 51875401 h 712"/>
              <a:gd name="T58" fmla="*/ 187370017 w 1175"/>
              <a:gd name="T59" fmla="*/ 45744987 h 712"/>
              <a:gd name="T60" fmla="*/ 183162741 w 1175"/>
              <a:gd name="T61" fmla="*/ 51875401 h 712"/>
              <a:gd name="T62" fmla="*/ 160442710 w 1175"/>
              <a:gd name="T63" fmla="*/ 68852673 h 712"/>
              <a:gd name="T64" fmla="*/ 160442710 w 1175"/>
              <a:gd name="T65" fmla="*/ 74983775 h 712"/>
              <a:gd name="T66" fmla="*/ 131271383 w 1175"/>
              <a:gd name="T67" fmla="*/ 97620388 h 712"/>
              <a:gd name="T68" fmla="*/ 104344076 w 1175"/>
              <a:gd name="T69" fmla="*/ 123558078 h 712"/>
              <a:gd name="T70" fmla="*/ 61147454 w 1175"/>
              <a:gd name="T71" fmla="*/ 198070092 h 712"/>
              <a:gd name="T72" fmla="*/ 79099362 w 1175"/>
              <a:gd name="T73" fmla="*/ 198070092 h 712"/>
              <a:gd name="T74" fmla="*/ 27208012 w 1175"/>
              <a:gd name="T75" fmla="*/ 221177779 h 712"/>
              <a:gd name="T76" fmla="*/ 15988076 w 1175"/>
              <a:gd name="T77" fmla="*/ 229666415 h 712"/>
              <a:gd name="T78" fmla="*/ 2524684 w 1175"/>
              <a:gd name="T79" fmla="*/ 241456836 h 712"/>
              <a:gd name="T80" fmla="*/ 0 w 1175"/>
              <a:gd name="T81" fmla="*/ 252774788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5"/>
              <a:gd name="T124" fmla="*/ 0 h 712"/>
              <a:gd name="T125" fmla="*/ 1175 w 1175"/>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5" h="712">
                <a:moveTo>
                  <a:pt x="0" y="536"/>
                </a:moveTo>
                <a:lnTo>
                  <a:pt x="9" y="560"/>
                </a:lnTo>
                <a:lnTo>
                  <a:pt x="113" y="542"/>
                </a:lnTo>
                <a:lnTo>
                  <a:pt x="122" y="560"/>
                </a:lnTo>
                <a:lnTo>
                  <a:pt x="9" y="572"/>
                </a:lnTo>
                <a:lnTo>
                  <a:pt x="33" y="585"/>
                </a:lnTo>
                <a:lnTo>
                  <a:pt x="25" y="628"/>
                </a:lnTo>
                <a:lnTo>
                  <a:pt x="97" y="596"/>
                </a:lnTo>
                <a:lnTo>
                  <a:pt x="9" y="645"/>
                </a:lnTo>
                <a:lnTo>
                  <a:pt x="57" y="645"/>
                </a:lnTo>
                <a:lnTo>
                  <a:pt x="33" y="700"/>
                </a:lnTo>
                <a:lnTo>
                  <a:pt x="138" y="712"/>
                </a:lnTo>
                <a:lnTo>
                  <a:pt x="234" y="669"/>
                </a:lnTo>
                <a:lnTo>
                  <a:pt x="250" y="628"/>
                </a:lnTo>
                <a:lnTo>
                  <a:pt x="275" y="663"/>
                </a:lnTo>
                <a:lnTo>
                  <a:pt x="330" y="621"/>
                </a:lnTo>
                <a:lnTo>
                  <a:pt x="323" y="572"/>
                </a:lnTo>
                <a:lnTo>
                  <a:pt x="347" y="555"/>
                </a:lnTo>
                <a:lnTo>
                  <a:pt x="323" y="529"/>
                </a:lnTo>
                <a:lnTo>
                  <a:pt x="323" y="432"/>
                </a:lnTo>
                <a:lnTo>
                  <a:pt x="412" y="402"/>
                </a:lnTo>
                <a:lnTo>
                  <a:pt x="395" y="372"/>
                </a:lnTo>
                <a:lnTo>
                  <a:pt x="435" y="292"/>
                </a:lnTo>
                <a:lnTo>
                  <a:pt x="508" y="243"/>
                </a:lnTo>
                <a:lnTo>
                  <a:pt x="523" y="195"/>
                </a:lnTo>
                <a:lnTo>
                  <a:pt x="580" y="189"/>
                </a:lnTo>
                <a:lnTo>
                  <a:pt x="605" y="159"/>
                </a:lnTo>
                <a:lnTo>
                  <a:pt x="685" y="165"/>
                </a:lnTo>
                <a:lnTo>
                  <a:pt x="685" y="122"/>
                </a:lnTo>
                <a:lnTo>
                  <a:pt x="708" y="122"/>
                </a:lnTo>
                <a:lnTo>
                  <a:pt x="733" y="103"/>
                </a:lnTo>
                <a:lnTo>
                  <a:pt x="790" y="146"/>
                </a:lnTo>
                <a:lnTo>
                  <a:pt x="886" y="146"/>
                </a:lnTo>
                <a:lnTo>
                  <a:pt x="941" y="122"/>
                </a:lnTo>
                <a:lnTo>
                  <a:pt x="950" y="79"/>
                </a:lnTo>
                <a:lnTo>
                  <a:pt x="1046" y="67"/>
                </a:lnTo>
                <a:lnTo>
                  <a:pt x="1086" y="86"/>
                </a:lnTo>
                <a:lnTo>
                  <a:pt x="1086" y="122"/>
                </a:lnTo>
                <a:lnTo>
                  <a:pt x="1168" y="79"/>
                </a:lnTo>
                <a:lnTo>
                  <a:pt x="1111" y="86"/>
                </a:lnTo>
                <a:lnTo>
                  <a:pt x="1119" y="73"/>
                </a:lnTo>
                <a:lnTo>
                  <a:pt x="1071" y="62"/>
                </a:lnTo>
                <a:lnTo>
                  <a:pt x="1175" y="37"/>
                </a:lnTo>
                <a:lnTo>
                  <a:pt x="1086" y="13"/>
                </a:lnTo>
                <a:lnTo>
                  <a:pt x="1038" y="37"/>
                </a:lnTo>
                <a:lnTo>
                  <a:pt x="1063" y="6"/>
                </a:lnTo>
                <a:lnTo>
                  <a:pt x="1015" y="0"/>
                </a:lnTo>
                <a:lnTo>
                  <a:pt x="990" y="37"/>
                </a:lnTo>
                <a:lnTo>
                  <a:pt x="975" y="49"/>
                </a:lnTo>
                <a:lnTo>
                  <a:pt x="975" y="6"/>
                </a:lnTo>
                <a:lnTo>
                  <a:pt x="893" y="67"/>
                </a:lnTo>
                <a:lnTo>
                  <a:pt x="941" y="13"/>
                </a:lnTo>
                <a:lnTo>
                  <a:pt x="910" y="6"/>
                </a:lnTo>
                <a:lnTo>
                  <a:pt x="821" y="67"/>
                </a:lnTo>
                <a:lnTo>
                  <a:pt x="748" y="55"/>
                </a:lnTo>
                <a:lnTo>
                  <a:pt x="765" y="86"/>
                </a:lnTo>
                <a:lnTo>
                  <a:pt x="733" y="67"/>
                </a:lnTo>
                <a:lnTo>
                  <a:pt x="685" y="110"/>
                </a:lnTo>
                <a:lnTo>
                  <a:pt x="693" y="73"/>
                </a:lnTo>
                <a:lnTo>
                  <a:pt x="668" y="97"/>
                </a:lnTo>
                <a:lnTo>
                  <a:pt x="636" y="86"/>
                </a:lnTo>
                <a:lnTo>
                  <a:pt x="653" y="110"/>
                </a:lnTo>
                <a:lnTo>
                  <a:pt x="596" y="97"/>
                </a:lnTo>
                <a:lnTo>
                  <a:pt x="572" y="146"/>
                </a:lnTo>
                <a:lnTo>
                  <a:pt x="515" y="159"/>
                </a:lnTo>
                <a:lnTo>
                  <a:pt x="572" y="159"/>
                </a:lnTo>
                <a:lnTo>
                  <a:pt x="483" y="183"/>
                </a:lnTo>
                <a:lnTo>
                  <a:pt x="468" y="207"/>
                </a:lnTo>
                <a:lnTo>
                  <a:pt x="483" y="207"/>
                </a:lnTo>
                <a:lnTo>
                  <a:pt x="372" y="262"/>
                </a:lnTo>
                <a:lnTo>
                  <a:pt x="338" y="347"/>
                </a:lnTo>
                <a:lnTo>
                  <a:pt x="218" y="420"/>
                </a:lnTo>
                <a:lnTo>
                  <a:pt x="234" y="439"/>
                </a:lnTo>
                <a:lnTo>
                  <a:pt x="282" y="420"/>
                </a:lnTo>
                <a:lnTo>
                  <a:pt x="162" y="445"/>
                </a:lnTo>
                <a:lnTo>
                  <a:pt x="97" y="469"/>
                </a:lnTo>
                <a:lnTo>
                  <a:pt x="113" y="487"/>
                </a:lnTo>
                <a:lnTo>
                  <a:pt x="57" y="487"/>
                </a:lnTo>
                <a:lnTo>
                  <a:pt x="73" y="512"/>
                </a:lnTo>
                <a:lnTo>
                  <a:pt x="9" y="512"/>
                </a:lnTo>
                <a:lnTo>
                  <a:pt x="57" y="523"/>
                </a:lnTo>
                <a:lnTo>
                  <a:pt x="0" y="53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95" name="Freeform 403"/>
          <p:cNvSpPr>
            <a:spLocks/>
          </p:cNvSpPr>
          <p:nvPr/>
        </p:nvSpPr>
        <p:spPr bwMode="auto">
          <a:xfrm>
            <a:off x="2295525" y="4437534"/>
            <a:ext cx="131763" cy="53975"/>
          </a:xfrm>
          <a:custGeom>
            <a:avLst/>
            <a:gdLst>
              <a:gd name="T0" fmla="*/ 0 w 249"/>
              <a:gd name="T1" fmla="*/ 17238783 h 78"/>
              <a:gd name="T2" fmla="*/ 4480472 w 249"/>
              <a:gd name="T3" fmla="*/ 0 h 78"/>
              <a:gd name="T4" fmla="*/ 20441260 w 249"/>
              <a:gd name="T5" fmla="*/ 11492524 h 78"/>
              <a:gd name="T6" fmla="*/ 45083060 w 249"/>
              <a:gd name="T7" fmla="*/ 0 h 78"/>
              <a:gd name="T8" fmla="*/ 69724868 w 249"/>
              <a:gd name="T9" fmla="*/ 14365654 h 78"/>
              <a:gd name="T10" fmla="*/ 63284341 w 249"/>
              <a:gd name="T11" fmla="*/ 37350004 h 78"/>
              <a:gd name="T12" fmla="*/ 63284341 w 249"/>
              <a:gd name="T13" fmla="*/ 17238783 h 78"/>
              <a:gd name="T14" fmla="*/ 45083060 w 249"/>
              <a:gd name="T15" fmla="*/ 8140537 h 78"/>
              <a:gd name="T16" fmla="*/ 31642171 w 249"/>
              <a:gd name="T17" fmla="*/ 20111221 h 78"/>
              <a:gd name="T18" fmla="*/ 36122649 w 249"/>
              <a:gd name="T19" fmla="*/ 34955730 h 78"/>
              <a:gd name="T20" fmla="*/ 29402200 w 249"/>
              <a:gd name="T21" fmla="*/ 37350004 h 78"/>
              <a:gd name="T22" fmla="*/ 0 w 249"/>
              <a:gd name="T23" fmla="*/ 17238783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78"/>
              <a:gd name="T38" fmla="*/ 249 w 24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78">
                <a:moveTo>
                  <a:pt x="0" y="36"/>
                </a:moveTo>
                <a:lnTo>
                  <a:pt x="16" y="0"/>
                </a:lnTo>
                <a:lnTo>
                  <a:pt x="73" y="24"/>
                </a:lnTo>
                <a:lnTo>
                  <a:pt x="161" y="0"/>
                </a:lnTo>
                <a:lnTo>
                  <a:pt x="249" y="30"/>
                </a:lnTo>
                <a:lnTo>
                  <a:pt x="226" y="78"/>
                </a:lnTo>
                <a:lnTo>
                  <a:pt x="226" y="36"/>
                </a:lnTo>
                <a:lnTo>
                  <a:pt x="161" y="17"/>
                </a:lnTo>
                <a:lnTo>
                  <a:pt x="113" y="42"/>
                </a:lnTo>
                <a:lnTo>
                  <a:pt x="129" y="73"/>
                </a:lnTo>
                <a:lnTo>
                  <a:pt x="105" y="78"/>
                </a:lnTo>
                <a:lnTo>
                  <a:pt x="0" y="3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96" name="Freeform 404"/>
          <p:cNvSpPr>
            <a:spLocks/>
          </p:cNvSpPr>
          <p:nvPr/>
        </p:nvSpPr>
        <p:spPr bwMode="auto">
          <a:xfrm>
            <a:off x="2781300" y="5118571"/>
            <a:ext cx="195263" cy="201613"/>
          </a:xfrm>
          <a:custGeom>
            <a:avLst/>
            <a:gdLst>
              <a:gd name="T0" fmla="*/ 0 w 370"/>
              <a:gd name="T1" fmla="*/ 52320998 h 291"/>
              <a:gd name="T2" fmla="*/ 8912438 w 370"/>
              <a:gd name="T3" fmla="*/ 8160130 h 291"/>
              <a:gd name="T4" fmla="*/ 44561129 w 370"/>
              <a:gd name="T5" fmla="*/ 0 h 291"/>
              <a:gd name="T6" fmla="*/ 55701671 w 370"/>
              <a:gd name="T7" fmla="*/ 14400433 h 291"/>
              <a:gd name="T8" fmla="*/ 58207898 w 370"/>
              <a:gd name="T9" fmla="*/ 46560827 h 291"/>
              <a:gd name="T10" fmla="*/ 84944687 w 370"/>
              <a:gd name="T11" fmla="*/ 52320998 h 291"/>
              <a:gd name="T12" fmla="*/ 89679550 w 370"/>
              <a:gd name="T13" fmla="*/ 78721898 h 291"/>
              <a:gd name="T14" fmla="*/ 103047672 w 370"/>
              <a:gd name="T15" fmla="*/ 81601983 h 291"/>
              <a:gd name="T16" fmla="*/ 103047672 w 370"/>
              <a:gd name="T17" fmla="*/ 107522082 h 291"/>
              <a:gd name="T18" fmla="*/ 87451441 w 370"/>
              <a:gd name="T19" fmla="*/ 139683152 h 291"/>
              <a:gd name="T20" fmla="*/ 51523572 w 370"/>
              <a:gd name="T21" fmla="*/ 137283196 h 291"/>
              <a:gd name="T22" fmla="*/ 58207898 w 370"/>
              <a:gd name="T23" fmla="*/ 102242040 h 291"/>
              <a:gd name="T24" fmla="*/ 0 w 370"/>
              <a:gd name="T25" fmla="*/ 52320998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0"/>
              <a:gd name="T40" fmla="*/ 0 h 291"/>
              <a:gd name="T41" fmla="*/ 370 w 37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0" h="291">
                <a:moveTo>
                  <a:pt x="0" y="109"/>
                </a:moveTo>
                <a:lnTo>
                  <a:pt x="32" y="17"/>
                </a:lnTo>
                <a:lnTo>
                  <a:pt x="160" y="0"/>
                </a:lnTo>
                <a:lnTo>
                  <a:pt x="200" y="30"/>
                </a:lnTo>
                <a:lnTo>
                  <a:pt x="209" y="97"/>
                </a:lnTo>
                <a:lnTo>
                  <a:pt x="305" y="109"/>
                </a:lnTo>
                <a:lnTo>
                  <a:pt x="322" y="164"/>
                </a:lnTo>
                <a:lnTo>
                  <a:pt x="370" y="170"/>
                </a:lnTo>
                <a:lnTo>
                  <a:pt x="370" y="224"/>
                </a:lnTo>
                <a:lnTo>
                  <a:pt x="314" y="291"/>
                </a:lnTo>
                <a:lnTo>
                  <a:pt x="185" y="286"/>
                </a:lnTo>
                <a:lnTo>
                  <a:pt x="209" y="213"/>
                </a:lnTo>
                <a:lnTo>
                  <a:pt x="0" y="109"/>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297" name="Freeform 405"/>
          <p:cNvSpPr>
            <a:spLocks/>
          </p:cNvSpPr>
          <p:nvPr/>
        </p:nvSpPr>
        <p:spPr bwMode="auto">
          <a:xfrm>
            <a:off x="4529138" y="2197571"/>
            <a:ext cx="255587" cy="179388"/>
          </a:xfrm>
          <a:custGeom>
            <a:avLst/>
            <a:gdLst>
              <a:gd name="T0" fmla="*/ 0 w 483"/>
              <a:gd name="T1" fmla="*/ 16876848 h 262"/>
              <a:gd name="T2" fmla="*/ 2519887 w 483"/>
              <a:gd name="T3" fmla="*/ 28127625 h 262"/>
              <a:gd name="T4" fmla="*/ 18201185 w 483"/>
              <a:gd name="T5" fmla="*/ 30940318 h 262"/>
              <a:gd name="T6" fmla="*/ 13720736 w 483"/>
              <a:gd name="T7" fmla="*/ 37034715 h 262"/>
              <a:gd name="T8" fmla="*/ 22401171 w 483"/>
              <a:gd name="T9" fmla="*/ 42191775 h 262"/>
              <a:gd name="T10" fmla="*/ 6720404 w 483"/>
              <a:gd name="T11" fmla="*/ 39847407 h 262"/>
              <a:gd name="T12" fmla="*/ 31921917 w 483"/>
              <a:gd name="T13" fmla="*/ 53911568 h 262"/>
              <a:gd name="T14" fmla="*/ 22401171 w 483"/>
              <a:gd name="T15" fmla="*/ 59536954 h 262"/>
              <a:gd name="T16" fmla="*/ 29401502 w 483"/>
              <a:gd name="T17" fmla="*/ 68444043 h 262"/>
              <a:gd name="T18" fmla="*/ 51803202 w 483"/>
              <a:gd name="T19" fmla="*/ 62349647 h 262"/>
              <a:gd name="T20" fmla="*/ 49562715 w 483"/>
              <a:gd name="T21" fmla="*/ 48286182 h 262"/>
              <a:gd name="T22" fmla="*/ 60763561 w 483"/>
              <a:gd name="T23" fmla="*/ 45473489 h 262"/>
              <a:gd name="T24" fmla="*/ 63003519 w 483"/>
              <a:gd name="T25" fmla="*/ 59536954 h 262"/>
              <a:gd name="T26" fmla="*/ 74204382 w 483"/>
              <a:gd name="T27" fmla="*/ 48286182 h 262"/>
              <a:gd name="T28" fmla="*/ 71964424 w 483"/>
              <a:gd name="T29" fmla="*/ 59536954 h 262"/>
              <a:gd name="T30" fmla="*/ 85405228 w 483"/>
              <a:gd name="T31" fmla="*/ 62349647 h 262"/>
              <a:gd name="T32" fmla="*/ 36121912 w 483"/>
              <a:gd name="T33" fmla="*/ 73601103 h 262"/>
              <a:gd name="T34" fmla="*/ 40602356 w 483"/>
              <a:gd name="T35" fmla="*/ 82508193 h 262"/>
              <a:gd name="T36" fmla="*/ 76724268 w 483"/>
              <a:gd name="T37" fmla="*/ 76413796 h 262"/>
              <a:gd name="T38" fmla="*/ 54323088 w 483"/>
              <a:gd name="T39" fmla="*/ 85320886 h 262"/>
              <a:gd name="T40" fmla="*/ 65523934 w 483"/>
              <a:gd name="T41" fmla="*/ 90946293 h 262"/>
              <a:gd name="T42" fmla="*/ 40602356 w 483"/>
              <a:gd name="T43" fmla="*/ 93758986 h 262"/>
              <a:gd name="T44" fmla="*/ 81204712 w 483"/>
              <a:gd name="T45" fmla="*/ 122824621 h 262"/>
              <a:gd name="T46" fmla="*/ 103605875 w 483"/>
              <a:gd name="T47" fmla="*/ 59536954 h 262"/>
              <a:gd name="T48" fmla="*/ 135247855 w 483"/>
              <a:gd name="T49" fmla="*/ 45473489 h 262"/>
              <a:gd name="T50" fmla="*/ 101365917 w 483"/>
              <a:gd name="T51" fmla="*/ 34222022 h 262"/>
              <a:gd name="T52" fmla="*/ 97165402 w 483"/>
              <a:gd name="T53" fmla="*/ 19689541 h 262"/>
              <a:gd name="T54" fmla="*/ 87925114 w 483"/>
              <a:gd name="T55" fmla="*/ 28127625 h 262"/>
              <a:gd name="T56" fmla="*/ 92405558 w 483"/>
              <a:gd name="T57" fmla="*/ 11250777 h 262"/>
              <a:gd name="T58" fmla="*/ 70003866 w 483"/>
              <a:gd name="T59" fmla="*/ 0 h 262"/>
              <a:gd name="T60" fmla="*/ 63003519 w 483"/>
              <a:gd name="T61" fmla="*/ 11250777 h 262"/>
              <a:gd name="T62" fmla="*/ 71964424 w 483"/>
              <a:gd name="T63" fmla="*/ 42191775 h 262"/>
              <a:gd name="T64" fmla="*/ 49562715 w 483"/>
              <a:gd name="T65" fmla="*/ 7969756 h 262"/>
              <a:gd name="T66" fmla="*/ 40602356 w 483"/>
              <a:gd name="T67" fmla="*/ 19689541 h 262"/>
              <a:gd name="T68" fmla="*/ 43122771 w 483"/>
              <a:gd name="T69" fmla="*/ 30940318 h 262"/>
              <a:gd name="T70" fmla="*/ 20161214 w 483"/>
              <a:gd name="T71" fmla="*/ 19689541 h 262"/>
              <a:gd name="T72" fmla="*/ 38362398 w 483"/>
              <a:gd name="T73" fmla="*/ 7969756 h 262"/>
              <a:gd name="T74" fmla="*/ 0 w 483"/>
              <a:gd name="T75" fmla="*/ 1687684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3"/>
              <a:gd name="T115" fmla="*/ 0 h 262"/>
              <a:gd name="T116" fmla="*/ 483 w 483"/>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3" h="262">
                <a:moveTo>
                  <a:pt x="0" y="36"/>
                </a:moveTo>
                <a:lnTo>
                  <a:pt x="9" y="60"/>
                </a:lnTo>
                <a:lnTo>
                  <a:pt x="65" y="66"/>
                </a:lnTo>
                <a:lnTo>
                  <a:pt x="49" y="79"/>
                </a:lnTo>
                <a:lnTo>
                  <a:pt x="80" y="90"/>
                </a:lnTo>
                <a:lnTo>
                  <a:pt x="24" y="85"/>
                </a:lnTo>
                <a:lnTo>
                  <a:pt x="114" y="115"/>
                </a:lnTo>
                <a:lnTo>
                  <a:pt x="80" y="127"/>
                </a:lnTo>
                <a:lnTo>
                  <a:pt x="105" y="146"/>
                </a:lnTo>
                <a:lnTo>
                  <a:pt x="185" y="133"/>
                </a:lnTo>
                <a:lnTo>
                  <a:pt x="177" y="103"/>
                </a:lnTo>
                <a:lnTo>
                  <a:pt x="217" y="97"/>
                </a:lnTo>
                <a:lnTo>
                  <a:pt x="225" y="127"/>
                </a:lnTo>
                <a:lnTo>
                  <a:pt x="265" y="103"/>
                </a:lnTo>
                <a:lnTo>
                  <a:pt x="257" y="127"/>
                </a:lnTo>
                <a:lnTo>
                  <a:pt x="305" y="133"/>
                </a:lnTo>
                <a:lnTo>
                  <a:pt x="129" y="157"/>
                </a:lnTo>
                <a:lnTo>
                  <a:pt x="145" y="176"/>
                </a:lnTo>
                <a:lnTo>
                  <a:pt x="274" y="163"/>
                </a:lnTo>
                <a:lnTo>
                  <a:pt x="194" y="182"/>
                </a:lnTo>
                <a:lnTo>
                  <a:pt x="234" y="194"/>
                </a:lnTo>
                <a:lnTo>
                  <a:pt x="145" y="200"/>
                </a:lnTo>
                <a:lnTo>
                  <a:pt x="290" y="262"/>
                </a:lnTo>
                <a:lnTo>
                  <a:pt x="370" y="127"/>
                </a:lnTo>
                <a:lnTo>
                  <a:pt x="483" y="97"/>
                </a:lnTo>
                <a:lnTo>
                  <a:pt x="362" y="73"/>
                </a:lnTo>
                <a:lnTo>
                  <a:pt x="347" y="42"/>
                </a:lnTo>
                <a:lnTo>
                  <a:pt x="314" y="60"/>
                </a:lnTo>
                <a:lnTo>
                  <a:pt x="330" y="24"/>
                </a:lnTo>
                <a:lnTo>
                  <a:pt x="250" y="0"/>
                </a:lnTo>
                <a:lnTo>
                  <a:pt x="225" y="24"/>
                </a:lnTo>
                <a:lnTo>
                  <a:pt x="257" y="90"/>
                </a:lnTo>
                <a:lnTo>
                  <a:pt x="177" y="17"/>
                </a:lnTo>
                <a:lnTo>
                  <a:pt x="145" y="42"/>
                </a:lnTo>
                <a:lnTo>
                  <a:pt x="154" y="66"/>
                </a:lnTo>
                <a:lnTo>
                  <a:pt x="72" y="42"/>
                </a:lnTo>
                <a:lnTo>
                  <a:pt x="137" y="17"/>
                </a:lnTo>
                <a:lnTo>
                  <a:pt x="0" y="36"/>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98" name="Freeform 406"/>
          <p:cNvSpPr>
            <a:spLocks/>
          </p:cNvSpPr>
          <p:nvPr/>
        </p:nvSpPr>
        <p:spPr bwMode="auto">
          <a:xfrm>
            <a:off x="4695825" y="2176934"/>
            <a:ext cx="225425" cy="71437"/>
          </a:xfrm>
          <a:custGeom>
            <a:avLst/>
            <a:gdLst>
              <a:gd name="T0" fmla="*/ 0 w 426"/>
              <a:gd name="T1" fmla="*/ 11323453 h 104"/>
              <a:gd name="T2" fmla="*/ 15680795 w 426"/>
              <a:gd name="T3" fmla="*/ 17457417 h 104"/>
              <a:gd name="T4" fmla="*/ 6720417 w 426"/>
              <a:gd name="T5" fmla="*/ 20288107 h 104"/>
              <a:gd name="T6" fmla="*/ 11200872 w 426"/>
              <a:gd name="T7" fmla="*/ 25950180 h 104"/>
              <a:gd name="T8" fmla="*/ 54043264 w 426"/>
              <a:gd name="T9" fmla="*/ 22647594 h 104"/>
              <a:gd name="T10" fmla="*/ 26881667 w 426"/>
              <a:gd name="T11" fmla="*/ 34442938 h 104"/>
              <a:gd name="T12" fmla="*/ 72244492 w 426"/>
              <a:gd name="T13" fmla="*/ 49069670 h 104"/>
              <a:gd name="T14" fmla="*/ 101646571 w 426"/>
              <a:gd name="T15" fmla="*/ 40105006 h 104"/>
              <a:gd name="T16" fmla="*/ 119287395 w 426"/>
              <a:gd name="T17" fmla="*/ 20288107 h 104"/>
              <a:gd name="T18" fmla="*/ 114527013 w 426"/>
              <a:gd name="T19" fmla="*/ 11323453 h 104"/>
              <a:gd name="T20" fmla="*/ 85685321 w 426"/>
              <a:gd name="T21" fmla="*/ 11323453 h 104"/>
              <a:gd name="T22" fmla="*/ 89885845 w 426"/>
              <a:gd name="T23" fmla="*/ 5662070 h 104"/>
              <a:gd name="T24" fmla="*/ 67484093 w 426"/>
              <a:gd name="T25" fmla="*/ 14626727 h 104"/>
              <a:gd name="T26" fmla="*/ 65244131 w 426"/>
              <a:gd name="T27" fmla="*/ 0 h 104"/>
              <a:gd name="T28" fmla="*/ 61043607 w 426"/>
              <a:gd name="T29" fmla="*/ 17457417 h 104"/>
              <a:gd name="T30" fmla="*/ 26881667 w 426"/>
              <a:gd name="T31" fmla="*/ 0 h 104"/>
              <a:gd name="T32" fmla="*/ 26881667 w 426"/>
              <a:gd name="T33" fmla="*/ 11323453 h 104"/>
              <a:gd name="T34" fmla="*/ 17921291 w 426"/>
              <a:gd name="T35" fmla="*/ 5662070 h 104"/>
              <a:gd name="T36" fmla="*/ 22681673 w 426"/>
              <a:gd name="T37" fmla="*/ 17457417 h 104"/>
              <a:gd name="T38" fmla="*/ 0 w 426"/>
              <a:gd name="T39" fmla="*/ 11323453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6"/>
              <a:gd name="T61" fmla="*/ 0 h 104"/>
              <a:gd name="T62" fmla="*/ 426 w 42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6" h="104">
                <a:moveTo>
                  <a:pt x="0" y="24"/>
                </a:moveTo>
                <a:lnTo>
                  <a:pt x="56" y="37"/>
                </a:lnTo>
                <a:lnTo>
                  <a:pt x="24" y="43"/>
                </a:lnTo>
                <a:lnTo>
                  <a:pt x="40" y="55"/>
                </a:lnTo>
                <a:lnTo>
                  <a:pt x="193" y="48"/>
                </a:lnTo>
                <a:lnTo>
                  <a:pt x="96" y="73"/>
                </a:lnTo>
                <a:lnTo>
                  <a:pt x="258" y="104"/>
                </a:lnTo>
                <a:lnTo>
                  <a:pt x="363" y="85"/>
                </a:lnTo>
                <a:lnTo>
                  <a:pt x="426" y="43"/>
                </a:lnTo>
                <a:lnTo>
                  <a:pt x="409" y="24"/>
                </a:lnTo>
                <a:lnTo>
                  <a:pt x="306" y="24"/>
                </a:lnTo>
                <a:lnTo>
                  <a:pt x="321" y="12"/>
                </a:lnTo>
                <a:lnTo>
                  <a:pt x="241" y="31"/>
                </a:lnTo>
                <a:lnTo>
                  <a:pt x="233" y="0"/>
                </a:lnTo>
                <a:lnTo>
                  <a:pt x="218" y="37"/>
                </a:lnTo>
                <a:lnTo>
                  <a:pt x="96" y="0"/>
                </a:lnTo>
                <a:lnTo>
                  <a:pt x="96" y="24"/>
                </a:lnTo>
                <a:lnTo>
                  <a:pt x="64" y="12"/>
                </a:lnTo>
                <a:lnTo>
                  <a:pt x="81" y="37"/>
                </a:lnTo>
                <a:lnTo>
                  <a:pt x="0" y="2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299" name="Freeform 407"/>
          <p:cNvSpPr>
            <a:spLocks/>
          </p:cNvSpPr>
          <p:nvPr/>
        </p:nvSpPr>
        <p:spPr bwMode="auto">
          <a:xfrm>
            <a:off x="4772025" y="2292821"/>
            <a:ext cx="93663" cy="47625"/>
          </a:xfrm>
          <a:custGeom>
            <a:avLst/>
            <a:gdLst>
              <a:gd name="T0" fmla="*/ 0 w 177"/>
              <a:gd name="T1" fmla="*/ 27789541 h 67"/>
              <a:gd name="T2" fmla="*/ 2520434 w 177"/>
              <a:gd name="T3" fmla="*/ 12126605 h 67"/>
              <a:gd name="T4" fmla="*/ 27161740 w 177"/>
              <a:gd name="T5" fmla="*/ 0 h 67"/>
              <a:gd name="T6" fmla="*/ 29402243 w 177"/>
              <a:gd name="T7" fmla="*/ 12126605 h 67"/>
              <a:gd name="T8" fmla="*/ 49563602 w 177"/>
              <a:gd name="T9" fmla="*/ 18694587 h 67"/>
              <a:gd name="T10" fmla="*/ 22681792 w 177"/>
              <a:gd name="T11" fmla="*/ 33852841 h 67"/>
              <a:gd name="T12" fmla="*/ 27161740 w 177"/>
              <a:gd name="T13" fmla="*/ 25263285 h 67"/>
              <a:gd name="T14" fmla="*/ 0 w 177"/>
              <a:gd name="T15" fmla="*/ 27789541 h 67"/>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67"/>
              <a:gd name="T26" fmla="*/ 177 w 17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67">
                <a:moveTo>
                  <a:pt x="0" y="55"/>
                </a:moveTo>
                <a:lnTo>
                  <a:pt x="9" y="24"/>
                </a:lnTo>
                <a:lnTo>
                  <a:pt x="97" y="0"/>
                </a:lnTo>
                <a:lnTo>
                  <a:pt x="105" y="24"/>
                </a:lnTo>
                <a:lnTo>
                  <a:pt x="177" y="37"/>
                </a:lnTo>
                <a:lnTo>
                  <a:pt x="81" y="67"/>
                </a:lnTo>
                <a:lnTo>
                  <a:pt x="97" y="50"/>
                </a:lnTo>
                <a:lnTo>
                  <a:pt x="0" y="55"/>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00" name="Freeform 408"/>
          <p:cNvSpPr>
            <a:spLocks/>
          </p:cNvSpPr>
          <p:nvPr/>
        </p:nvSpPr>
        <p:spPr bwMode="auto">
          <a:xfrm>
            <a:off x="4538663" y="2711921"/>
            <a:ext cx="309562" cy="496888"/>
          </a:xfrm>
          <a:custGeom>
            <a:avLst/>
            <a:gdLst>
              <a:gd name="T0" fmla="*/ 0 w 586"/>
              <a:gd name="T1" fmla="*/ 254821873 h 724"/>
              <a:gd name="T2" fmla="*/ 11162721 w 586"/>
              <a:gd name="T3" fmla="*/ 295329899 h 724"/>
              <a:gd name="T4" fmla="*/ 22324913 w 586"/>
              <a:gd name="T5" fmla="*/ 318409789 h 724"/>
              <a:gd name="T6" fmla="*/ 22324913 w 586"/>
              <a:gd name="T7" fmla="*/ 341018872 h 724"/>
              <a:gd name="T8" fmla="*/ 60556341 w 586"/>
              <a:gd name="T9" fmla="*/ 326888453 h 724"/>
              <a:gd name="T10" fmla="*/ 69207169 w 586"/>
              <a:gd name="T11" fmla="*/ 272250008 h 724"/>
              <a:gd name="T12" fmla="*/ 62788778 w 586"/>
              <a:gd name="T13" fmla="*/ 269423787 h 724"/>
              <a:gd name="T14" fmla="*/ 92090464 w 586"/>
              <a:gd name="T15" fmla="*/ 249640925 h 724"/>
              <a:gd name="T16" fmla="*/ 65021216 w 586"/>
              <a:gd name="T17" fmla="*/ 246343896 h 724"/>
              <a:gd name="T18" fmla="*/ 85113700 w 586"/>
              <a:gd name="T19" fmla="*/ 249640925 h 724"/>
              <a:gd name="T20" fmla="*/ 96276416 w 586"/>
              <a:gd name="T21" fmla="*/ 238336727 h 724"/>
              <a:gd name="T22" fmla="*/ 80369902 w 586"/>
              <a:gd name="T23" fmla="*/ 218082371 h 724"/>
              <a:gd name="T24" fmla="*/ 62788778 w 586"/>
              <a:gd name="T25" fmla="*/ 232213477 h 724"/>
              <a:gd name="T26" fmla="*/ 78416387 w 586"/>
              <a:gd name="T27" fmla="*/ 223264005 h 724"/>
              <a:gd name="T28" fmla="*/ 78416387 w 586"/>
              <a:gd name="T29" fmla="*/ 171922547 h 724"/>
              <a:gd name="T30" fmla="*/ 131995947 w 586"/>
              <a:gd name="T31" fmla="*/ 126233573 h 724"/>
              <a:gd name="T32" fmla="*/ 125577557 w 586"/>
              <a:gd name="T33" fmla="*/ 114928689 h 724"/>
              <a:gd name="T34" fmla="*/ 134507836 w 586"/>
              <a:gd name="T35" fmla="*/ 88551747 h 724"/>
              <a:gd name="T36" fmla="*/ 163530086 w 586"/>
              <a:gd name="T37" fmla="*/ 86197021 h 724"/>
              <a:gd name="T38" fmla="*/ 157111696 w 586"/>
              <a:gd name="T39" fmla="*/ 31558565 h 724"/>
              <a:gd name="T40" fmla="*/ 120833759 w 586"/>
              <a:gd name="T41" fmla="*/ 0 h 724"/>
              <a:gd name="T42" fmla="*/ 114415368 w 586"/>
              <a:gd name="T43" fmla="*/ 0 h 724"/>
              <a:gd name="T44" fmla="*/ 114415368 w 586"/>
              <a:gd name="T45" fmla="*/ 20253675 h 724"/>
              <a:gd name="T46" fmla="*/ 92090464 w 586"/>
              <a:gd name="T47" fmla="*/ 17427454 h 724"/>
              <a:gd name="T48" fmla="*/ 85113700 w 586"/>
              <a:gd name="T49" fmla="*/ 31558565 h 724"/>
              <a:gd name="T50" fmla="*/ 69207169 w 586"/>
              <a:gd name="T51" fmla="*/ 34384786 h 724"/>
              <a:gd name="T52" fmla="*/ 65021216 w 586"/>
              <a:gd name="T53" fmla="*/ 56993193 h 724"/>
              <a:gd name="T54" fmla="*/ 44649826 w 586"/>
              <a:gd name="T55" fmla="*/ 80073770 h 724"/>
              <a:gd name="T56" fmla="*/ 33487630 w 586"/>
              <a:gd name="T57" fmla="*/ 117754910 h 724"/>
              <a:gd name="T58" fmla="*/ 38231436 w 586"/>
              <a:gd name="T59" fmla="*/ 131886015 h 724"/>
              <a:gd name="T60" fmla="*/ 13395158 w 586"/>
              <a:gd name="T61" fmla="*/ 146016435 h 724"/>
              <a:gd name="T62" fmla="*/ 13395158 w 586"/>
              <a:gd name="T63" fmla="*/ 191705451 h 724"/>
              <a:gd name="T64" fmla="*/ 20092475 w 586"/>
              <a:gd name="T65" fmla="*/ 203951952 h 724"/>
              <a:gd name="T66" fmla="*/ 13395158 w 586"/>
              <a:gd name="T67" fmla="*/ 211959121 h 724"/>
              <a:gd name="T68" fmla="*/ 15348145 w 586"/>
              <a:gd name="T69" fmla="*/ 235039011 h 724"/>
              <a:gd name="T70" fmla="*/ 0 w 586"/>
              <a:gd name="T71" fmla="*/ 254821873 h 7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6"/>
              <a:gd name="T109" fmla="*/ 0 h 724"/>
              <a:gd name="T110" fmla="*/ 586 w 586"/>
              <a:gd name="T111" fmla="*/ 724 h 7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6" h="724">
                <a:moveTo>
                  <a:pt x="0" y="541"/>
                </a:moveTo>
                <a:lnTo>
                  <a:pt x="40" y="627"/>
                </a:lnTo>
                <a:lnTo>
                  <a:pt x="80" y="676"/>
                </a:lnTo>
                <a:lnTo>
                  <a:pt x="80" y="724"/>
                </a:lnTo>
                <a:lnTo>
                  <a:pt x="217" y="694"/>
                </a:lnTo>
                <a:lnTo>
                  <a:pt x="248" y="578"/>
                </a:lnTo>
                <a:lnTo>
                  <a:pt x="225" y="572"/>
                </a:lnTo>
                <a:lnTo>
                  <a:pt x="330" y="530"/>
                </a:lnTo>
                <a:lnTo>
                  <a:pt x="233" y="523"/>
                </a:lnTo>
                <a:lnTo>
                  <a:pt x="305" y="530"/>
                </a:lnTo>
                <a:lnTo>
                  <a:pt x="345" y="506"/>
                </a:lnTo>
                <a:lnTo>
                  <a:pt x="288" y="463"/>
                </a:lnTo>
                <a:lnTo>
                  <a:pt x="225" y="493"/>
                </a:lnTo>
                <a:lnTo>
                  <a:pt x="281" y="474"/>
                </a:lnTo>
                <a:lnTo>
                  <a:pt x="281" y="365"/>
                </a:lnTo>
                <a:lnTo>
                  <a:pt x="473" y="268"/>
                </a:lnTo>
                <a:lnTo>
                  <a:pt x="450" y="244"/>
                </a:lnTo>
                <a:lnTo>
                  <a:pt x="482" y="188"/>
                </a:lnTo>
                <a:lnTo>
                  <a:pt x="586" y="183"/>
                </a:lnTo>
                <a:lnTo>
                  <a:pt x="563" y="67"/>
                </a:lnTo>
                <a:lnTo>
                  <a:pt x="433" y="0"/>
                </a:lnTo>
                <a:lnTo>
                  <a:pt x="410" y="0"/>
                </a:lnTo>
                <a:lnTo>
                  <a:pt x="410" y="43"/>
                </a:lnTo>
                <a:lnTo>
                  <a:pt x="330" y="37"/>
                </a:lnTo>
                <a:lnTo>
                  <a:pt x="305" y="67"/>
                </a:lnTo>
                <a:lnTo>
                  <a:pt x="248" y="73"/>
                </a:lnTo>
                <a:lnTo>
                  <a:pt x="233" y="121"/>
                </a:lnTo>
                <a:lnTo>
                  <a:pt x="160" y="170"/>
                </a:lnTo>
                <a:lnTo>
                  <a:pt x="120" y="250"/>
                </a:lnTo>
                <a:lnTo>
                  <a:pt x="137" y="280"/>
                </a:lnTo>
                <a:lnTo>
                  <a:pt x="48" y="310"/>
                </a:lnTo>
                <a:lnTo>
                  <a:pt x="48" y="407"/>
                </a:lnTo>
                <a:lnTo>
                  <a:pt x="72" y="433"/>
                </a:lnTo>
                <a:lnTo>
                  <a:pt x="48" y="450"/>
                </a:lnTo>
                <a:lnTo>
                  <a:pt x="55" y="499"/>
                </a:lnTo>
                <a:lnTo>
                  <a:pt x="0" y="541"/>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01" name="Freeform 409"/>
          <p:cNvSpPr>
            <a:spLocks/>
          </p:cNvSpPr>
          <p:nvPr/>
        </p:nvSpPr>
        <p:spPr bwMode="auto">
          <a:xfrm>
            <a:off x="4414838" y="3451696"/>
            <a:ext cx="106362" cy="53975"/>
          </a:xfrm>
          <a:custGeom>
            <a:avLst/>
            <a:gdLst>
              <a:gd name="T0" fmla="*/ 0 w 200"/>
              <a:gd name="T1" fmla="*/ 25674337 h 79"/>
              <a:gd name="T2" fmla="*/ 13575514 w 200"/>
              <a:gd name="T3" fmla="*/ 36877220 h 79"/>
              <a:gd name="T4" fmla="*/ 31393275 w 200"/>
              <a:gd name="T5" fmla="*/ 25674337 h 79"/>
              <a:gd name="T6" fmla="*/ 41008937 w 200"/>
              <a:gd name="T7" fmla="*/ 34076670 h 79"/>
              <a:gd name="T8" fmla="*/ 56564375 w 200"/>
              <a:gd name="T9" fmla="*/ 16804671 h 79"/>
              <a:gd name="T10" fmla="*/ 47514035 w 200"/>
              <a:gd name="T11" fmla="*/ 14004121 h 79"/>
              <a:gd name="T12" fmla="*/ 47514035 w 200"/>
              <a:gd name="T13" fmla="*/ 5601786 h 79"/>
              <a:gd name="T14" fmla="*/ 45251716 w 200"/>
              <a:gd name="T15" fmla="*/ 2800551 h 79"/>
              <a:gd name="T16" fmla="*/ 20080616 w 200"/>
              <a:gd name="T17" fmla="*/ 0 h 79"/>
              <a:gd name="T18" fmla="*/ 0 w 200"/>
              <a:gd name="T19" fmla="*/ 2567433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79"/>
              <a:gd name="T32" fmla="*/ 200 w 2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79">
                <a:moveTo>
                  <a:pt x="0" y="55"/>
                </a:moveTo>
                <a:lnTo>
                  <a:pt x="48" y="79"/>
                </a:lnTo>
                <a:lnTo>
                  <a:pt x="111" y="55"/>
                </a:lnTo>
                <a:lnTo>
                  <a:pt x="145" y="73"/>
                </a:lnTo>
                <a:lnTo>
                  <a:pt x="200" y="36"/>
                </a:lnTo>
                <a:lnTo>
                  <a:pt x="168" y="30"/>
                </a:lnTo>
                <a:lnTo>
                  <a:pt x="168" y="12"/>
                </a:lnTo>
                <a:lnTo>
                  <a:pt x="160" y="6"/>
                </a:lnTo>
                <a:lnTo>
                  <a:pt x="71" y="0"/>
                </a:lnTo>
                <a:lnTo>
                  <a:pt x="0" y="55"/>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02" name="Freeform 410"/>
          <p:cNvSpPr>
            <a:spLocks/>
          </p:cNvSpPr>
          <p:nvPr/>
        </p:nvSpPr>
        <p:spPr bwMode="auto">
          <a:xfrm>
            <a:off x="4083050" y="3213571"/>
            <a:ext cx="60325" cy="41275"/>
          </a:xfrm>
          <a:custGeom>
            <a:avLst/>
            <a:gdLst>
              <a:gd name="T0" fmla="*/ 0 w 113"/>
              <a:gd name="T1" fmla="*/ 19686822 h 61"/>
              <a:gd name="T2" fmla="*/ 4560144 w 113"/>
              <a:gd name="T3" fmla="*/ 25181137 h 61"/>
              <a:gd name="T4" fmla="*/ 20519578 w 113"/>
              <a:gd name="T5" fmla="*/ 19686822 h 61"/>
              <a:gd name="T6" fmla="*/ 25079720 w 113"/>
              <a:gd name="T7" fmla="*/ 27928293 h 61"/>
              <a:gd name="T8" fmla="*/ 32204474 w 113"/>
              <a:gd name="T9" fmla="*/ 19686822 h 61"/>
              <a:gd name="T10" fmla="*/ 25079720 w 113"/>
              <a:gd name="T11" fmla="*/ 2747156 h 61"/>
              <a:gd name="T12" fmla="*/ 9119754 w 113"/>
              <a:gd name="T13" fmla="*/ 0 h 61"/>
              <a:gd name="T14" fmla="*/ 7124756 w 113"/>
              <a:gd name="T15" fmla="*/ 8698876 h 61"/>
              <a:gd name="T16" fmla="*/ 0 w 113"/>
              <a:gd name="T17" fmla="*/ 19686822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61"/>
              <a:gd name="T29" fmla="*/ 113 w 11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61">
                <a:moveTo>
                  <a:pt x="0" y="43"/>
                </a:moveTo>
                <a:lnTo>
                  <a:pt x="16" y="55"/>
                </a:lnTo>
                <a:lnTo>
                  <a:pt x="72" y="43"/>
                </a:lnTo>
                <a:lnTo>
                  <a:pt x="88" y="61"/>
                </a:lnTo>
                <a:lnTo>
                  <a:pt x="113" y="43"/>
                </a:lnTo>
                <a:lnTo>
                  <a:pt x="88" y="6"/>
                </a:lnTo>
                <a:lnTo>
                  <a:pt x="32" y="0"/>
                </a:lnTo>
                <a:lnTo>
                  <a:pt x="25" y="19"/>
                </a:lnTo>
                <a:lnTo>
                  <a:pt x="0" y="43"/>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03" name="Freeform 411"/>
          <p:cNvSpPr>
            <a:spLocks/>
          </p:cNvSpPr>
          <p:nvPr/>
        </p:nvSpPr>
        <p:spPr bwMode="auto">
          <a:xfrm>
            <a:off x="4113213" y="3116734"/>
            <a:ext cx="12700" cy="17462"/>
          </a:xfrm>
          <a:custGeom>
            <a:avLst/>
            <a:gdLst>
              <a:gd name="T0" fmla="*/ 0 w 24"/>
              <a:gd name="T1" fmla="*/ 12705062 h 24"/>
              <a:gd name="T2" fmla="*/ 0 w 24"/>
              <a:gd name="T3" fmla="*/ 0 h 24"/>
              <a:gd name="T4" fmla="*/ 6720417 w 24"/>
              <a:gd name="T5" fmla="*/ 0 h 24"/>
              <a:gd name="T6" fmla="*/ 0 w 24"/>
              <a:gd name="T7" fmla="*/ 12705062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0" y="0"/>
                </a:lnTo>
                <a:lnTo>
                  <a:pt x="24" y="0"/>
                </a:lnTo>
                <a:lnTo>
                  <a:pt x="0" y="24"/>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04" name="Freeform 412"/>
          <p:cNvSpPr>
            <a:spLocks/>
          </p:cNvSpPr>
          <p:nvPr/>
        </p:nvSpPr>
        <p:spPr bwMode="auto">
          <a:xfrm>
            <a:off x="4117975" y="3134196"/>
            <a:ext cx="15875" cy="12700"/>
          </a:xfrm>
          <a:custGeom>
            <a:avLst/>
            <a:gdLst>
              <a:gd name="T0" fmla="*/ 0 w 31"/>
              <a:gd name="T1" fmla="*/ 5807911 h 19"/>
              <a:gd name="T2" fmla="*/ 3933415 w 31"/>
              <a:gd name="T3" fmla="*/ 0 h 19"/>
              <a:gd name="T4" fmla="*/ 8129536 w 31"/>
              <a:gd name="T5" fmla="*/ 8488947 h 19"/>
              <a:gd name="T6" fmla="*/ 0 w 31"/>
              <a:gd name="T7" fmla="*/ 5807911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0" y="13"/>
                </a:moveTo>
                <a:lnTo>
                  <a:pt x="15" y="0"/>
                </a:lnTo>
                <a:lnTo>
                  <a:pt x="31" y="19"/>
                </a:lnTo>
                <a:lnTo>
                  <a:pt x="0" y="13"/>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05" name="Freeform 413"/>
          <p:cNvSpPr>
            <a:spLocks/>
          </p:cNvSpPr>
          <p:nvPr/>
        </p:nvSpPr>
        <p:spPr bwMode="auto">
          <a:xfrm>
            <a:off x="4133850" y="3105621"/>
            <a:ext cx="184150" cy="274638"/>
          </a:xfrm>
          <a:custGeom>
            <a:avLst/>
            <a:gdLst>
              <a:gd name="T0" fmla="*/ 0 w 347"/>
              <a:gd name="T1" fmla="*/ 45968656 h 401"/>
              <a:gd name="T2" fmla="*/ 2534583 w 347"/>
              <a:gd name="T3" fmla="*/ 17355615 h 401"/>
              <a:gd name="T4" fmla="*/ 13800105 w 347"/>
              <a:gd name="T5" fmla="*/ 2814184 h 401"/>
              <a:gd name="T6" fmla="*/ 36330623 w 347"/>
              <a:gd name="T7" fmla="*/ 0 h 401"/>
              <a:gd name="T8" fmla="*/ 25065627 w 347"/>
              <a:gd name="T9" fmla="*/ 22514841 h 401"/>
              <a:gd name="T10" fmla="*/ 52102242 w 347"/>
              <a:gd name="T11" fmla="*/ 25798853 h 401"/>
              <a:gd name="T12" fmla="*/ 33796032 w 347"/>
              <a:gd name="T13" fmla="*/ 60040253 h 401"/>
              <a:gd name="T14" fmla="*/ 56890141 w 347"/>
              <a:gd name="T15" fmla="*/ 68483486 h 401"/>
              <a:gd name="T16" fmla="*/ 77167878 w 347"/>
              <a:gd name="T17" fmla="*/ 108353947 h 401"/>
              <a:gd name="T18" fmla="*/ 72379979 w 347"/>
              <a:gd name="T19" fmla="*/ 108353947 h 401"/>
              <a:gd name="T20" fmla="*/ 79420663 w 347"/>
              <a:gd name="T21" fmla="*/ 119611362 h 401"/>
              <a:gd name="T22" fmla="*/ 74632765 w 347"/>
              <a:gd name="T23" fmla="*/ 131337921 h 401"/>
              <a:gd name="T24" fmla="*/ 97726865 w 347"/>
              <a:gd name="T25" fmla="*/ 134621249 h 401"/>
              <a:gd name="T26" fmla="*/ 83926764 w 347"/>
              <a:gd name="T27" fmla="*/ 157136763 h 401"/>
              <a:gd name="T28" fmla="*/ 95473549 w 347"/>
              <a:gd name="T29" fmla="*/ 162765129 h 401"/>
              <a:gd name="T30" fmla="*/ 4787900 w 347"/>
              <a:gd name="T31" fmla="*/ 188094869 h 401"/>
              <a:gd name="T32" fmla="*/ 43371837 w 347"/>
              <a:gd name="T33" fmla="*/ 153853436 h 401"/>
              <a:gd name="T34" fmla="*/ 33796032 w 347"/>
              <a:gd name="T35" fmla="*/ 159950946 h 401"/>
              <a:gd name="T36" fmla="*/ 9012206 w 347"/>
              <a:gd name="T37" fmla="*/ 148693531 h 401"/>
              <a:gd name="T38" fmla="*/ 27318412 w 347"/>
              <a:gd name="T39" fmla="*/ 136966971 h 401"/>
              <a:gd name="T40" fmla="*/ 16052890 w 347"/>
              <a:gd name="T41" fmla="*/ 131337921 h 401"/>
              <a:gd name="T42" fmla="*/ 38583939 w 347"/>
              <a:gd name="T43" fmla="*/ 117266324 h 401"/>
              <a:gd name="T44" fmla="*/ 40836724 w 347"/>
              <a:gd name="T45" fmla="*/ 99910714 h 401"/>
              <a:gd name="T46" fmla="*/ 29571728 w 347"/>
              <a:gd name="T47" fmla="*/ 94281664 h 401"/>
              <a:gd name="T48" fmla="*/ 36330623 w 347"/>
              <a:gd name="T49" fmla="*/ 83024228 h 401"/>
              <a:gd name="T50" fmla="*/ 11265522 w 347"/>
              <a:gd name="T51" fmla="*/ 88184133 h 401"/>
              <a:gd name="T52" fmla="*/ 11265522 w 347"/>
              <a:gd name="T53" fmla="*/ 60040253 h 401"/>
              <a:gd name="T54" fmla="*/ 2534583 w 347"/>
              <a:gd name="T55" fmla="*/ 74111851 h 401"/>
              <a:gd name="T56" fmla="*/ 9012206 w 347"/>
              <a:gd name="T57" fmla="*/ 48782838 h 401"/>
              <a:gd name="T58" fmla="*/ 0 w 347"/>
              <a:gd name="T59" fmla="*/ 45968656 h 4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7"/>
              <a:gd name="T91" fmla="*/ 0 h 401"/>
              <a:gd name="T92" fmla="*/ 347 w 347"/>
              <a:gd name="T93" fmla="*/ 401 h 4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7" h="401">
                <a:moveTo>
                  <a:pt x="0" y="98"/>
                </a:moveTo>
                <a:lnTo>
                  <a:pt x="9" y="37"/>
                </a:lnTo>
                <a:lnTo>
                  <a:pt x="49" y="6"/>
                </a:lnTo>
                <a:lnTo>
                  <a:pt x="129" y="0"/>
                </a:lnTo>
                <a:lnTo>
                  <a:pt x="89" y="48"/>
                </a:lnTo>
                <a:lnTo>
                  <a:pt x="185" y="55"/>
                </a:lnTo>
                <a:lnTo>
                  <a:pt x="120" y="128"/>
                </a:lnTo>
                <a:lnTo>
                  <a:pt x="202" y="146"/>
                </a:lnTo>
                <a:lnTo>
                  <a:pt x="274" y="231"/>
                </a:lnTo>
                <a:lnTo>
                  <a:pt x="257" y="231"/>
                </a:lnTo>
                <a:lnTo>
                  <a:pt x="282" y="255"/>
                </a:lnTo>
                <a:lnTo>
                  <a:pt x="265" y="280"/>
                </a:lnTo>
                <a:lnTo>
                  <a:pt x="347" y="287"/>
                </a:lnTo>
                <a:lnTo>
                  <a:pt x="298" y="335"/>
                </a:lnTo>
                <a:lnTo>
                  <a:pt x="339" y="347"/>
                </a:lnTo>
                <a:lnTo>
                  <a:pt x="17" y="401"/>
                </a:lnTo>
                <a:lnTo>
                  <a:pt x="154" y="328"/>
                </a:lnTo>
                <a:lnTo>
                  <a:pt x="120" y="341"/>
                </a:lnTo>
                <a:lnTo>
                  <a:pt x="32" y="317"/>
                </a:lnTo>
                <a:lnTo>
                  <a:pt x="97" y="292"/>
                </a:lnTo>
                <a:lnTo>
                  <a:pt x="57" y="280"/>
                </a:lnTo>
                <a:lnTo>
                  <a:pt x="137" y="250"/>
                </a:lnTo>
                <a:lnTo>
                  <a:pt x="145" y="213"/>
                </a:lnTo>
                <a:lnTo>
                  <a:pt x="105" y="201"/>
                </a:lnTo>
                <a:lnTo>
                  <a:pt x="129" y="177"/>
                </a:lnTo>
                <a:lnTo>
                  <a:pt x="40" y="188"/>
                </a:lnTo>
                <a:lnTo>
                  <a:pt x="40" y="128"/>
                </a:lnTo>
                <a:lnTo>
                  <a:pt x="9" y="158"/>
                </a:lnTo>
                <a:lnTo>
                  <a:pt x="32" y="104"/>
                </a:lnTo>
                <a:lnTo>
                  <a:pt x="0" y="98"/>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06" name="Freeform 414"/>
          <p:cNvSpPr>
            <a:spLocks/>
          </p:cNvSpPr>
          <p:nvPr/>
        </p:nvSpPr>
        <p:spPr bwMode="auto">
          <a:xfrm>
            <a:off x="1300163" y="3397721"/>
            <a:ext cx="1374775" cy="658813"/>
          </a:xfrm>
          <a:custGeom>
            <a:avLst/>
            <a:gdLst>
              <a:gd name="T0" fmla="*/ 8967536 w 2597"/>
              <a:gd name="T1" fmla="*/ 65796982 h 961"/>
              <a:gd name="T2" fmla="*/ 11209419 w 2597"/>
              <a:gd name="T3" fmla="*/ 68616646 h 961"/>
              <a:gd name="T4" fmla="*/ 22418837 w 2597"/>
              <a:gd name="T5" fmla="*/ 226059266 h 961"/>
              <a:gd name="T6" fmla="*/ 28863920 w 2597"/>
              <a:gd name="T7" fmla="*/ 240158958 h 961"/>
              <a:gd name="T8" fmla="*/ 78745443 w 2597"/>
              <a:gd name="T9" fmla="*/ 297496241 h 961"/>
              <a:gd name="T10" fmla="*/ 123582572 w 2597"/>
              <a:gd name="T11" fmla="*/ 323344876 h 961"/>
              <a:gd name="T12" fmla="*/ 229791212 w 2597"/>
              <a:gd name="T13" fmla="*/ 337444567 h 961"/>
              <a:gd name="T14" fmla="*/ 292563471 w 2597"/>
              <a:gd name="T15" fmla="*/ 371752965 h 961"/>
              <a:gd name="T16" fmla="*/ 349170617 w 2597"/>
              <a:gd name="T17" fmla="*/ 443189254 h 961"/>
              <a:gd name="T18" fmla="*/ 371588917 w 2597"/>
              <a:gd name="T19" fmla="*/ 388671635 h 961"/>
              <a:gd name="T20" fmla="*/ 414464730 w 2597"/>
              <a:gd name="T21" fmla="*/ 371752965 h 961"/>
              <a:gd name="T22" fmla="*/ 446131127 w 2597"/>
              <a:gd name="T23" fmla="*/ 368932615 h 961"/>
              <a:gd name="T24" fmla="*/ 459301859 w 2597"/>
              <a:gd name="T25" fmla="*/ 363293287 h 961"/>
              <a:gd name="T26" fmla="*/ 464065661 w 2597"/>
              <a:gd name="T27" fmla="*/ 366112951 h 961"/>
              <a:gd name="T28" fmla="*/ 529360303 w 2597"/>
              <a:gd name="T29" fmla="*/ 383501908 h 961"/>
              <a:gd name="T30" fmla="*/ 549817286 w 2597"/>
              <a:gd name="T31" fmla="*/ 451648932 h 961"/>
              <a:gd name="T32" fmla="*/ 561026303 w 2597"/>
              <a:gd name="T33" fmla="*/ 423450234 h 961"/>
              <a:gd name="T34" fmla="*/ 556543067 w 2597"/>
              <a:gd name="T35" fmla="*/ 326164540 h 961"/>
              <a:gd name="T36" fmla="*/ 605863962 w 2597"/>
              <a:gd name="T37" fmla="*/ 266007593 h 961"/>
              <a:gd name="T38" fmla="*/ 608105845 w 2597"/>
              <a:gd name="T39" fmla="*/ 242978622 h 961"/>
              <a:gd name="T40" fmla="*/ 599418350 w 2597"/>
              <a:gd name="T41" fmla="*/ 214779925 h 961"/>
              <a:gd name="T42" fmla="*/ 608105845 w 2597"/>
              <a:gd name="T43" fmla="*/ 203030296 h 961"/>
              <a:gd name="T44" fmla="*/ 619595296 w 2597"/>
              <a:gd name="T45" fmla="*/ 240158958 h 961"/>
              <a:gd name="T46" fmla="*/ 621837179 w 2597"/>
              <a:gd name="T47" fmla="*/ 197390968 h 961"/>
              <a:gd name="T48" fmla="*/ 640052279 w 2597"/>
              <a:gd name="T49" fmla="*/ 171542290 h 961"/>
              <a:gd name="T50" fmla="*/ 680686208 w 2597"/>
              <a:gd name="T51" fmla="*/ 146163257 h 961"/>
              <a:gd name="T52" fmla="*/ 727765220 w 2597"/>
              <a:gd name="T53" fmla="*/ 100105316 h 961"/>
              <a:gd name="T54" fmla="*/ 718797689 w 2597"/>
              <a:gd name="T55" fmla="*/ 77076324 h 961"/>
              <a:gd name="T56" fmla="*/ 698340706 w 2597"/>
              <a:gd name="T57" fmla="*/ 42768001 h 961"/>
              <a:gd name="T58" fmla="*/ 619595296 w 2597"/>
              <a:gd name="T59" fmla="*/ 102924980 h 961"/>
              <a:gd name="T60" fmla="*/ 574477601 w 2597"/>
              <a:gd name="T61" fmla="*/ 125953951 h 961"/>
              <a:gd name="T62" fmla="*/ 540569188 w 2597"/>
              <a:gd name="T63" fmla="*/ 160262263 h 961"/>
              <a:gd name="T64" fmla="*/ 524595971 w 2597"/>
              <a:gd name="T65" fmla="*/ 151332984 h 961"/>
              <a:gd name="T66" fmla="*/ 531602186 w 2597"/>
              <a:gd name="T67" fmla="*/ 140053642 h 961"/>
              <a:gd name="T68" fmla="*/ 527118420 w 2597"/>
              <a:gd name="T69" fmla="*/ 108564994 h 961"/>
              <a:gd name="T70" fmla="*/ 520392771 w 2597"/>
              <a:gd name="T71" fmla="*/ 85536002 h 961"/>
              <a:gd name="T72" fmla="*/ 486484490 w 2597"/>
              <a:gd name="T73" fmla="*/ 100105316 h 961"/>
              <a:gd name="T74" fmla="*/ 468549427 w 2597"/>
              <a:gd name="T75" fmla="*/ 154152648 h 961"/>
              <a:gd name="T76" fmla="*/ 473033193 w 2597"/>
              <a:gd name="T77" fmla="*/ 85536002 h 961"/>
              <a:gd name="T78" fmla="*/ 482280761 w 2597"/>
              <a:gd name="T79" fmla="*/ 74256660 h 961"/>
              <a:gd name="T80" fmla="*/ 506941473 w 2597"/>
              <a:gd name="T81" fmla="*/ 62977318 h 961"/>
              <a:gd name="T82" fmla="*/ 464065661 w 2597"/>
              <a:gd name="T83" fmla="*/ 39948337 h 961"/>
              <a:gd name="T84" fmla="*/ 414464730 w 2597"/>
              <a:gd name="T85" fmla="*/ 60156968 h 961"/>
              <a:gd name="T86" fmla="*/ 380836486 w 2597"/>
              <a:gd name="T87" fmla="*/ 17388962 h 961"/>
              <a:gd name="T88" fmla="*/ 371588917 w 2597"/>
              <a:gd name="T89" fmla="*/ 11279347 h 961"/>
              <a:gd name="T90" fmla="*/ 28863920 w 2597"/>
              <a:gd name="T91" fmla="*/ 28668995 h 961"/>
              <a:gd name="T92" fmla="*/ 24660720 w 2597"/>
              <a:gd name="T93" fmla="*/ 28668995 h 9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97"/>
              <a:gd name="T142" fmla="*/ 0 h 961"/>
              <a:gd name="T143" fmla="*/ 2597 w 2597"/>
              <a:gd name="T144" fmla="*/ 961 h 9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97" h="961">
                <a:moveTo>
                  <a:pt x="0" y="61"/>
                </a:moveTo>
                <a:lnTo>
                  <a:pt x="32" y="140"/>
                </a:lnTo>
                <a:lnTo>
                  <a:pt x="63" y="146"/>
                </a:lnTo>
                <a:lnTo>
                  <a:pt x="40" y="146"/>
                </a:lnTo>
                <a:lnTo>
                  <a:pt x="23" y="390"/>
                </a:lnTo>
                <a:lnTo>
                  <a:pt x="80" y="481"/>
                </a:lnTo>
                <a:lnTo>
                  <a:pt x="120" y="481"/>
                </a:lnTo>
                <a:lnTo>
                  <a:pt x="103" y="511"/>
                </a:lnTo>
                <a:lnTo>
                  <a:pt x="192" y="614"/>
                </a:lnTo>
                <a:lnTo>
                  <a:pt x="281" y="633"/>
                </a:lnTo>
                <a:lnTo>
                  <a:pt x="345" y="694"/>
                </a:lnTo>
                <a:lnTo>
                  <a:pt x="441" y="688"/>
                </a:lnTo>
                <a:lnTo>
                  <a:pt x="611" y="737"/>
                </a:lnTo>
                <a:lnTo>
                  <a:pt x="820" y="718"/>
                </a:lnTo>
                <a:lnTo>
                  <a:pt x="948" y="821"/>
                </a:lnTo>
                <a:lnTo>
                  <a:pt x="1044" y="791"/>
                </a:lnTo>
                <a:lnTo>
                  <a:pt x="1158" y="919"/>
                </a:lnTo>
                <a:lnTo>
                  <a:pt x="1246" y="943"/>
                </a:lnTo>
                <a:lnTo>
                  <a:pt x="1238" y="870"/>
                </a:lnTo>
                <a:lnTo>
                  <a:pt x="1326" y="827"/>
                </a:lnTo>
                <a:lnTo>
                  <a:pt x="1343" y="797"/>
                </a:lnTo>
                <a:lnTo>
                  <a:pt x="1479" y="791"/>
                </a:lnTo>
                <a:lnTo>
                  <a:pt x="1592" y="821"/>
                </a:lnTo>
                <a:lnTo>
                  <a:pt x="1592" y="785"/>
                </a:lnTo>
                <a:lnTo>
                  <a:pt x="1544" y="773"/>
                </a:lnTo>
                <a:lnTo>
                  <a:pt x="1639" y="773"/>
                </a:lnTo>
                <a:lnTo>
                  <a:pt x="1647" y="754"/>
                </a:lnTo>
                <a:lnTo>
                  <a:pt x="1656" y="779"/>
                </a:lnTo>
                <a:lnTo>
                  <a:pt x="1841" y="785"/>
                </a:lnTo>
                <a:lnTo>
                  <a:pt x="1889" y="816"/>
                </a:lnTo>
                <a:lnTo>
                  <a:pt x="1897" y="883"/>
                </a:lnTo>
                <a:lnTo>
                  <a:pt x="1962" y="961"/>
                </a:lnTo>
                <a:lnTo>
                  <a:pt x="1994" y="961"/>
                </a:lnTo>
                <a:lnTo>
                  <a:pt x="2002" y="901"/>
                </a:lnTo>
                <a:lnTo>
                  <a:pt x="1946" y="754"/>
                </a:lnTo>
                <a:lnTo>
                  <a:pt x="1986" y="694"/>
                </a:lnTo>
                <a:lnTo>
                  <a:pt x="2211" y="572"/>
                </a:lnTo>
                <a:lnTo>
                  <a:pt x="2162" y="566"/>
                </a:lnTo>
                <a:lnTo>
                  <a:pt x="2211" y="554"/>
                </a:lnTo>
                <a:lnTo>
                  <a:pt x="2170" y="517"/>
                </a:lnTo>
                <a:lnTo>
                  <a:pt x="2187" y="487"/>
                </a:lnTo>
                <a:lnTo>
                  <a:pt x="2139" y="457"/>
                </a:lnTo>
                <a:lnTo>
                  <a:pt x="2187" y="475"/>
                </a:lnTo>
                <a:lnTo>
                  <a:pt x="2170" y="432"/>
                </a:lnTo>
                <a:lnTo>
                  <a:pt x="2202" y="420"/>
                </a:lnTo>
                <a:lnTo>
                  <a:pt x="2211" y="511"/>
                </a:lnTo>
                <a:lnTo>
                  <a:pt x="2244" y="457"/>
                </a:lnTo>
                <a:lnTo>
                  <a:pt x="2219" y="420"/>
                </a:lnTo>
                <a:lnTo>
                  <a:pt x="2244" y="438"/>
                </a:lnTo>
                <a:lnTo>
                  <a:pt x="2284" y="365"/>
                </a:lnTo>
                <a:lnTo>
                  <a:pt x="2469" y="328"/>
                </a:lnTo>
                <a:lnTo>
                  <a:pt x="2429" y="311"/>
                </a:lnTo>
                <a:lnTo>
                  <a:pt x="2460" y="250"/>
                </a:lnTo>
                <a:lnTo>
                  <a:pt x="2597" y="213"/>
                </a:lnTo>
                <a:lnTo>
                  <a:pt x="2597" y="182"/>
                </a:lnTo>
                <a:lnTo>
                  <a:pt x="2565" y="164"/>
                </a:lnTo>
                <a:lnTo>
                  <a:pt x="2565" y="109"/>
                </a:lnTo>
                <a:lnTo>
                  <a:pt x="2492" y="91"/>
                </a:lnTo>
                <a:lnTo>
                  <a:pt x="2444" y="177"/>
                </a:lnTo>
                <a:lnTo>
                  <a:pt x="2211" y="219"/>
                </a:lnTo>
                <a:lnTo>
                  <a:pt x="2195" y="255"/>
                </a:lnTo>
                <a:lnTo>
                  <a:pt x="2050" y="268"/>
                </a:lnTo>
                <a:lnTo>
                  <a:pt x="2066" y="280"/>
                </a:lnTo>
                <a:lnTo>
                  <a:pt x="1929" y="341"/>
                </a:lnTo>
                <a:lnTo>
                  <a:pt x="1872" y="335"/>
                </a:lnTo>
                <a:lnTo>
                  <a:pt x="1872" y="322"/>
                </a:lnTo>
                <a:lnTo>
                  <a:pt x="1881" y="304"/>
                </a:lnTo>
                <a:lnTo>
                  <a:pt x="1897" y="298"/>
                </a:lnTo>
                <a:lnTo>
                  <a:pt x="1906" y="274"/>
                </a:lnTo>
                <a:lnTo>
                  <a:pt x="1881" y="231"/>
                </a:lnTo>
                <a:lnTo>
                  <a:pt x="1841" y="250"/>
                </a:lnTo>
                <a:lnTo>
                  <a:pt x="1857" y="182"/>
                </a:lnTo>
                <a:lnTo>
                  <a:pt x="1784" y="164"/>
                </a:lnTo>
                <a:lnTo>
                  <a:pt x="1736" y="213"/>
                </a:lnTo>
                <a:lnTo>
                  <a:pt x="1712" y="322"/>
                </a:lnTo>
                <a:lnTo>
                  <a:pt x="1672" y="328"/>
                </a:lnTo>
                <a:lnTo>
                  <a:pt x="1656" y="268"/>
                </a:lnTo>
                <a:lnTo>
                  <a:pt x="1688" y="182"/>
                </a:lnTo>
                <a:lnTo>
                  <a:pt x="1656" y="207"/>
                </a:lnTo>
                <a:lnTo>
                  <a:pt x="1721" y="158"/>
                </a:lnTo>
                <a:lnTo>
                  <a:pt x="1832" y="152"/>
                </a:lnTo>
                <a:lnTo>
                  <a:pt x="1809" y="134"/>
                </a:lnTo>
                <a:lnTo>
                  <a:pt x="1632" y="122"/>
                </a:lnTo>
                <a:lnTo>
                  <a:pt x="1656" y="85"/>
                </a:lnTo>
                <a:lnTo>
                  <a:pt x="1551" y="128"/>
                </a:lnTo>
                <a:lnTo>
                  <a:pt x="1479" y="128"/>
                </a:lnTo>
                <a:lnTo>
                  <a:pt x="1567" y="67"/>
                </a:lnTo>
                <a:lnTo>
                  <a:pt x="1359" y="37"/>
                </a:lnTo>
                <a:lnTo>
                  <a:pt x="1326" y="0"/>
                </a:lnTo>
                <a:lnTo>
                  <a:pt x="1326" y="24"/>
                </a:lnTo>
                <a:lnTo>
                  <a:pt x="88" y="24"/>
                </a:lnTo>
                <a:lnTo>
                  <a:pt x="103" y="61"/>
                </a:lnTo>
                <a:lnTo>
                  <a:pt x="80" y="91"/>
                </a:lnTo>
                <a:lnTo>
                  <a:pt x="88" y="61"/>
                </a:lnTo>
                <a:lnTo>
                  <a:pt x="0" y="6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07" name="Freeform 415"/>
          <p:cNvSpPr>
            <a:spLocks/>
          </p:cNvSpPr>
          <p:nvPr/>
        </p:nvSpPr>
        <p:spPr bwMode="auto">
          <a:xfrm>
            <a:off x="2878138" y="5386859"/>
            <a:ext cx="128587" cy="130175"/>
          </a:xfrm>
          <a:custGeom>
            <a:avLst/>
            <a:gdLst>
              <a:gd name="T0" fmla="*/ 0 w 242"/>
              <a:gd name="T1" fmla="*/ 72395993 h 188"/>
              <a:gd name="T2" fmla="*/ 9034567 w 242"/>
              <a:gd name="T3" fmla="*/ 2397159 h 188"/>
              <a:gd name="T4" fmla="*/ 20327908 w 242"/>
              <a:gd name="T5" fmla="*/ 0 h 188"/>
              <a:gd name="T6" fmla="*/ 59007620 w 242"/>
              <a:gd name="T7" fmla="*/ 34999764 h 188"/>
              <a:gd name="T8" fmla="*/ 68324861 w 242"/>
              <a:gd name="T9" fmla="*/ 49382723 h 188"/>
              <a:gd name="T10" fmla="*/ 63525167 w 242"/>
              <a:gd name="T11" fmla="*/ 69998835 h 188"/>
              <a:gd name="T12" fmla="*/ 47714283 w 242"/>
              <a:gd name="T13" fmla="*/ 90135794 h 188"/>
              <a:gd name="T14" fmla="*/ 0 w 242"/>
              <a:gd name="T15" fmla="*/ 72395993 h 188"/>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88"/>
              <a:gd name="T26" fmla="*/ 242 w 24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88">
                <a:moveTo>
                  <a:pt x="0" y="151"/>
                </a:moveTo>
                <a:lnTo>
                  <a:pt x="32" y="5"/>
                </a:lnTo>
                <a:lnTo>
                  <a:pt x="72" y="0"/>
                </a:lnTo>
                <a:lnTo>
                  <a:pt x="209" y="73"/>
                </a:lnTo>
                <a:lnTo>
                  <a:pt x="242" y="103"/>
                </a:lnTo>
                <a:lnTo>
                  <a:pt x="225" y="146"/>
                </a:lnTo>
                <a:lnTo>
                  <a:pt x="169" y="188"/>
                </a:lnTo>
                <a:lnTo>
                  <a:pt x="0" y="151"/>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08" name="Freeform 416"/>
          <p:cNvSpPr>
            <a:spLocks/>
          </p:cNvSpPr>
          <p:nvPr/>
        </p:nvSpPr>
        <p:spPr bwMode="auto">
          <a:xfrm>
            <a:off x="2244725" y="4116859"/>
            <a:ext cx="255588" cy="71437"/>
          </a:xfrm>
          <a:custGeom>
            <a:avLst/>
            <a:gdLst>
              <a:gd name="T0" fmla="*/ 0 w 483"/>
              <a:gd name="T1" fmla="*/ 25975329 h 103"/>
              <a:gd name="T2" fmla="*/ 22961647 w 483"/>
              <a:gd name="T3" fmla="*/ 14430969 h 103"/>
              <a:gd name="T4" fmla="*/ 34162008 w 483"/>
              <a:gd name="T5" fmla="*/ 14430969 h 103"/>
              <a:gd name="T6" fmla="*/ 34162008 w 483"/>
              <a:gd name="T7" fmla="*/ 20684132 h 103"/>
              <a:gd name="T8" fmla="*/ 70004669 w 483"/>
              <a:gd name="T9" fmla="*/ 28861937 h 103"/>
              <a:gd name="T10" fmla="*/ 78965063 w 483"/>
              <a:gd name="T11" fmla="*/ 40887625 h 103"/>
              <a:gd name="T12" fmla="*/ 94646415 w 483"/>
              <a:gd name="T13" fmla="*/ 40887625 h 103"/>
              <a:gd name="T14" fmla="*/ 83445525 w 483"/>
              <a:gd name="T15" fmla="*/ 49546075 h 103"/>
              <a:gd name="T16" fmla="*/ 126288519 w 483"/>
              <a:gd name="T17" fmla="*/ 49546075 h 103"/>
              <a:gd name="T18" fmla="*/ 135248913 w 483"/>
              <a:gd name="T19" fmla="*/ 40887625 h 103"/>
              <a:gd name="T20" fmla="*/ 96886381 w 483"/>
              <a:gd name="T21" fmla="*/ 28861937 h 103"/>
              <a:gd name="T22" fmla="*/ 42843010 w 483"/>
              <a:gd name="T23" fmla="*/ 0 h 103"/>
              <a:gd name="T24" fmla="*/ 27161650 w 483"/>
              <a:gd name="T25" fmla="*/ 0 h 103"/>
              <a:gd name="T26" fmla="*/ 2239967 w 483"/>
              <a:gd name="T27" fmla="*/ 14430969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3"/>
              <a:gd name="T43" fmla="*/ 0 h 103"/>
              <a:gd name="T44" fmla="*/ 483 w 483"/>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3" h="103">
                <a:moveTo>
                  <a:pt x="0" y="54"/>
                </a:moveTo>
                <a:lnTo>
                  <a:pt x="82" y="30"/>
                </a:lnTo>
                <a:lnTo>
                  <a:pt x="122" y="30"/>
                </a:lnTo>
                <a:lnTo>
                  <a:pt x="122" y="43"/>
                </a:lnTo>
                <a:lnTo>
                  <a:pt x="250" y="60"/>
                </a:lnTo>
                <a:lnTo>
                  <a:pt x="282" y="85"/>
                </a:lnTo>
                <a:lnTo>
                  <a:pt x="338" y="85"/>
                </a:lnTo>
                <a:lnTo>
                  <a:pt x="298" y="103"/>
                </a:lnTo>
                <a:lnTo>
                  <a:pt x="451" y="103"/>
                </a:lnTo>
                <a:lnTo>
                  <a:pt x="483" y="85"/>
                </a:lnTo>
                <a:lnTo>
                  <a:pt x="346" y="60"/>
                </a:lnTo>
                <a:lnTo>
                  <a:pt x="153" y="0"/>
                </a:lnTo>
                <a:lnTo>
                  <a:pt x="97" y="0"/>
                </a:lnTo>
                <a:lnTo>
                  <a:pt x="8" y="3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09" name="Freeform 417"/>
          <p:cNvSpPr>
            <a:spLocks/>
          </p:cNvSpPr>
          <p:nvPr/>
        </p:nvSpPr>
        <p:spPr bwMode="auto">
          <a:xfrm>
            <a:off x="2355850" y="2510309"/>
            <a:ext cx="96838" cy="38100"/>
          </a:xfrm>
          <a:custGeom>
            <a:avLst/>
            <a:gdLst>
              <a:gd name="T0" fmla="*/ 0 w 185"/>
              <a:gd name="T1" fmla="*/ 17275233 h 55"/>
              <a:gd name="T2" fmla="*/ 10959968 w 185"/>
              <a:gd name="T3" fmla="*/ 0 h 55"/>
              <a:gd name="T4" fmla="*/ 43839873 w 185"/>
              <a:gd name="T5" fmla="*/ 2878975 h 55"/>
              <a:gd name="T6" fmla="*/ 50689720 w 185"/>
              <a:gd name="T7" fmla="*/ 26392913 h 55"/>
              <a:gd name="T8" fmla="*/ 0 w 185"/>
              <a:gd name="T9" fmla="*/ 17275233 h 55"/>
              <a:gd name="T10" fmla="*/ 0 60000 65536"/>
              <a:gd name="T11" fmla="*/ 0 60000 65536"/>
              <a:gd name="T12" fmla="*/ 0 60000 65536"/>
              <a:gd name="T13" fmla="*/ 0 60000 65536"/>
              <a:gd name="T14" fmla="*/ 0 60000 65536"/>
              <a:gd name="T15" fmla="*/ 0 w 185"/>
              <a:gd name="T16" fmla="*/ 0 h 55"/>
              <a:gd name="T17" fmla="*/ 185 w 185"/>
              <a:gd name="T18" fmla="*/ 55 h 55"/>
            </a:gdLst>
            <a:ahLst/>
            <a:cxnLst>
              <a:cxn ang="T10">
                <a:pos x="T0" y="T1"/>
              </a:cxn>
              <a:cxn ang="T11">
                <a:pos x="T2" y="T3"/>
              </a:cxn>
              <a:cxn ang="T12">
                <a:pos x="T4" y="T5"/>
              </a:cxn>
              <a:cxn ang="T13">
                <a:pos x="T6" y="T7"/>
              </a:cxn>
              <a:cxn ang="T14">
                <a:pos x="T8" y="T9"/>
              </a:cxn>
            </a:cxnLst>
            <a:rect l="T15" t="T16" r="T17" b="T18"/>
            <a:pathLst>
              <a:path w="185" h="55">
                <a:moveTo>
                  <a:pt x="0" y="36"/>
                </a:moveTo>
                <a:lnTo>
                  <a:pt x="40" y="0"/>
                </a:lnTo>
                <a:lnTo>
                  <a:pt x="160" y="6"/>
                </a:lnTo>
                <a:lnTo>
                  <a:pt x="185" y="55"/>
                </a:lnTo>
                <a:lnTo>
                  <a:pt x="0" y="3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10" name="Freeform 418"/>
          <p:cNvSpPr>
            <a:spLocks/>
          </p:cNvSpPr>
          <p:nvPr/>
        </p:nvSpPr>
        <p:spPr bwMode="auto">
          <a:xfrm>
            <a:off x="5716588" y="3710459"/>
            <a:ext cx="341312" cy="242887"/>
          </a:xfrm>
          <a:custGeom>
            <a:avLst/>
            <a:gdLst>
              <a:gd name="T0" fmla="*/ 0 w 643"/>
              <a:gd name="T1" fmla="*/ 80483663 h 353"/>
              <a:gd name="T2" fmla="*/ 4790046 w 643"/>
              <a:gd name="T3" fmla="*/ 123566181 h 353"/>
              <a:gd name="T4" fmla="*/ 16060240 w 643"/>
              <a:gd name="T5" fmla="*/ 137769217 h 353"/>
              <a:gd name="T6" fmla="*/ 4790046 w 643"/>
              <a:gd name="T7" fmla="*/ 158126994 h 353"/>
              <a:gd name="T8" fmla="*/ 27330968 w 643"/>
              <a:gd name="T9" fmla="*/ 167122067 h 353"/>
              <a:gd name="T10" fmla="*/ 72412823 w 643"/>
              <a:gd name="T11" fmla="*/ 158126994 h 353"/>
              <a:gd name="T12" fmla="*/ 79456693 w 643"/>
              <a:gd name="T13" fmla="*/ 132561254 h 353"/>
              <a:gd name="T14" fmla="*/ 111295836 w 643"/>
              <a:gd name="T15" fmla="*/ 120725849 h 353"/>
              <a:gd name="T16" fmla="*/ 115522158 w 643"/>
              <a:gd name="T17" fmla="*/ 100841461 h 353"/>
              <a:gd name="T18" fmla="*/ 126792350 w 643"/>
              <a:gd name="T19" fmla="*/ 98000441 h 353"/>
              <a:gd name="T20" fmla="*/ 120312202 w 643"/>
              <a:gd name="T21" fmla="*/ 83323995 h 353"/>
              <a:gd name="T22" fmla="*/ 133836751 w 643"/>
              <a:gd name="T23" fmla="*/ 83323995 h 353"/>
              <a:gd name="T24" fmla="*/ 142853151 w 643"/>
              <a:gd name="T25" fmla="*/ 62966906 h 353"/>
              <a:gd name="T26" fmla="*/ 138063073 w 643"/>
              <a:gd name="T27" fmla="*/ 43082508 h 353"/>
              <a:gd name="T28" fmla="*/ 178918615 w 643"/>
              <a:gd name="T29" fmla="*/ 28406083 h 353"/>
              <a:gd name="T30" fmla="*/ 181172441 w 643"/>
              <a:gd name="T31" fmla="*/ 25565751 h 353"/>
              <a:gd name="T32" fmla="*/ 165394066 w 643"/>
              <a:gd name="T33" fmla="*/ 19884393 h 353"/>
              <a:gd name="T34" fmla="*/ 142853151 w 643"/>
              <a:gd name="T35" fmla="*/ 34560824 h 353"/>
              <a:gd name="T36" fmla="*/ 133836751 w 643"/>
              <a:gd name="T37" fmla="*/ 0 h 353"/>
              <a:gd name="T38" fmla="*/ 113267801 w 643"/>
              <a:gd name="T39" fmla="*/ 25565751 h 353"/>
              <a:gd name="T40" fmla="*/ 56915762 w 643"/>
              <a:gd name="T41" fmla="*/ 25565751 h 353"/>
              <a:gd name="T42" fmla="*/ 29584794 w 643"/>
              <a:gd name="T43" fmla="*/ 62966906 h 353"/>
              <a:gd name="T44" fmla="*/ 11270196 w 643"/>
              <a:gd name="T45" fmla="*/ 51604202 h 353"/>
              <a:gd name="T46" fmla="*/ 0 w 643"/>
              <a:gd name="T47" fmla="*/ 80483663 h 3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3"/>
              <a:gd name="T73" fmla="*/ 0 h 353"/>
              <a:gd name="T74" fmla="*/ 643 w 643"/>
              <a:gd name="T75" fmla="*/ 353 h 3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3" h="353">
                <a:moveTo>
                  <a:pt x="0" y="170"/>
                </a:moveTo>
                <a:lnTo>
                  <a:pt x="17" y="261"/>
                </a:lnTo>
                <a:lnTo>
                  <a:pt x="57" y="291"/>
                </a:lnTo>
                <a:lnTo>
                  <a:pt x="17" y="334"/>
                </a:lnTo>
                <a:lnTo>
                  <a:pt x="97" y="353"/>
                </a:lnTo>
                <a:lnTo>
                  <a:pt x="257" y="334"/>
                </a:lnTo>
                <a:lnTo>
                  <a:pt x="282" y="280"/>
                </a:lnTo>
                <a:lnTo>
                  <a:pt x="395" y="255"/>
                </a:lnTo>
                <a:lnTo>
                  <a:pt x="410" y="213"/>
                </a:lnTo>
                <a:lnTo>
                  <a:pt x="450" y="207"/>
                </a:lnTo>
                <a:lnTo>
                  <a:pt x="427" y="176"/>
                </a:lnTo>
                <a:lnTo>
                  <a:pt x="475" y="176"/>
                </a:lnTo>
                <a:lnTo>
                  <a:pt x="507" y="133"/>
                </a:lnTo>
                <a:lnTo>
                  <a:pt x="490" y="91"/>
                </a:lnTo>
                <a:lnTo>
                  <a:pt x="635" y="60"/>
                </a:lnTo>
                <a:lnTo>
                  <a:pt x="643" y="54"/>
                </a:lnTo>
                <a:lnTo>
                  <a:pt x="587" y="42"/>
                </a:lnTo>
                <a:lnTo>
                  <a:pt x="507" y="73"/>
                </a:lnTo>
                <a:lnTo>
                  <a:pt x="475" y="0"/>
                </a:lnTo>
                <a:lnTo>
                  <a:pt x="402" y="54"/>
                </a:lnTo>
                <a:lnTo>
                  <a:pt x="202" y="54"/>
                </a:lnTo>
                <a:lnTo>
                  <a:pt x="105" y="133"/>
                </a:lnTo>
                <a:lnTo>
                  <a:pt x="40" y="109"/>
                </a:lnTo>
                <a:lnTo>
                  <a:pt x="0" y="170"/>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11" name="Freeform 419"/>
          <p:cNvSpPr>
            <a:spLocks/>
          </p:cNvSpPr>
          <p:nvPr/>
        </p:nvSpPr>
        <p:spPr bwMode="auto">
          <a:xfrm>
            <a:off x="4733925" y="3602509"/>
            <a:ext cx="42863" cy="77787"/>
          </a:xfrm>
          <a:custGeom>
            <a:avLst/>
            <a:gdLst>
              <a:gd name="T0" fmla="*/ 0 w 80"/>
              <a:gd name="T1" fmla="*/ 38672210 h 116"/>
              <a:gd name="T2" fmla="*/ 0 w 80"/>
              <a:gd name="T3" fmla="*/ 10792275 h 116"/>
              <a:gd name="T4" fmla="*/ 11482998 w 80"/>
              <a:gd name="T5" fmla="*/ 0 h 116"/>
              <a:gd name="T6" fmla="*/ 22965459 w 80"/>
              <a:gd name="T7" fmla="*/ 30128383 h 116"/>
              <a:gd name="T8" fmla="*/ 13779382 w 80"/>
              <a:gd name="T9" fmla="*/ 52162226 h 116"/>
              <a:gd name="T10" fmla="*/ 0 w 80"/>
              <a:gd name="T11" fmla="*/ 38672210 h 116"/>
              <a:gd name="T12" fmla="*/ 0 60000 65536"/>
              <a:gd name="T13" fmla="*/ 0 60000 65536"/>
              <a:gd name="T14" fmla="*/ 0 60000 65536"/>
              <a:gd name="T15" fmla="*/ 0 60000 65536"/>
              <a:gd name="T16" fmla="*/ 0 60000 65536"/>
              <a:gd name="T17" fmla="*/ 0 60000 65536"/>
              <a:gd name="T18" fmla="*/ 0 w 80"/>
              <a:gd name="T19" fmla="*/ 0 h 116"/>
              <a:gd name="T20" fmla="*/ 80 w 8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80" h="116">
                <a:moveTo>
                  <a:pt x="0" y="86"/>
                </a:moveTo>
                <a:lnTo>
                  <a:pt x="0" y="24"/>
                </a:lnTo>
                <a:lnTo>
                  <a:pt x="40" y="0"/>
                </a:lnTo>
                <a:lnTo>
                  <a:pt x="80" y="67"/>
                </a:lnTo>
                <a:lnTo>
                  <a:pt x="48" y="116"/>
                </a:lnTo>
                <a:lnTo>
                  <a:pt x="0" y="86"/>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12" name="Freeform 420"/>
          <p:cNvSpPr>
            <a:spLocks/>
          </p:cNvSpPr>
          <p:nvPr/>
        </p:nvSpPr>
        <p:spPr bwMode="auto">
          <a:xfrm>
            <a:off x="4070350" y="3756496"/>
            <a:ext cx="485775" cy="455613"/>
          </a:xfrm>
          <a:custGeom>
            <a:avLst/>
            <a:gdLst>
              <a:gd name="T0" fmla="*/ 0 w 917"/>
              <a:gd name="T1" fmla="*/ 163395999 h 663"/>
              <a:gd name="T2" fmla="*/ 0 w 917"/>
              <a:gd name="T3" fmla="*/ 171895961 h 663"/>
              <a:gd name="T4" fmla="*/ 44900553 w 917"/>
              <a:gd name="T5" fmla="*/ 212509456 h 663"/>
              <a:gd name="T6" fmla="*/ 148732995 w 917"/>
              <a:gd name="T7" fmla="*/ 298457415 h 663"/>
              <a:gd name="T8" fmla="*/ 148732995 w 917"/>
              <a:gd name="T9" fmla="*/ 313096812 h 663"/>
              <a:gd name="T10" fmla="*/ 162484079 w 917"/>
              <a:gd name="T11" fmla="*/ 306957377 h 663"/>
              <a:gd name="T12" fmla="*/ 178198923 w 917"/>
              <a:gd name="T13" fmla="*/ 304596162 h 663"/>
              <a:gd name="T14" fmla="*/ 257336258 w 917"/>
              <a:gd name="T15" fmla="*/ 238010030 h 663"/>
              <a:gd name="T16" fmla="*/ 225344513 w 917"/>
              <a:gd name="T17" fmla="*/ 192202730 h 663"/>
              <a:gd name="T18" fmla="*/ 227870330 w 917"/>
              <a:gd name="T19" fmla="*/ 120422019 h 663"/>
              <a:gd name="T20" fmla="*/ 223660988 w 917"/>
              <a:gd name="T21" fmla="*/ 85947981 h 663"/>
              <a:gd name="T22" fmla="*/ 200649456 w 917"/>
              <a:gd name="T23" fmla="*/ 51474651 h 663"/>
              <a:gd name="T24" fmla="*/ 211874723 w 917"/>
              <a:gd name="T25" fmla="*/ 42501885 h 663"/>
              <a:gd name="T26" fmla="*/ 218890117 w 917"/>
              <a:gd name="T27" fmla="*/ 0 h 663"/>
              <a:gd name="T28" fmla="*/ 128808246 w 917"/>
              <a:gd name="T29" fmla="*/ 5194537 h 663"/>
              <a:gd name="T30" fmla="*/ 81101658 w 917"/>
              <a:gd name="T31" fmla="*/ 34474028 h 663"/>
              <a:gd name="T32" fmla="*/ 94571978 w 917"/>
              <a:gd name="T33" fmla="*/ 85947981 h 663"/>
              <a:gd name="T34" fmla="*/ 72121444 w 917"/>
              <a:gd name="T35" fmla="*/ 85947981 h 663"/>
              <a:gd name="T36" fmla="*/ 60896161 w 917"/>
              <a:gd name="T37" fmla="*/ 91615331 h 663"/>
              <a:gd name="T38" fmla="*/ 63141214 w 917"/>
              <a:gd name="T39" fmla="*/ 108615943 h 663"/>
              <a:gd name="T40" fmla="*/ 4490109 w 917"/>
              <a:gd name="T41" fmla="*/ 137894737 h 663"/>
              <a:gd name="T42" fmla="*/ 0 w 917"/>
              <a:gd name="T43" fmla="*/ 163395999 h 6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7"/>
              <a:gd name="T67" fmla="*/ 0 h 663"/>
              <a:gd name="T68" fmla="*/ 917 w 917"/>
              <a:gd name="T69" fmla="*/ 663 h 6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7" h="663">
                <a:moveTo>
                  <a:pt x="0" y="346"/>
                </a:moveTo>
                <a:lnTo>
                  <a:pt x="0" y="364"/>
                </a:lnTo>
                <a:lnTo>
                  <a:pt x="160" y="450"/>
                </a:lnTo>
                <a:lnTo>
                  <a:pt x="530" y="632"/>
                </a:lnTo>
                <a:lnTo>
                  <a:pt x="530" y="663"/>
                </a:lnTo>
                <a:lnTo>
                  <a:pt x="579" y="650"/>
                </a:lnTo>
                <a:lnTo>
                  <a:pt x="635" y="645"/>
                </a:lnTo>
                <a:lnTo>
                  <a:pt x="917" y="504"/>
                </a:lnTo>
                <a:lnTo>
                  <a:pt x="803" y="407"/>
                </a:lnTo>
                <a:lnTo>
                  <a:pt x="812" y="255"/>
                </a:lnTo>
                <a:lnTo>
                  <a:pt x="797" y="182"/>
                </a:lnTo>
                <a:lnTo>
                  <a:pt x="715" y="109"/>
                </a:lnTo>
                <a:lnTo>
                  <a:pt x="755" y="90"/>
                </a:lnTo>
                <a:lnTo>
                  <a:pt x="780" y="0"/>
                </a:lnTo>
                <a:lnTo>
                  <a:pt x="459" y="11"/>
                </a:lnTo>
                <a:lnTo>
                  <a:pt x="289" y="73"/>
                </a:lnTo>
                <a:lnTo>
                  <a:pt x="337" y="182"/>
                </a:lnTo>
                <a:lnTo>
                  <a:pt x="257" y="182"/>
                </a:lnTo>
                <a:lnTo>
                  <a:pt x="217" y="194"/>
                </a:lnTo>
                <a:lnTo>
                  <a:pt x="225" y="230"/>
                </a:lnTo>
                <a:lnTo>
                  <a:pt x="16" y="292"/>
                </a:lnTo>
                <a:lnTo>
                  <a:pt x="0" y="346"/>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13" name="Freeform 421"/>
          <p:cNvSpPr>
            <a:spLocks/>
          </p:cNvSpPr>
          <p:nvPr/>
        </p:nvSpPr>
        <p:spPr bwMode="auto">
          <a:xfrm>
            <a:off x="6369050" y="4024784"/>
            <a:ext cx="114300" cy="141287"/>
          </a:xfrm>
          <a:custGeom>
            <a:avLst/>
            <a:gdLst>
              <a:gd name="T0" fmla="*/ 0 w 217"/>
              <a:gd name="T1" fmla="*/ 31213508 h 207"/>
              <a:gd name="T2" fmla="*/ 8878004 w 217"/>
              <a:gd name="T3" fmla="*/ 36803557 h 207"/>
              <a:gd name="T4" fmla="*/ 13317267 w 217"/>
              <a:gd name="T5" fmla="*/ 82459049 h 207"/>
              <a:gd name="T6" fmla="*/ 31073798 w 217"/>
              <a:gd name="T7" fmla="*/ 79197846 h 207"/>
              <a:gd name="T8" fmla="*/ 38009760 w 217"/>
              <a:gd name="T9" fmla="*/ 62426333 h 207"/>
              <a:gd name="T10" fmla="*/ 46610174 w 217"/>
              <a:gd name="T11" fmla="*/ 65221358 h 207"/>
              <a:gd name="T12" fmla="*/ 57707805 w 217"/>
              <a:gd name="T13" fmla="*/ 96434876 h 207"/>
              <a:gd name="T14" fmla="*/ 60205023 w 217"/>
              <a:gd name="T15" fmla="*/ 79197846 h 207"/>
              <a:gd name="T16" fmla="*/ 55488700 w 217"/>
              <a:gd name="T17" fmla="*/ 45189324 h 207"/>
              <a:gd name="T18" fmla="*/ 46610174 w 217"/>
              <a:gd name="T19" fmla="*/ 59165130 h 207"/>
              <a:gd name="T20" fmla="*/ 40229391 w 217"/>
              <a:gd name="T21" fmla="*/ 45189324 h 207"/>
              <a:gd name="T22" fmla="*/ 55488700 w 217"/>
              <a:gd name="T23" fmla="*/ 25156597 h 207"/>
              <a:gd name="T24" fmla="*/ 28854166 w 217"/>
              <a:gd name="T25" fmla="*/ 22361567 h 207"/>
              <a:gd name="T26" fmla="*/ 8878004 w 217"/>
              <a:gd name="T27" fmla="*/ 0 h 207"/>
              <a:gd name="T28" fmla="*/ 1942047 w 217"/>
              <a:gd name="T29" fmla="*/ 13975811 h 207"/>
              <a:gd name="T30" fmla="*/ 8878004 w 217"/>
              <a:gd name="T31" fmla="*/ 22361567 h 207"/>
              <a:gd name="T32" fmla="*/ 0 w 217"/>
              <a:gd name="T33" fmla="*/ 31213508 h 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207"/>
              <a:gd name="T53" fmla="*/ 217 w 217"/>
              <a:gd name="T54" fmla="*/ 207 h 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207">
                <a:moveTo>
                  <a:pt x="0" y="67"/>
                </a:moveTo>
                <a:lnTo>
                  <a:pt x="32" y="79"/>
                </a:lnTo>
                <a:lnTo>
                  <a:pt x="48" y="177"/>
                </a:lnTo>
                <a:lnTo>
                  <a:pt x="112" y="170"/>
                </a:lnTo>
                <a:lnTo>
                  <a:pt x="137" y="134"/>
                </a:lnTo>
                <a:lnTo>
                  <a:pt x="168" y="140"/>
                </a:lnTo>
                <a:lnTo>
                  <a:pt x="208" y="207"/>
                </a:lnTo>
                <a:lnTo>
                  <a:pt x="217" y="170"/>
                </a:lnTo>
                <a:lnTo>
                  <a:pt x="200" y="97"/>
                </a:lnTo>
                <a:lnTo>
                  <a:pt x="168" y="127"/>
                </a:lnTo>
                <a:lnTo>
                  <a:pt x="145" y="97"/>
                </a:lnTo>
                <a:lnTo>
                  <a:pt x="200" y="54"/>
                </a:lnTo>
                <a:lnTo>
                  <a:pt x="104" y="48"/>
                </a:lnTo>
                <a:lnTo>
                  <a:pt x="32" y="0"/>
                </a:lnTo>
                <a:lnTo>
                  <a:pt x="7" y="30"/>
                </a:lnTo>
                <a:lnTo>
                  <a:pt x="32" y="48"/>
                </a:lnTo>
                <a:lnTo>
                  <a:pt x="0" y="6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14" name="Freeform 422"/>
          <p:cNvSpPr>
            <a:spLocks/>
          </p:cNvSpPr>
          <p:nvPr/>
        </p:nvSpPr>
        <p:spPr bwMode="auto">
          <a:xfrm>
            <a:off x="6394450" y="3981921"/>
            <a:ext cx="76200" cy="38100"/>
          </a:xfrm>
          <a:custGeom>
            <a:avLst/>
            <a:gdLst>
              <a:gd name="T0" fmla="*/ 0 w 145"/>
              <a:gd name="T1" fmla="*/ 17126631 h 56"/>
              <a:gd name="T2" fmla="*/ 6627823 w 145"/>
              <a:gd name="T3" fmla="*/ 25921611 h 56"/>
              <a:gd name="T4" fmla="*/ 40044413 w 145"/>
              <a:gd name="T5" fmla="*/ 23144394 h 56"/>
              <a:gd name="T6" fmla="*/ 37835140 w 145"/>
              <a:gd name="T7" fmla="*/ 8794977 h 56"/>
              <a:gd name="T8" fmla="*/ 13532067 w 145"/>
              <a:gd name="T9" fmla="*/ 0 h 56"/>
              <a:gd name="T10" fmla="*/ 0 w 145"/>
              <a:gd name="T11" fmla="*/ 17126631 h 56"/>
              <a:gd name="T12" fmla="*/ 0 60000 65536"/>
              <a:gd name="T13" fmla="*/ 0 60000 65536"/>
              <a:gd name="T14" fmla="*/ 0 60000 65536"/>
              <a:gd name="T15" fmla="*/ 0 60000 65536"/>
              <a:gd name="T16" fmla="*/ 0 60000 65536"/>
              <a:gd name="T17" fmla="*/ 0 60000 65536"/>
              <a:gd name="T18" fmla="*/ 0 w 145"/>
              <a:gd name="T19" fmla="*/ 0 h 56"/>
              <a:gd name="T20" fmla="*/ 145 w 14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5" h="56">
                <a:moveTo>
                  <a:pt x="0" y="37"/>
                </a:moveTo>
                <a:lnTo>
                  <a:pt x="24" y="56"/>
                </a:lnTo>
                <a:lnTo>
                  <a:pt x="145" y="50"/>
                </a:lnTo>
                <a:lnTo>
                  <a:pt x="137" y="19"/>
                </a:lnTo>
                <a:lnTo>
                  <a:pt x="49" y="0"/>
                </a:lnTo>
                <a:lnTo>
                  <a:pt x="0" y="3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15" name="Freeform 423"/>
          <p:cNvSpPr>
            <a:spLocks/>
          </p:cNvSpPr>
          <p:nvPr/>
        </p:nvSpPr>
        <p:spPr bwMode="auto">
          <a:xfrm>
            <a:off x="2513013" y="4542309"/>
            <a:ext cx="927100" cy="944562"/>
          </a:xfrm>
          <a:custGeom>
            <a:avLst/>
            <a:gdLst>
              <a:gd name="T0" fmla="*/ 11200872 w 1752"/>
              <a:gd name="T1" fmla="*/ 232311458 h 1376"/>
              <a:gd name="T2" fmla="*/ 42562467 w 1752"/>
              <a:gd name="T3" fmla="*/ 232311458 h 1376"/>
              <a:gd name="T4" fmla="*/ 51803302 w 1752"/>
              <a:gd name="T5" fmla="*/ 258228555 h 1376"/>
              <a:gd name="T6" fmla="*/ 105566637 w 1752"/>
              <a:gd name="T7" fmla="*/ 237966472 h 1376"/>
              <a:gd name="T8" fmla="*/ 164090370 w 1752"/>
              <a:gd name="T9" fmla="*/ 303936827 h 1376"/>
              <a:gd name="T10" fmla="*/ 193491921 w 1752"/>
              <a:gd name="T11" fmla="*/ 349645786 h 1376"/>
              <a:gd name="T12" fmla="*/ 197692444 w 1752"/>
              <a:gd name="T13" fmla="*/ 410432809 h 1376"/>
              <a:gd name="T14" fmla="*/ 227093995 w 1752"/>
              <a:gd name="T15" fmla="*/ 447659247 h 1376"/>
              <a:gd name="T16" fmla="*/ 245295206 w 1752"/>
              <a:gd name="T17" fmla="*/ 476403851 h 1376"/>
              <a:gd name="T18" fmla="*/ 252015621 w 1752"/>
              <a:gd name="T19" fmla="*/ 501850040 h 1376"/>
              <a:gd name="T20" fmla="*/ 202452826 w 1752"/>
              <a:gd name="T21" fmla="*/ 581957244 h 1376"/>
              <a:gd name="T22" fmla="*/ 252015621 w 1752"/>
              <a:gd name="T23" fmla="*/ 614000263 h 1376"/>
              <a:gd name="T24" fmla="*/ 256496074 w 1752"/>
              <a:gd name="T25" fmla="*/ 648399194 h 1376"/>
              <a:gd name="T26" fmla="*/ 321740255 w 1752"/>
              <a:gd name="T27" fmla="*/ 499022533 h 1376"/>
              <a:gd name="T28" fmla="*/ 398464638 w 1752"/>
              <a:gd name="T29" fmla="*/ 456141081 h 1376"/>
              <a:gd name="T30" fmla="*/ 434307203 w 1752"/>
              <a:gd name="T31" fmla="*/ 367080449 h 1376"/>
              <a:gd name="T32" fmla="*/ 486109959 w 1752"/>
              <a:gd name="T33" fmla="*/ 226657130 h 1376"/>
              <a:gd name="T34" fmla="*/ 484149927 w 1752"/>
              <a:gd name="T35" fmla="*/ 169167879 h 1376"/>
              <a:gd name="T36" fmla="*/ 432346641 w 1752"/>
              <a:gd name="T37" fmla="*/ 132413035 h 1376"/>
              <a:gd name="T38" fmla="*/ 364862564 w 1752"/>
              <a:gd name="T39" fmla="*/ 106495938 h 1376"/>
              <a:gd name="T40" fmla="*/ 326500108 w 1752"/>
              <a:gd name="T41" fmla="*/ 95186597 h 1376"/>
              <a:gd name="T42" fmla="*/ 310539387 w 1752"/>
              <a:gd name="T43" fmla="*/ 112150266 h 1376"/>
              <a:gd name="T44" fmla="*/ 292618105 w 1752"/>
              <a:gd name="T45" fmla="*/ 109323445 h 1376"/>
              <a:gd name="T46" fmla="*/ 301298552 w 1752"/>
              <a:gd name="T47" fmla="*/ 57488543 h 1376"/>
              <a:gd name="T48" fmla="*/ 263216489 w 1752"/>
              <a:gd name="T49" fmla="*/ 48535801 h 1376"/>
              <a:gd name="T50" fmla="*/ 220653509 w 1752"/>
              <a:gd name="T51" fmla="*/ 51834216 h 1376"/>
              <a:gd name="T52" fmla="*/ 177811129 w 1752"/>
              <a:gd name="T53" fmla="*/ 43352371 h 1376"/>
              <a:gd name="T54" fmla="*/ 166610261 w 1752"/>
              <a:gd name="T55" fmla="*/ 0 h 1376"/>
              <a:gd name="T56" fmla="*/ 114806943 w 1752"/>
              <a:gd name="T57" fmla="*/ 14607761 h 1376"/>
              <a:gd name="T58" fmla="*/ 130488263 w 1752"/>
              <a:gd name="T59" fmla="*/ 48535801 h 1376"/>
              <a:gd name="T60" fmla="*/ 87645354 w 1752"/>
              <a:gd name="T61" fmla="*/ 60316050 h 1376"/>
              <a:gd name="T62" fmla="*/ 49563340 w 1752"/>
              <a:gd name="T63" fmla="*/ 54661723 h 1376"/>
              <a:gd name="T64" fmla="*/ 47042920 w 1752"/>
              <a:gd name="T65" fmla="*/ 74923806 h 1376"/>
              <a:gd name="T66" fmla="*/ 49563340 w 1752"/>
              <a:gd name="T67" fmla="*/ 148905796 h 1376"/>
              <a:gd name="T68" fmla="*/ 0 w 1752"/>
              <a:gd name="T69" fmla="*/ 203567540 h 1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2"/>
              <a:gd name="T106" fmla="*/ 0 h 1376"/>
              <a:gd name="T107" fmla="*/ 1752 w 1752"/>
              <a:gd name="T108" fmla="*/ 1376 h 13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2" h="1376">
                <a:moveTo>
                  <a:pt x="0" y="432"/>
                </a:moveTo>
                <a:lnTo>
                  <a:pt x="40" y="493"/>
                </a:lnTo>
                <a:lnTo>
                  <a:pt x="95" y="518"/>
                </a:lnTo>
                <a:lnTo>
                  <a:pt x="152" y="493"/>
                </a:lnTo>
                <a:lnTo>
                  <a:pt x="152" y="548"/>
                </a:lnTo>
                <a:lnTo>
                  <a:pt x="185" y="548"/>
                </a:lnTo>
                <a:lnTo>
                  <a:pt x="240" y="554"/>
                </a:lnTo>
                <a:lnTo>
                  <a:pt x="377" y="505"/>
                </a:lnTo>
                <a:lnTo>
                  <a:pt x="393" y="585"/>
                </a:lnTo>
                <a:lnTo>
                  <a:pt x="586" y="645"/>
                </a:lnTo>
                <a:lnTo>
                  <a:pt x="618" y="737"/>
                </a:lnTo>
                <a:lnTo>
                  <a:pt x="691" y="742"/>
                </a:lnTo>
                <a:lnTo>
                  <a:pt x="723" y="798"/>
                </a:lnTo>
                <a:lnTo>
                  <a:pt x="706" y="871"/>
                </a:lnTo>
                <a:lnTo>
                  <a:pt x="715" y="938"/>
                </a:lnTo>
                <a:lnTo>
                  <a:pt x="811" y="950"/>
                </a:lnTo>
                <a:lnTo>
                  <a:pt x="828" y="1005"/>
                </a:lnTo>
                <a:lnTo>
                  <a:pt x="876" y="1011"/>
                </a:lnTo>
                <a:lnTo>
                  <a:pt x="876" y="1065"/>
                </a:lnTo>
                <a:lnTo>
                  <a:pt x="900" y="1065"/>
                </a:lnTo>
                <a:lnTo>
                  <a:pt x="908" y="1120"/>
                </a:lnTo>
                <a:lnTo>
                  <a:pt x="723" y="1235"/>
                </a:lnTo>
                <a:lnTo>
                  <a:pt x="763" y="1230"/>
                </a:lnTo>
                <a:lnTo>
                  <a:pt x="900" y="1303"/>
                </a:lnTo>
                <a:lnTo>
                  <a:pt x="933" y="1333"/>
                </a:lnTo>
                <a:lnTo>
                  <a:pt x="916" y="1376"/>
                </a:lnTo>
                <a:lnTo>
                  <a:pt x="1133" y="1163"/>
                </a:lnTo>
                <a:lnTo>
                  <a:pt x="1149" y="1059"/>
                </a:lnTo>
                <a:lnTo>
                  <a:pt x="1318" y="968"/>
                </a:lnTo>
                <a:lnTo>
                  <a:pt x="1423" y="968"/>
                </a:lnTo>
                <a:lnTo>
                  <a:pt x="1471" y="938"/>
                </a:lnTo>
                <a:lnTo>
                  <a:pt x="1551" y="779"/>
                </a:lnTo>
                <a:lnTo>
                  <a:pt x="1576" y="628"/>
                </a:lnTo>
                <a:lnTo>
                  <a:pt x="1736" y="481"/>
                </a:lnTo>
                <a:lnTo>
                  <a:pt x="1752" y="415"/>
                </a:lnTo>
                <a:lnTo>
                  <a:pt x="1729" y="359"/>
                </a:lnTo>
                <a:lnTo>
                  <a:pt x="1656" y="341"/>
                </a:lnTo>
                <a:lnTo>
                  <a:pt x="1544" y="281"/>
                </a:lnTo>
                <a:lnTo>
                  <a:pt x="1334" y="268"/>
                </a:lnTo>
                <a:lnTo>
                  <a:pt x="1303" y="226"/>
                </a:lnTo>
                <a:lnTo>
                  <a:pt x="1214" y="202"/>
                </a:lnTo>
                <a:lnTo>
                  <a:pt x="1166" y="202"/>
                </a:lnTo>
                <a:lnTo>
                  <a:pt x="1109" y="256"/>
                </a:lnTo>
                <a:lnTo>
                  <a:pt x="1109" y="238"/>
                </a:lnTo>
                <a:lnTo>
                  <a:pt x="1013" y="244"/>
                </a:lnTo>
                <a:lnTo>
                  <a:pt x="1045" y="232"/>
                </a:lnTo>
                <a:lnTo>
                  <a:pt x="1013" y="195"/>
                </a:lnTo>
                <a:lnTo>
                  <a:pt x="1076" y="122"/>
                </a:lnTo>
                <a:lnTo>
                  <a:pt x="1005" y="37"/>
                </a:lnTo>
                <a:lnTo>
                  <a:pt x="940" y="103"/>
                </a:lnTo>
                <a:lnTo>
                  <a:pt x="876" y="98"/>
                </a:lnTo>
                <a:lnTo>
                  <a:pt x="788" y="110"/>
                </a:lnTo>
                <a:lnTo>
                  <a:pt x="658" y="122"/>
                </a:lnTo>
                <a:lnTo>
                  <a:pt x="635" y="92"/>
                </a:lnTo>
                <a:lnTo>
                  <a:pt x="643" y="25"/>
                </a:lnTo>
                <a:lnTo>
                  <a:pt x="595" y="0"/>
                </a:lnTo>
                <a:lnTo>
                  <a:pt x="482" y="43"/>
                </a:lnTo>
                <a:lnTo>
                  <a:pt x="410" y="31"/>
                </a:lnTo>
                <a:lnTo>
                  <a:pt x="433" y="98"/>
                </a:lnTo>
                <a:lnTo>
                  <a:pt x="466" y="103"/>
                </a:lnTo>
                <a:lnTo>
                  <a:pt x="361" y="146"/>
                </a:lnTo>
                <a:lnTo>
                  <a:pt x="313" y="128"/>
                </a:lnTo>
                <a:lnTo>
                  <a:pt x="288" y="110"/>
                </a:lnTo>
                <a:lnTo>
                  <a:pt x="177" y="116"/>
                </a:lnTo>
                <a:lnTo>
                  <a:pt x="208" y="152"/>
                </a:lnTo>
                <a:lnTo>
                  <a:pt x="168" y="159"/>
                </a:lnTo>
                <a:lnTo>
                  <a:pt x="200" y="219"/>
                </a:lnTo>
                <a:lnTo>
                  <a:pt x="177" y="316"/>
                </a:lnTo>
                <a:lnTo>
                  <a:pt x="63" y="353"/>
                </a:lnTo>
                <a:lnTo>
                  <a:pt x="0" y="432"/>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16" name="Freeform 424"/>
          <p:cNvSpPr>
            <a:spLocks/>
          </p:cNvSpPr>
          <p:nvPr/>
        </p:nvSpPr>
        <p:spPr bwMode="auto">
          <a:xfrm>
            <a:off x="6180138" y="4434359"/>
            <a:ext cx="42862" cy="87312"/>
          </a:xfrm>
          <a:custGeom>
            <a:avLst/>
            <a:gdLst>
              <a:gd name="T0" fmla="*/ 0 w 80"/>
              <a:gd name="T1" fmla="*/ 0 h 128"/>
              <a:gd name="T2" fmla="*/ 4879839 w 80"/>
              <a:gd name="T3" fmla="*/ 59557691 h 128"/>
              <a:gd name="T4" fmla="*/ 22964388 w 80"/>
              <a:gd name="T5" fmla="*/ 48390628 h 128"/>
              <a:gd name="T6" fmla="*/ 11482194 w 80"/>
              <a:gd name="T7" fmla="*/ 11167066 h 128"/>
              <a:gd name="T8" fmla="*/ 0 w 80"/>
              <a:gd name="T9" fmla="*/ 0 h 128"/>
              <a:gd name="T10" fmla="*/ 0 60000 65536"/>
              <a:gd name="T11" fmla="*/ 0 60000 65536"/>
              <a:gd name="T12" fmla="*/ 0 60000 65536"/>
              <a:gd name="T13" fmla="*/ 0 60000 65536"/>
              <a:gd name="T14" fmla="*/ 0 60000 65536"/>
              <a:gd name="T15" fmla="*/ 0 w 80"/>
              <a:gd name="T16" fmla="*/ 0 h 128"/>
              <a:gd name="T17" fmla="*/ 80 w 80"/>
              <a:gd name="T18" fmla="*/ 128 h 128"/>
            </a:gdLst>
            <a:ahLst/>
            <a:cxnLst>
              <a:cxn ang="T10">
                <a:pos x="T0" y="T1"/>
              </a:cxn>
              <a:cxn ang="T11">
                <a:pos x="T2" y="T3"/>
              </a:cxn>
              <a:cxn ang="T12">
                <a:pos x="T4" y="T5"/>
              </a:cxn>
              <a:cxn ang="T13">
                <a:pos x="T6" y="T7"/>
              </a:cxn>
              <a:cxn ang="T14">
                <a:pos x="T8" y="T9"/>
              </a:cxn>
            </a:cxnLst>
            <a:rect l="T15" t="T16" r="T17" b="T18"/>
            <a:pathLst>
              <a:path w="80" h="128">
                <a:moveTo>
                  <a:pt x="0" y="0"/>
                </a:moveTo>
                <a:lnTo>
                  <a:pt x="17" y="128"/>
                </a:lnTo>
                <a:lnTo>
                  <a:pt x="80" y="104"/>
                </a:lnTo>
                <a:lnTo>
                  <a:pt x="40" y="24"/>
                </a:lnTo>
                <a:lnTo>
                  <a:pt x="0" y="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17" name="Freeform 425"/>
          <p:cNvSpPr>
            <a:spLocks/>
          </p:cNvSpPr>
          <p:nvPr/>
        </p:nvSpPr>
        <p:spPr bwMode="auto">
          <a:xfrm>
            <a:off x="4559300" y="3342159"/>
            <a:ext cx="157163" cy="80962"/>
          </a:xfrm>
          <a:custGeom>
            <a:avLst/>
            <a:gdLst>
              <a:gd name="T0" fmla="*/ 0 w 297"/>
              <a:gd name="T1" fmla="*/ 20946824 h 116"/>
              <a:gd name="T2" fmla="*/ 22401283 w 297"/>
              <a:gd name="T3" fmla="*/ 56507295 h 116"/>
              <a:gd name="T4" fmla="*/ 58243965 w 297"/>
              <a:gd name="T5" fmla="*/ 53584289 h 116"/>
              <a:gd name="T6" fmla="*/ 74205280 w 297"/>
              <a:gd name="T7" fmla="*/ 44328788 h 116"/>
              <a:gd name="T8" fmla="*/ 83165684 w 297"/>
              <a:gd name="T9" fmla="*/ 32638158 h 116"/>
              <a:gd name="T10" fmla="*/ 35842691 w 297"/>
              <a:gd name="T11" fmla="*/ 8768325 h 116"/>
              <a:gd name="T12" fmla="*/ 27161679 w 297"/>
              <a:gd name="T13" fmla="*/ 0 h 116"/>
              <a:gd name="T14" fmla="*/ 0 w 297"/>
              <a:gd name="T15" fmla="*/ 20946824 h 116"/>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116"/>
              <a:gd name="T26" fmla="*/ 297 w 297"/>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116">
                <a:moveTo>
                  <a:pt x="0" y="43"/>
                </a:moveTo>
                <a:lnTo>
                  <a:pt x="80" y="116"/>
                </a:lnTo>
                <a:lnTo>
                  <a:pt x="208" y="110"/>
                </a:lnTo>
                <a:lnTo>
                  <a:pt x="265" y="91"/>
                </a:lnTo>
                <a:lnTo>
                  <a:pt x="297" y="67"/>
                </a:lnTo>
                <a:lnTo>
                  <a:pt x="128" y="18"/>
                </a:lnTo>
                <a:lnTo>
                  <a:pt x="97" y="0"/>
                </a:lnTo>
                <a:lnTo>
                  <a:pt x="0" y="43"/>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18" name="Freeform 426"/>
          <p:cNvSpPr>
            <a:spLocks/>
          </p:cNvSpPr>
          <p:nvPr/>
        </p:nvSpPr>
        <p:spPr bwMode="auto">
          <a:xfrm>
            <a:off x="2346325" y="4629621"/>
            <a:ext cx="131763" cy="147638"/>
          </a:xfrm>
          <a:custGeom>
            <a:avLst/>
            <a:gdLst>
              <a:gd name="T0" fmla="*/ 0 w 250"/>
              <a:gd name="T1" fmla="*/ 40837502 h 213"/>
              <a:gd name="T2" fmla="*/ 0 w 250"/>
              <a:gd name="T3" fmla="*/ 58613677 h 213"/>
              <a:gd name="T4" fmla="*/ 13611646 w 250"/>
              <a:gd name="T5" fmla="*/ 67261241 h 213"/>
              <a:gd name="T6" fmla="*/ 4722387 w 250"/>
              <a:gd name="T7" fmla="*/ 78791558 h 213"/>
              <a:gd name="T8" fmla="*/ 4722387 w 250"/>
              <a:gd name="T9" fmla="*/ 96567744 h 213"/>
              <a:gd name="T10" fmla="*/ 20278329 w 250"/>
              <a:gd name="T11" fmla="*/ 102333249 h 213"/>
              <a:gd name="T12" fmla="*/ 36112030 w 250"/>
              <a:gd name="T13" fmla="*/ 75909499 h 213"/>
              <a:gd name="T14" fmla="*/ 65001324 w 250"/>
              <a:gd name="T15" fmla="*/ 49965420 h 213"/>
              <a:gd name="T16" fmla="*/ 69445969 w 250"/>
              <a:gd name="T17" fmla="*/ 26423740 h 213"/>
              <a:gd name="T18" fmla="*/ 45000759 w 250"/>
              <a:gd name="T19" fmla="*/ 17776170 h 213"/>
              <a:gd name="T20" fmla="*/ 24722957 w 250"/>
              <a:gd name="T21" fmla="*/ 0 h 213"/>
              <a:gd name="T22" fmla="*/ 9167017 w 250"/>
              <a:gd name="T23" fmla="*/ 8647567 h 213"/>
              <a:gd name="T24" fmla="*/ 0 w 250"/>
              <a:gd name="T25" fmla="*/ 40837502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213"/>
              <a:gd name="T41" fmla="*/ 250 w 250"/>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213">
                <a:moveTo>
                  <a:pt x="0" y="85"/>
                </a:moveTo>
                <a:lnTo>
                  <a:pt x="0" y="122"/>
                </a:lnTo>
                <a:lnTo>
                  <a:pt x="49" y="140"/>
                </a:lnTo>
                <a:lnTo>
                  <a:pt x="17" y="164"/>
                </a:lnTo>
                <a:lnTo>
                  <a:pt x="17" y="201"/>
                </a:lnTo>
                <a:lnTo>
                  <a:pt x="73" y="213"/>
                </a:lnTo>
                <a:lnTo>
                  <a:pt x="130" y="158"/>
                </a:lnTo>
                <a:lnTo>
                  <a:pt x="234" y="104"/>
                </a:lnTo>
                <a:lnTo>
                  <a:pt x="250" y="55"/>
                </a:lnTo>
                <a:lnTo>
                  <a:pt x="162" y="37"/>
                </a:lnTo>
                <a:lnTo>
                  <a:pt x="89" y="0"/>
                </a:lnTo>
                <a:lnTo>
                  <a:pt x="33" y="18"/>
                </a:lnTo>
                <a:lnTo>
                  <a:pt x="0" y="85"/>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19" name="Freeform 427"/>
          <p:cNvSpPr>
            <a:spLocks/>
          </p:cNvSpPr>
          <p:nvPr/>
        </p:nvSpPr>
        <p:spPr bwMode="auto">
          <a:xfrm>
            <a:off x="4478338" y="3586634"/>
            <a:ext cx="22225" cy="44450"/>
          </a:xfrm>
          <a:custGeom>
            <a:avLst/>
            <a:gdLst>
              <a:gd name="T0" fmla="*/ 0 w 40"/>
              <a:gd name="T1" fmla="*/ 16285284 h 67"/>
              <a:gd name="T2" fmla="*/ 9570086 w 40"/>
              <a:gd name="T3" fmla="*/ 29489586 h 67"/>
              <a:gd name="T4" fmla="*/ 12348765 w 40"/>
              <a:gd name="T5" fmla="*/ 0 h 67"/>
              <a:gd name="T6" fmla="*/ 0 w 40"/>
              <a:gd name="T7" fmla="*/ 16285284 h 67"/>
              <a:gd name="T8" fmla="*/ 0 60000 65536"/>
              <a:gd name="T9" fmla="*/ 0 60000 65536"/>
              <a:gd name="T10" fmla="*/ 0 60000 65536"/>
              <a:gd name="T11" fmla="*/ 0 60000 65536"/>
              <a:gd name="T12" fmla="*/ 0 w 40"/>
              <a:gd name="T13" fmla="*/ 0 h 67"/>
              <a:gd name="T14" fmla="*/ 40 w 40"/>
              <a:gd name="T15" fmla="*/ 67 h 67"/>
            </a:gdLst>
            <a:ahLst/>
            <a:cxnLst>
              <a:cxn ang="T8">
                <a:pos x="T0" y="T1"/>
              </a:cxn>
              <a:cxn ang="T9">
                <a:pos x="T2" y="T3"/>
              </a:cxn>
              <a:cxn ang="T10">
                <a:pos x="T4" y="T5"/>
              </a:cxn>
              <a:cxn ang="T11">
                <a:pos x="T6" y="T7"/>
              </a:cxn>
            </a:cxnLst>
            <a:rect l="T12" t="T13" r="T14" b="T15"/>
            <a:pathLst>
              <a:path w="40" h="67">
                <a:moveTo>
                  <a:pt x="0" y="37"/>
                </a:moveTo>
                <a:lnTo>
                  <a:pt x="31" y="67"/>
                </a:lnTo>
                <a:lnTo>
                  <a:pt x="40" y="0"/>
                </a:lnTo>
                <a:lnTo>
                  <a:pt x="0" y="37"/>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20" name="Freeform 428"/>
          <p:cNvSpPr>
            <a:spLocks/>
          </p:cNvSpPr>
          <p:nvPr/>
        </p:nvSpPr>
        <p:spPr bwMode="auto">
          <a:xfrm>
            <a:off x="2976563" y="4529609"/>
            <a:ext cx="68262" cy="84137"/>
          </a:xfrm>
          <a:custGeom>
            <a:avLst/>
            <a:gdLst>
              <a:gd name="T0" fmla="*/ 0 w 129"/>
              <a:gd name="T1" fmla="*/ 56086705 h 121"/>
              <a:gd name="T2" fmla="*/ 4199964 w 129"/>
              <a:gd name="T3" fmla="*/ 0 h 121"/>
              <a:gd name="T4" fmla="*/ 36121710 w 129"/>
              <a:gd name="T5" fmla="*/ 26592859 h 121"/>
              <a:gd name="T6" fmla="*/ 17920627 w 129"/>
              <a:gd name="T7" fmla="*/ 58504427 h 121"/>
              <a:gd name="T8" fmla="*/ 0 w 129"/>
              <a:gd name="T9" fmla="*/ 56086705 h 121"/>
              <a:gd name="T10" fmla="*/ 0 60000 65536"/>
              <a:gd name="T11" fmla="*/ 0 60000 65536"/>
              <a:gd name="T12" fmla="*/ 0 60000 65536"/>
              <a:gd name="T13" fmla="*/ 0 60000 65536"/>
              <a:gd name="T14" fmla="*/ 0 60000 65536"/>
              <a:gd name="T15" fmla="*/ 0 w 129"/>
              <a:gd name="T16" fmla="*/ 0 h 121"/>
              <a:gd name="T17" fmla="*/ 129 w 129"/>
              <a:gd name="T18" fmla="*/ 121 h 121"/>
            </a:gdLst>
            <a:ahLst/>
            <a:cxnLst>
              <a:cxn ang="T10">
                <a:pos x="T0" y="T1"/>
              </a:cxn>
              <a:cxn ang="T11">
                <a:pos x="T2" y="T3"/>
              </a:cxn>
              <a:cxn ang="T12">
                <a:pos x="T4" y="T5"/>
              </a:cxn>
              <a:cxn ang="T13">
                <a:pos x="T6" y="T7"/>
              </a:cxn>
              <a:cxn ang="T14">
                <a:pos x="T8" y="T9"/>
              </a:cxn>
            </a:cxnLst>
            <a:rect l="T15" t="T16" r="T17" b="T18"/>
            <a:pathLst>
              <a:path w="129" h="121">
                <a:moveTo>
                  <a:pt x="0" y="116"/>
                </a:moveTo>
                <a:lnTo>
                  <a:pt x="15" y="0"/>
                </a:lnTo>
                <a:lnTo>
                  <a:pt x="129" y="55"/>
                </a:lnTo>
                <a:lnTo>
                  <a:pt x="64" y="121"/>
                </a:lnTo>
                <a:lnTo>
                  <a:pt x="0" y="11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21" name="Freeform 429"/>
          <p:cNvSpPr>
            <a:spLocks/>
          </p:cNvSpPr>
          <p:nvPr/>
        </p:nvSpPr>
        <p:spPr bwMode="auto">
          <a:xfrm>
            <a:off x="5275263" y="4362921"/>
            <a:ext cx="33337" cy="41275"/>
          </a:xfrm>
          <a:custGeom>
            <a:avLst/>
            <a:gdLst>
              <a:gd name="T0" fmla="*/ 0 w 63"/>
              <a:gd name="T1" fmla="*/ 21976569 h 61"/>
              <a:gd name="T2" fmla="*/ 11200175 w 63"/>
              <a:gd name="T3" fmla="*/ 27928293 h 61"/>
              <a:gd name="T4" fmla="*/ 15680561 w 63"/>
              <a:gd name="T5" fmla="*/ 19686822 h 61"/>
              <a:gd name="T6" fmla="*/ 6440391 w 63"/>
              <a:gd name="T7" fmla="*/ 19686822 h 61"/>
              <a:gd name="T8" fmla="*/ 17640569 w 63"/>
              <a:gd name="T9" fmla="*/ 10987946 h 61"/>
              <a:gd name="T10" fmla="*/ 13440633 w 63"/>
              <a:gd name="T11" fmla="*/ 0 h 61"/>
              <a:gd name="T12" fmla="*/ 0 w 63"/>
              <a:gd name="T13" fmla="*/ 21976569 h 61"/>
              <a:gd name="T14" fmla="*/ 0 60000 65536"/>
              <a:gd name="T15" fmla="*/ 0 60000 65536"/>
              <a:gd name="T16" fmla="*/ 0 60000 65536"/>
              <a:gd name="T17" fmla="*/ 0 60000 65536"/>
              <a:gd name="T18" fmla="*/ 0 60000 65536"/>
              <a:gd name="T19" fmla="*/ 0 60000 65536"/>
              <a:gd name="T20" fmla="*/ 0 60000 65536"/>
              <a:gd name="T21" fmla="*/ 0 w 63"/>
              <a:gd name="T22" fmla="*/ 0 h 61"/>
              <a:gd name="T23" fmla="*/ 63 w 6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61">
                <a:moveTo>
                  <a:pt x="0" y="48"/>
                </a:moveTo>
                <a:lnTo>
                  <a:pt x="40" y="61"/>
                </a:lnTo>
                <a:lnTo>
                  <a:pt x="56" y="43"/>
                </a:lnTo>
                <a:lnTo>
                  <a:pt x="23" y="43"/>
                </a:lnTo>
                <a:lnTo>
                  <a:pt x="63" y="24"/>
                </a:lnTo>
                <a:lnTo>
                  <a:pt x="48" y="0"/>
                </a:lnTo>
                <a:lnTo>
                  <a:pt x="0" y="48"/>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322" name="Freeform 430"/>
          <p:cNvSpPr>
            <a:spLocks/>
          </p:cNvSpPr>
          <p:nvPr/>
        </p:nvSpPr>
        <p:spPr bwMode="auto">
          <a:xfrm>
            <a:off x="4759325" y="3623146"/>
            <a:ext cx="144463" cy="146050"/>
          </a:xfrm>
          <a:custGeom>
            <a:avLst/>
            <a:gdLst>
              <a:gd name="T0" fmla="*/ 0 w 273"/>
              <a:gd name="T1" fmla="*/ 40433907 h 213"/>
              <a:gd name="T2" fmla="*/ 8960410 w 273"/>
              <a:gd name="T3" fmla="*/ 17395721 h 213"/>
              <a:gd name="T4" fmla="*/ 33602193 w 273"/>
              <a:gd name="T5" fmla="*/ 6112159 h 213"/>
              <a:gd name="T6" fmla="*/ 65244347 w 273"/>
              <a:gd name="T7" fmla="*/ 8933049 h 213"/>
              <a:gd name="T8" fmla="*/ 76445268 w 273"/>
              <a:gd name="T9" fmla="*/ 0 h 213"/>
              <a:gd name="T10" fmla="*/ 71964800 w 273"/>
              <a:gd name="T11" fmla="*/ 20216611 h 213"/>
              <a:gd name="T12" fmla="*/ 51803473 w 273"/>
              <a:gd name="T13" fmla="*/ 14574831 h 213"/>
              <a:gd name="T14" fmla="*/ 40602568 w 273"/>
              <a:gd name="T15" fmla="*/ 34321751 h 213"/>
              <a:gd name="T16" fmla="*/ 29122254 w 273"/>
              <a:gd name="T17" fmla="*/ 26328773 h 213"/>
              <a:gd name="T18" fmla="*/ 38362599 w 273"/>
              <a:gd name="T19" fmla="*/ 48896587 h 213"/>
              <a:gd name="T20" fmla="*/ 29122254 w 273"/>
              <a:gd name="T21" fmla="*/ 54538367 h 213"/>
              <a:gd name="T22" fmla="*/ 47043075 w 273"/>
              <a:gd name="T23" fmla="*/ 69113193 h 213"/>
              <a:gd name="T24" fmla="*/ 47043075 w 273"/>
              <a:gd name="T25" fmla="*/ 77575862 h 213"/>
              <a:gd name="T26" fmla="*/ 31362224 w 273"/>
              <a:gd name="T27" fmla="*/ 80396752 h 213"/>
              <a:gd name="T28" fmla="*/ 35842700 w 273"/>
              <a:gd name="T29" fmla="*/ 100143688 h 213"/>
              <a:gd name="T30" fmla="*/ 15400917 w 273"/>
              <a:gd name="T31" fmla="*/ 94972285 h 213"/>
              <a:gd name="T32" fmla="*/ 8960410 w 273"/>
              <a:gd name="T33" fmla="*/ 77575862 h 213"/>
              <a:gd name="T34" fmla="*/ 35842700 w 273"/>
              <a:gd name="T35" fmla="*/ 69113193 h 213"/>
              <a:gd name="T36" fmla="*/ 11200909 w 273"/>
              <a:gd name="T37" fmla="*/ 63001036 h 213"/>
              <a:gd name="T38" fmla="*/ 0 w 273"/>
              <a:gd name="T39" fmla="*/ 40433907 h 2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3"/>
              <a:gd name="T61" fmla="*/ 0 h 213"/>
              <a:gd name="T62" fmla="*/ 273 w 273"/>
              <a:gd name="T63" fmla="*/ 213 h 2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3" h="213">
                <a:moveTo>
                  <a:pt x="0" y="86"/>
                </a:moveTo>
                <a:lnTo>
                  <a:pt x="32" y="37"/>
                </a:lnTo>
                <a:lnTo>
                  <a:pt x="120" y="13"/>
                </a:lnTo>
                <a:lnTo>
                  <a:pt x="233" y="19"/>
                </a:lnTo>
                <a:lnTo>
                  <a:pt x="273" y="0"/>
                </a:lnTo>
                <a:lnTo>
                  <a:pt x="257" y="43"/>
                </a:lnTo>
                <a:lnTo>
                  <a:pt x="185" y="31"/>
                </a:lnTo>
                <a:lnTo>
                  <a:pt x="145" y="73"/>
                </a:lnTo>
                <a:lnTo>
                  <a:pt x="104" y="56"/>
                </a:lnTo>
                <a:lnTo>
                  <a:pt x="137" y="104"/>
                </a:lnTo>
                <a:lnTo>
                  <a:pt x="104" y="116"/>
                </a:lnTo>
                <a:lnTo>
                  <a:pt x="168" y="147"/>
                </a:lnTo>
                <a:lnTo>
                  <a:pt x="168" y="165"/>
                </a:lnTo>
                <a:lnTo>
                  <a:pt x="112" y="171"/>
                </a:lnTo>
                <a:lnTo>
                  <a:pt x="128" y="213"/>
                </a:lnTo>
                <a:lnTo>
                  <a:pt x="55" y="202"/>
                </a:lnTo>
                <a:lnTo>
                  <a:pt x="32" y="165"/>
                </a:lnTo>
                <a:lnTo>
                  <a:pt x="128" y="147"/>
                </a:lnTo>
                <a:lnTo>
                  <a:pt x="40" y="134"/>
                </a:lnTo>
                <a:lnTo>
                  <a:pt x="0" y="86"/>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23" name="Freeform 431"/>
          <p:cNvSpPr>
            <a:spLocks/>
          </p:cNvSpPr>
          <p:nvPr/>
        </p:nvSpPr>
        <p:spPr bwMode="auto">
          <a:xfrm>
            <a:off x="2074863" y="4240684"/>
            <a:ext cx="92075" cy="96837"/>
          </a:xfrm>
          <a:custGeom>
            <a:avLst/>
            <a:gdLst>
              <a:gd name="T0" fmla="*/ 0 w 176"/>
              <a:gd name="T1" fmla="*/ 52628141 h 140"/>
              <a:gd name="T2" fmla="*/ 9031721 w 176"/>
              <a:gd name="T3" fmla="*/ 26314071 h 140"/>
              <a:gd name="T4" fmla="*/ 19979230 w 176"/>
              <a:gd name="T5" fmla="*/ 26314071 h 140"/>
              <a:gd name="T6" fmla="*/ 9031721 w 176"/>
              <a:gd name="T7" fmla="*/ 5741051 h 140"/>
              <a:gd name="T8" fmla="*/ 37221845 w 176"/>
              <a:gd name="T9" fmla="*/ 0 h 140"/>
              <a:gd name="T10" fmla="*/ 41874247 w 176"/>
              <a:gd name="T11" fmla="*/ 32055119 h 140"/>
              <a:gd name="T12" fmla="*/ 48169350 w 176"/>
              <a:gd name="T13" fmla="*/ 35404294 h 140"/>
              <a:gd name="T14" fmla="*/ 35306058 w 176"/>
              <a:gd name="T15" fmla="*/ 55498666 h 140"/>
              <a:gd name="T16" fmla="*/ 26274333 w 176"/>
              <a:gd name="T17" fmla="*/ 66981454 h 140"/>
              <a:gd name="T18" fmla="*/ 0 w 176"/>
              <a:gd name="T19" fmla="*/ 52628141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
              <a:gd name="T31" fmla="*/ 0 h 140"/>
              <a:gd name="T32" fmla="*/ 176 w 176"/>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 h="140">
                <a:moveTo>
                  <a:pt x="0" y="110"/>
                </a:moveTo>
                <a:lnTo>
                  <a:pt x="33" y="55"/>
                </a:lnTo>
                <a:lnTo>
                  <a:pt x="73" y="55"/>
                </a:lnTo>
                <a:lnTo>
                  <a:pt x="33" y="12"/>
                </a:lnTo>
                <a:lnTo>
                  <a:pt x="136" y="0"/>
                </a:lnTo>
                <a:lnTo>
                  <a:pt x="153" y="67"/>
                </a:lnTo>
                <a:lnTo>
                  <a:pt x="176" y="74"/>
                </a:lnTo>
                <a:lnTo>
                  <a:pt x="129" y="116"/>
                </a:lnTo>
                <a:lnTo>
                  <a:pt x="96" y="140"/>
                </a:lnTo>
                <a:lnTo>
                  <a:pt x="0" y="110"/>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24" name="Freeform 432"/>
          <p:cNvSpPr>
            <a:spLocks/>
          </p:cNvSpPr>
          <p:nvPr/>
        </p:nvSpPr>
        <p:spPr bwMode="auto">
          <a:xfrm>
            <a:off x="2809875" y="4467696"/>
            <a:ext cx="120650" cy="158750"/>
          </a:xfrm>
          <a:custGeom>
            <a:avLst/>
            <a:gdLst>
              <a:gd name="T0" fmla="*/ 0 w 226"/>
              <a:gd name="T1" fmla="*/ 34004802 h 231"/>
              <a:gd name="T2" fmla="*/ 9404829 w 226"/>
              <a:gd name="T3" fmla="*/ 51478991 h 231"/>
              <a:gd name="T4" fmla="*/ 23084725 w 226"/>
              <a:gd name="T5" fmla="*/ 63286276 h 231"/>
              <a:gd name="T6" fmla="*/ 20804654 w 226"/>
              <a:gd name="T7" fmla="*/ 94929082 h 231"/>
              <a:gd name="T8" fmla="*/ 27359791 w 226"/>
              <a:gd name="T9" fmla="*/ 109097687 h 231"/>
              <a:gd name="T10" fmla="*/ 64408948 w 226"/>
              <a:gd name="T11" fmla="*/ 103430108 h 231"/>
              <a:gd name="T12" fmla="*/ 41039156 w 226"/>
              <a:gd name="T13" fmla="*/ 68953856 h 231"/>
              <a:gd name="T14" fmla="*/ 57284194 w 226"/>
              <a:gd name="T15" fmla="*/ 40144508 h 231"/>
              <a:gd name="T16" fmla="*/ 20804654 w 226"/>
              <a:gd name="T17" fmla="*/ 0 h 231"/>
              <a:gd name="T18" fmla="*/ 6839681 w 226"/>
              <a:gd name="T19" fmla="*/ 11335165 h 231"/>
              <a:gd name="T20" fmla="*/ 11684900 w 226"/>
              <a:gd name="T21" fmla="*/ 19836191 h 231"/>
              <a:gd name="T22" fmla="*/ 0 w 226"/>
              <a:gd name="T23" fmla="*/ 34004802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31"/>
              <a:gd name="T38" fmla="*/ 226 w 226"/>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31">
                <a:moveTo>
                  <a:pt x="0" y="72"/>
                </a:moveTo>
                <a:lnTo>
                  <a:pt x="33" y="109"/>
                </a:lnTo>
                <a:lnTo>
                  <a:pt x="81" y="134"/>
                </a:lnTo>
                <a:lnTo>
                  <a:pt x="73" y="201"/>
                </a:lnTo>
                <a:lnTo>
                  <a:pt x="96" y="231"/>
                </a:lnTo>
                <a:lnTo>
                  <a:pt x="226" y="219"/>
                </a:lnTo>
                <a:lnTo>
                  <a:pt x="144" y="146"/>
                </a:lnTo>
                <a:lnTo>
                  <a:pt x="201" y="85"/>
                </a:lnTo>
                <a:lnTo>
                  <a:pt x="73" y="0"/>
                </a:lnTo>
                <a:lnTo>
                  <a:pt x="24" y="24"/>
                </a:lnTo>
                <a:lnTo>
                  <a:pt x="41" y="42"/>
                </a:lnTo>
                <a:lnTo>
                  <a:pt x="0" y="72"/>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25" name="Freeform 433"/>
          <p:cNvSpPr>
            <a:spLocks/>
          </p:cNvSpPr>
          <p:nvPr/>
        </p:nvSpPr>
        <p:spPr bwMode="auto">
          <a:xfrm>
            <a:off x="2143125" y="4288309"/>
            <a:ext cx="144463" cy="69850"/>
          </a:xfrm>
          <a:custGeom>
            <a:avLst/>
            <a:gdLst>
              <a:gd name="T0" fmla="*/ 0 w 274"/>
              <a:gd name="T1" fmla="*/ 22103499 h 104"/>
              <a:gd name="T2" fmla="*/ 13064937 w 274"/>
              <a:gd name="T3" fmla="*/ 3157355 h 104"/>
              <a:gd name="T4" fmla="*/ 53372217 w 274"/>
              <a:gd name="T5" fmla="*/ 0 h 104"/>
              <a:gd name="T6" fmla="*/ 76166270 w 274"/>
              <a:gd name="T7" fmla="*/ 13984105 h 104"/>
              <a:gd name="T8" fmla="*/ 55595576 w 274"/>
              <a:gd name="T9" fmla="*/ 16690121 h 104"/>
              <a:gd name="T10" fmla="*/ 24740077 w 274"/>
              <a:gd name="T11" fmla="*/ 46913685 h 104"/>
              <a:gd name="T12" fmla="*/ 20014452 w 274"/>
              <a:gd name="T13" fmla="*/ 41049635 h 104"/>
              <a:gd name="T14" fmla="*/ 0 w 274"/>
              <a:gd name="T15" fmla="*/ 22103499 h 104"/>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104"/>
              <a:gd name="T26" fmla="*/ 274 w 274"/>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104">
                <a:moveTo>
                  <a:pt x="0" y="49"/>
                </a:moveTo>
                <a:lnTo>
                  <a:pt x="47" y="7"/>
                </a:lnTo>
                <a:lnTo>
                  <a:pt x="192" y="0"/>
                </a:lnTo>
                <a:lnTo>
                  <a:pt x="274" y="31"/>
                </a:lnTo>
                <a:lnTo>
                  <a:pt x="200" y="37"/>
                </a:lnTo>
                <a:lnTo>
                  <a:pt x="89" y="104"/>
                </a:lnTo>
                <a:lnTo>
                  <a:pt x="72" y="91"/>
                </a:lnTo>
                <a:lnTo>
                  <a:pt x="0" y="49"/>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26" name="Freeform 434"/>
          <p:cNvSpPr>
            <a:spLocks/>
          </p:cNvSpPr>
          <p:nvPr/>
        </p:nvSpPr>
        <p:spPr bwMode="auto">
          <a:xfrm>
            <a:off x="5900738" y="3777134"/>
            <a:ext cx="701675" cy="698500"/>
          </a:xfrm>
          <a:custGeom>
            <a:avLst/>
            <a:gdLst>
              <a:gd name="T0" fmla="*/ 0 w 1326"/>
              <a:gd name="T1" fmla="*/ 221676158 h 1016"/>
              <a:gd name="T2" fmla="*/ 8680451 w 1326"/>
              <a:gd name="T3" fmla="*/ 207023474 h 1016"/>
              <a:gd name="T4" fmla="*/ 38082540 w 1326"/>
              <a:gd name="T5" fmla="*/ 207023474 h 1016"/>
              <a:gd name="T6" fmla="*/ 17640831 w 1326"/>
              <a:gd name="T7" fmla="*/ 157867193 h 1016"/>
              <a:gd name="T8" fmla="*/ 28841698 w 1326"/>
              <a:gd name="T9" fmla="*/ 146523445 h 1016"/>
              <a:gd name="T10" fmla="*/ 44802954 w 1326"/>
              <a:gd name="T11" fmla="*/ 146523445 h 1016"/>
              <a:gd name="T12" fmla="*/ 82884965 w 1326"/>
              <a:gd name="T13" fmla="*/ 94531270 h 1016"/>
              <a:gd name="T14" fmla="*/ 80645003 w 1326"/>
              <a:gd name="T15" fmla="*/ 77515628 h 1016"/>
              <a:gd name="T16" fmla="*/ 89885837 w 1326"/>
              <a:gd name="T17" fmla="*/ 69007817 h 1016"/>
              <a:gd name="T18" fmla="*/ 73924589 w 1326"/>
              <a:gd name="T19" fmla="*/ 51992196 h 1016"/>
              <a:gd name="T20" fmla="*/ 71684628 w 1326"/>
              <a:gd name="T21" fmla="*/ 25523442 h 1016"/>
              <a:gd name="T22" fmla="*/ 110046551 w 1326"/>
              <a:gd name="T23" fmla="*/ 25523442 h 1016"/>
              <a:gd name="T24" fmla="*/ 119007456 w 1326"/>
              <a:gd name="T25" fmla="*/ 14179689 h 1016"/>
              <a:gd name="T26" fmla="*/ 141688622 w 1326"/>
              <a:gd name="T27" fmla="*/ 0 h 1016"/>
              <a:gd name="T28" fmla="*/ 152889489 w 1326"/>
              <a:gd name="T29" fmla="*/ 11343753 h 1016"/>
              <a:gd name="T30" fmla="*/ 136928208 w 1326"/>
              <a:gd name="T31" fmla="*/ 37340189 h 1016"/>
              <a:gd name="T32" fmla="*/ 143929113 w 1326"/>
              <a:gd name="T33" fmla="*/ 63335944 h 1016"/>
              <a:gd name="T34" fmla="*/ 130488252 w 1326"/>
              <a:gd name="T35" fmla="*/ 66171881 h 1016"/>
              <a:gd name="T36" fmla="*/ 136928208 w 1326"/>
              <a:gd name="T37" fmla="*/ 94531270 h 1016"/>
              <a:gd name="T38" fmla="*/ 164090356 w 1326"/>
              <a:gd name="T39" fmla="*/ 106348017 h 1016"/>
              <a:gd name="T40" fmla="*/ 150649527 w 1326"/>
              <a:gd name="T41" fmla="*/ 135179698 h 1016"/>
              <a:gd name="T42" fmla="*/ 184251598 w 1326"/>
              <a:gd name="T43" fmla="*/ 155504256 h 1016"/>
              <a:gd name="T44" fmla="*/ 249495178 w 1326"/>
              <a:gd name="T45" fmla="*/ 172519877 h 1016"/>
              <a:gd name="T46" fmla="*/ 251735669 w 1326"/>
              <a:gd name="T47" fmla="*/ 149359382 h 1016"/>
              <a:gd name="T48" fmla="*/ 258736013 w 1326"/>
              <a:gd name="T49" fmla="*/ 143687508 h 1016"/>
              <a:gd name="T50" fmla="*/ 260975974 w 1326"/>
              <a:gd name="T51" fmla="*/ 157867193 h 1016"/>
              <a:gd name="T52" fmla="*/ 267696388 w 1326"/>
              <a:gd name="T53" fmla="*/ 166848003 h 1016"/>
              <a:gd name="T54" fmla="*/ 301578984 w 1326"/>
              <a:gd name="T55" fmla="*/ 164012066 h 1016"/>
              <a:gd name="T56" fmla="*/ 299338493 w 1326"/>
              <a:gd name="T57" fmla="*/ 149359382 h 1016"/>
              <a:gd name="T58" fmla="*/ 351141774 w 1326"/>
              <a:gd name="T59" fmla="*/ 117691765 h 1016"/>
              <a:gd name="T60" fmla="*/ 355342297 w 1326"/>
              <a:gd name="T61" fmla="*/ 138015635 h 1016"/>
              <a:gd name="T62" fmla="*/ 371303016 w 1326"/>
              <a:gd name="T63" fmla="*/ 143687508 h 1016"/>
              <a:gd name="T64" fmla="*/ 362342641 w 1326"/>
              <a:gd name="T65" fmla="*/ 157867193 h 1016"/>
              <a:gd name="T66" fmla="*/ 341901469 w 1326"/>
              <a:gd name="T67" fmla="*/ 169683940 h 1016"/>
              <a:gd name="T68" fmla="*/ 308299398 w 1326"/>
              <a:gd name="T69" fmla="*/ 250035526 h 1016"/>
              <a:gd name="T70" fmla="*/ 303539016 w 1326"/>
              <a:gd name="T71" fmla="*/ 215531284 h 1016"/>
              <a:gd name="T72" fmla="*/ 294578111 w 1326"/>
              <a:gd name="T73" fmla="*/ 229710968 h 1016"/>
              <a:gd name="T74" fmla="*/ 288138155 w 1326"/>
              <a:gd name="T75" fmla="*/ 215531284 h 1016"/>
              <a:gd name="T76" fmla="*/ 303539016 w 1326"/>
              <a:gd name="T77" fmla="*/ 195207414 h 1016"/>
              <a:gd name="T78" fmla="*/ 276657293 w 1326"/>
              <a:gd name="T79" fmla="*/ 192371477 h 1016"/>
              <a:gd name="T80" fmla="*/ 256496051 w 1326"/>
              <a:gd name="T81" fmla="*/ 169683940 h 1016"/>
              <a:gd name="T82" fmla="*/ 249495178 w 1326"/>
              <a:gd name="T83" fmla="*/ 183863667 h 1016"/>
              <a:gd name="T84" fmla="*/ 256496051 w 1326"/>
              <a:gd name="T85" fmla="*/ 192371477 h 1016"/>
              <a:gd name="T86" fmla="*/ 247535146 w 1326"/>
              <a:gd name="T87" fmla="*/ 201351600 h 1016"/>
              <a:gd name="T88" fmla="*/ 256496051 w 1326"/>
              <a:gd name="T89" fmla="*/ 207023474 h 1016"/>
              <a:gd name="T90" fmla="*/ 260975974 w 1326"/>
              <a:gd name="T91" fmla="*/ 253343775 h 1016"/>
              <a:gd name="T92" fmla="*/ 249495178 w 1326"/>
              <a:gd name="T93" fmla="*/ 244363652 h 1016"/>
              <a:gd name="T94" fmla="*/ 227093974 w 1326"/>
              <a:gd name="T95" fmla="*/ 284539080 h 1016"/>
              <a:gd name="T96" fmla="*/ 152889489 w 1326"/>
              <a:gd name="T97" fmla="*/ 354019876 h 1016"/>
              <a:gd name="T98" fmla="*/ 145889146 w 1326"/>
              <a:gd name="T99" fmla="*/ 442879315 h 1016"/>
              <a:gd name="T100" fmla="*/ 114527003 w 1326"/>
              <a:gd name="T101" fmla="*/ 480218806 h 1016"/>
              <a:gd name="T102" fmla="*/ 85125456 w 1326"/>
              <a:gd name="T103" fmla="*/ 411211011 h 1016"/>
              <a:gd name="T104" fmla="*/ 76445009 w 1326"/>
              <a:gd name="T105" fmla="*/ 356855813 h 1016"/>
              <a:gd name="T106" fmla="*/ 65244126 w 1326"/>
              <a:gd name="T107" fmla="*/ 342203129 h 1016"/>
              <a:gd name="T108" fmla="*/ 58243783 w 1326"/>
              <a:gd name="T109" fmla="*/ 244363652 h 1016"/>
              <a:gd name="T110" fmla="*/ 49282878 w 1326"/>
              <a:gd name="T111" fmla="*/ 241527028 h 1016"/>
              <a:gd name="T112" fmla="*/ 47042916 w 1326"/>
              <a:gd name="T113" fmla="*/ 264687522 h 1016"/>
              <a:gd name="T114" fmla="*/ 28841698 w 1326"/>
              <a:gd name="T115" fmla="*/ 270359396 h 1016"/>
              <a:gd name="T116" fmla="*/ 8680451 w 1326"/>
              <a:gd name="T117" fmla="*/ 241527028 h 1016"/>
              <a:gd name="T118" fmla="*/ 28841698 w 1326"/>
              <a:gd name="T119" fmla="*/ 229710968 h 1016"/>
              <a:gd name="T120" fmla="*/ 8680451 w 1326"/>
              <a:gd name="T121" fmla="*/ 233019905 h 1016"/>
              <a:gd name="T122" fmla="*/ 0 w 1326"/>
              <a:gd name="T123" fmla="*/ 221676158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6"/>
              <a:gd name="T187" fmla="*/ 0 h 1016"/>
              <a:gd name="T188" fmla="*/ 1326 w 1326"/>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6" h="1016">
                <a:moveTo>
                  <a:pt x="0" y="469"/>
                </a:moveTo>
                <a:lnTo>
                  <a:pt x="31" y="438"/>
                </a:lnTo>
                <a:lnTo>
                  <a:pt x="136" y="438"/>
                </a:lnTo>
                <a:lnTo>
                  <a:pt x="63" y="334"/>
                </a:lnTo>
                <a:lnTo>
                  <a:pt x="103" y="310"/>
                </a:lnTo>
                <a:lnTo>
                  <a:pt x="160" y="310"/>
                </a:lnTo>
                <a:lnTo>
                  <a:pt x="296" y="200"/>
                </a:lnTo>
                <a:lnTo>
                  <a:pt x="288" y="164"/>
                </a:lnTo>
                <a:lnTo>
                  <a:pt x="321" y="146"/>
                </a:lnTo>
                <a:lnTo>
                  <a:pt x="264" y="110"/>
                </a:lnTo>
                <a:lnTo>
                  <a:pt x="256" y="54"/>
                </a:lnTo>
                <a:lnTo>
                  <a:pt x="393" y="54"/>
                </a:lnTo>
                <a:lnTo>
                  <a:pt x="425" y="30"/>
                </a:lnTo>
                <a:lnTo>
                  <a:pt x="506" y="0"/>
                </a:lnTo>
                <a:lnTo>
                  <a:pt x="546" y="24"/>
                </a:lnTo>
                <a:lnTo>
                  <a:pt x="489" y="79"/>
                </a:lnTo>
                <a:lnTo>
                  <a:pt x="514" y="134"/>
                </a:lnTo>
                <a:lnTo>
                  <a:pt x="466" y="140"/>
                </a:lnTo>
                <a:lnTo>
                  <a:pt x="489" y="200"/>
                </a:lnTo>
                <a:lnTo>
                  <a:pt x="586" y="225"/>
                </a:lnTo>
                <a:lnTo>
                  <a:pt x="538" y="286"/>
                </a:lnTo>
                <a:lnTo>
                  <a:pt x="658" y="329"/>
                </a:lnTo>
                <a:lnTo>
                  <a:pt x="891" y="365"/>
                </a:lnTo>
                <a:lnTo>
                  <a:pt x="899" y="316"/>
                </a:lnTo>
                <a:lnTo>
                  <a:pt x="924" y="304"/>
                </a:lnTo>
                <a:lnTo>
                  <a:pt x="932" y="334"/>
                </a:lnTo>
                <a:lnTo>
                  <a:pt x="956" y="353"/>
                </a:lnTo>
                <a:lnTo>
                  <a:pt x="1077" y="347"/>
                </a:lnTo>
                <a:lnTo>
                  <a:pt x="1069" y="316"/>
                </a:lnTo>
                <a:lnTo>
                  <a:pt x="1254" y="249"/>
                </a:lnTo>
                <a:lnTo>
                  <a:pt x="1269" y="292"/>
                </a:lnTo>
                <a:lnTo>
                  <a:pt x="1326" y="304"/>
                </a:lnTo>
                <a:lnTo>
                  <a:pt x="1294" y="334"/>
                </a:lnTo>
                <a:lnTo>
                  <a:pt x="1221" y="359"/>
                </a:lnTo>
                <a:lnTo>
                  <a:pt x="1101" y="529"/>
                </a:lnTo>
                <a:lnTo>
                  <a:pt x="1084" y="456"/>
                </a:lnTo>
                <a:lnTo>
                  <a:pt x="1052" y="486"/>
                </a:lnTo>
                <a:lnTo>
                  <a:pt x="1029" y="456"/>
                </a:lnTo>
                <a:lnTo>
                  <a:pt x="1084" y="413"/>
                </a:lnTo>
                <a:lnTo>
                  <a:pt x="988" y="407"/>
                </a:lnTo>
                <a:lnTo>
                  <a:pt x="916" y="359"/>
                </a:lnTo>
                <a:lnTo>
                  <a:pt x="891" y="389"/>
                </a:lnTo>
                <a:lnTo>
                  <a:pt x="916" y="407"/>
                </a:lnTo>
                <a:lnTo>
                  <a:pt x="884" y="426"/>
                </a:lnTo>
                <a:lnTo>
                  <a:pt x="916" y="438"/>
                </a:lnTo>
                <a:lnTo>
                  <a:pt x="932" y="536"/>
                </a:lnTo>
                <a:lnTo>
                  <a:pt x="891" y="517"/>
                </a:lnTo>
                <a:lnTo>
                  <a:pt x="811" y="602"/>
                </a:lnTo>
                <a:lnTo>
                  <a:pt x="546" y="749"/>
                </a:lnTo>
                <a:lnTo>
                  <a:pt x="521" y="937"/>
                </a:lnTo>
                <a:lnTo>
                  <a:pt x="409" y="1016"/>
                </a:lnTo>
                <a:lnTo>
                  <a:pt x="304" y="870"/>
                </a:lnTo>
                <a:lnTo>
                  <a:pt x="273" y="755"/>
                </a:lnTo>
                <a:lnTo>
                  <a:pt x="233" y="724"/>
                </a:lnTo>
                <a:lnTo>
                  <a:pt x="208" y="517"/>
                </a:lnTo>
                <a:lnTo>
                  <a:pt x="176" y="511"/>
                </a:lnTo>
                <a:lnTo>
                  <a:pt x="168" y="560"/>
                </a:lnTo>
                <a:lnTo>
                  <a:pt x="103" y="572"/>
                </a:lnTo>
                <a:lnTo>
                  <a:pt x="31" y="511"/>
                </a:lnTo>
                <a:lnTo>
                  <a:pt x="103" y="486"/>
                </a:lnTo>
                <a:lnTo>
                  <a:pt x="31" y="493"/>
                </a:lnTo>
                <a:lnTo>
                  <a:pt x="0" y="46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27" name="Freeform 435"/>
          <p:cNvSpPr>
            <a:spLocks/>
          </p:cNvSpPr>
          <p:nvPr/>
        </p:nvSpPr>
        <p:spPr bwMode="auto">
          <a:xfrm>
            <a:off x="5330825" y="3677121"/>
            <a:ext cx="454025" cy="384175"/>
          </a:xfrm>
          <a:custGeom>
            <a:avLst/>
            <a:gdLst>
              <a:gd name="T0" fmla="*/ 0 w 859"/>
              <a:gd name="T1" fmla="*/ 8974162 h 559"/>
              <a:gd name="T2" fmla="*/ 4190349 w 859"/>
              <a:gd name="T3" fmla="*/ 0 h 559"/>
              <a:gd name="T4" fmla="*/ 22349237 w 859"/>
              <a:gd name="T5" fmla="*/ 17003350 h 559"/>
              <a:gd name="T6" fmla="*/ 44698474 w 859"/>
              <a:gd name="T7" fmla="*/ 2834236 h 559"/>
              <a:gd name="T8" fmla="*/ 46933714 w 859"/>
              <a:gd name="T9" fmla="*/ 17003350 h 559"/>
              <a:gd name="T10" fmla="*/ 58108329 w 859"/>
              <a:gd name="T11" fmla="*/ 23143280 h 559"/>
              <a:gd name="T12" fmla="*/ 62857355 w 859"/>
              <a:gd name="T13" fmla="*/ 40147312 h 559"/>
              <a:gd name="T14" fmla="*/ 92190867 w 859"/>
              <a:gd name="T15" fmla="*/ 57622810 h 559"/>
              <a:gd name="T16" fmla="*/ 123200395 w 859"/>
              <a:gd name="T17" fmla="*/ 54788576 h 559"/>
              <a:gd name="T18" fmla="*/ 120965155 w 859"/>
              <a:gd name="T19" fmla="*/ 42980859 h 559"/>
              <a:gd name="T20" fmla="*/ 159238586 w 859"/>
              <a:gd name="T21" fmla="*/ 25505371 h 559"/>
              <a:gd name="T22" fmla="*/ 213156022 w 859"/>
              <a:gd name="T23" fmla="*/ 57622810 h 559"/>
              <a:gd name="T24" fmla="*/ 215391262 w 859"/>
              <a:gd name="T25" fmla="*/ 74626154 h 559"/>
              <a:gd name="T26" fmla="*/ 204216647 w 859"/>
              <a:gd name="T27" fmla="*/ 103437914 h 559"/>
              <a:gd name="T28" fmla="*/ 208965674 w 859"/>
              <a:gd name="T29" fmla="*/ 146418762 h 559"/>
              <a:gd name="T30" fmla="*/ 220140288 w 859"/>
              <a:gd name="T31" fmla="*/ 160587872 h 559"/>
              <a:gd name="T32" fmla="*/ 208965674 w 859"/>
              <a:gd name="T33" fmla="*/ 180897637 h 559"/>
              <a:gd name="T34" fmla="*/ 239975202 w 859"/>
              <a:gd name="T35" fmla="*/ 226712719 h 559"/>
              <a:gd name="T36" fmla="*/ 217625973 w 859"/>
              <a:gd name="T37" fmla="*/ 264025786 h 559"/>
              <a:gd name="T38" fmla="*/ 166222853 w 859"/>
              <a:gd name="T39" fmla="*/ 255996600 h 559"/>
              <a:gd name="T40" fmla="*/ 152533923 w 859"/>
              <a:gd name="T41" fmla="*/ 229546266 h 559"/>
              <a:gd name="T42" fmla="*/ 116774807 w 859"/>
              <a:gd name="T43" fmla="*/ 235686878 h 559"/>
              <a:gd name="T44" fmla="*/ 89676552 w 859"/>
              <a:gd name="T45" fmla="*/ 218210703 h 559"/>
              <a:gd name="T46" fmla="*/ 71517671 w 859"/>
              <a:gd name="T47" fmla="*/ 178064047 h 559"/>
              <a:gd name="T48" fmla="*/ 55873089 w 859"/>
              <a:gd name="T49" fmla="*/ 169562031 h 559"/>
              <a:gd name="T50" fmla="*/ 53638377 w 859"/>
              <a:gd name="T51" fmla="*/ 178064047 h 559"/>
              <a:gd name="T52" fmla="*/ 37993811 w 859"/>
              <a:gd name="T53" fmla="*/ 135083199 h 559"/>
              <a:gd name="T54" fmla="*/ 13409330 w 859"/>
              <a:gd name="T55" fmla="*/ 109577839 h 559"/>
              <a:gd name="T56" fmla="*/ 24583949 w 859"/>
              <a:gd name="T57" fmla="*/ 74626154 h 559"/>
              <a:gd name="T58" fmla="*/ 15364967 w 859"/>
              <a:gd name="T59" fmla="*/ 68958373 h 559"/>
              <a:gd name="T60" fmla="*/ 6425590 w 859"/>
              <a:gd name="T61" fmla="*/ 45815104 h 559"/>
              <a:gd name="T62" fmla="*/ 0 w 859"/>
              <a:gd name="T63" fmla="*/ 8974162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559"/>
              <a:gd name="T98" fmla="*/ 859 w 859"/>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559">
                <a:moveTo>
                  <a:pt x="0" y="19"/>
                </a:moveTo>
                <a:lnTo>
                  <a:pt x="15" y="0"/>
                </a:lnTo>
                <a:lnTo>
                  <a:pt x="80" y="36"/>
                </a:lnTo>
                <a:lnTo>
                  <a:pt x="160" y="6"/>
                </a:lnTo>
                <a:lnTo>
                  <a:pt x="168" y="36"/>
                </a:lnTo>
                <a:lnTo>
                  <a:pt x="208" y="49"/>
                </a:lnTo>
                <a:lnTo>
                  <a:pt x="225" y="85"/>
                </a:lnTo>
                <a:lnTo>
                  <a:pt x="330" y="122"/>
                </a:lnTo>
                <a:lnTo>
                  <a:pt x="441" y="116"/>
                </a:lnTo>
                <a:lnTo>
                  <a:pt x="433" y="91"/>
                </a:lnTo>
                <a:lnTo>
                  <a:pt x="570" y="54"/>
                </a:lnTo>
                <a:lnTo>
                  <a:pt x="763" y="122"/>
                </a:lnTo>
                <a:lnTo>
                  <a:pt x="771" y="158"/>
                </a:lnTo>
                <a:lnTo>
                  <a:pt x="731" y="219"/>
                </a:lnTo>
                <a:lnTo>
                  <a:pt x="748" y="310"/>
                </a:lnTo>
                <a:lnTo>
                  <a:pt x="788" y="340"/>
                </a:lnTo>
                <a:lnTo>
                  <a:pt x="748" y="383"/>
                </a:lnTo>
                <a:lnTo>
                  <a:pt x="859" y="480"/>
                </a:lnTo>
                <a:lnTo>
                  <a:pt x="779" y="559"/>
                </a:lnTo>
                <a:lnTo>
                  <a:pt x="595" y="542"/>
                </a:lnTo>
                <a:lnTo>
                  <a:pt x="546" y="486"/>
                </a:lnTo>
                <a:lnTo>
                  <a:pt x="418" y="499"/>
                </a:lnTo>
                <a:lnTo>
                  <a:pt x="321" y="462"/>
                </a:lnTo>
                <a:lnTo>
                  <a:pt x="256" y="377"/>
                </a:lnTo>
                <a:lnTo>
                  <a:pt x="200" y="359"/>
                </a:lnTo>
                <a:lnTo>
                  <a:pt x="192" y="377"/>
                </a:lnTo>
                <a:lnTo>
                  <a:pt x="136" y="286"/>
                </a:lnTo>
                <a:lnTo>
                  <a:pt x="48" y="232"/>
                </a:lnTo>
                <a:lnTo>
                  <a:pt x="88" y="158"/>
                </a:lnTo>
                <a:lnTo>
                  <a:pt x="55" y="146"/>
                </a:lnTo>
                <a:lnTo>
                  <a:pt x="23" y="97"/>
                </a:lnTo>
                <a:lnTo>
                  <a:pt x="0" y="19"/>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28" name="Freeform 436"/>
          <p:cNvSpPr>
            <a:spLocks/>
          </p:cNvSpPr>
          <p:nvPr/>
        </p:nvSpPr>
        <p:spPr bwMode="auto">
          <a:xfrm>
            <a:off x="5197475" y="3743796"/>
            <a:ext cx="234950" cy="212725"/>
          </a:xfrm>
          <a:custGeom>
            <a:avLst/>
            <a:gdLst>
              <a:gd name="T0" fmla="*/ 0 w 442"/>
              <a:gd name="T1" fmla="*/ 74390130 h 311"/>
              <a:gd name="T2" fmla="*/ 6498866 w 442"/>
              <a:gd name="T3" fmla="*/ 94040188 h 311"/>
              <a:gd name="T4" fmla="*/ 61315039 w 442"/>
              <a:gd name="T5" fmla="*/ 125386675 h 311"/>
              <a:gd name="T6" fmla="*/ 61315039 w 442"/>
              <a:gd name="T7" fmla="*/ 136615267 h 311"/>
              <a:gd name="T8" fmla="*/ 77138030 w 442"/>
              <a:gd name="T9" fmla="*/ 145504570 h 311"/>
              <a:gd name="T10" fmla="*/ 102285647 w 442"/>
              <a:gd name="T11" fmla="*/ 145504570 h 311"/>
              <a:gd name="T12" fmla="*/ 118109153 w 442"/>
              <a:gd name="T13" fmla="*/ 131000971 h 311"/>
              <a:gd name="T14" fmla="*/ 124890276 w 442"/>
              <a:gd name="T15" fmla="*/ 131000971 h 311"/>
              <a:gd name="T16" fmla="*/ 109067301 w 442"/>
              <a:gd name="T17" fmla="*/ 88425870 h 311"/>
              <a:gd name="T18" fmla="*/ 84201944 w 442"/>
              <a:gd name="T19" fmla="*/ 63160853 h 311"/>
              <a:gd name="T20" fmla="*/ 95504524 w 442"/>
              <a:gd name="T21" fmla="*/ 28539350 h 311"/>
              <a:gd name="T22" fmla="*/ 86179882 w 442"/>
              <a:gd name="T23" fmla="*/ 22925053 h 311"/>
              <a:gd name="T24" fmla="*/ 77138030 w 442"/>
              <a:gd name="T25" fmla="*/ 0 h 311"/>
              <a:gd name="T26" fmla="*/ 47469472 w 442"/>
              <a:gd name="T27" fmla="*/ 2807149 h 311"/>
              <a:gd name="T28" fmla="*/ 33906686 w 442"/>
              <a:gd name="T29" fmla="*/ 14035746 h 311"/>
              <a:gd name="T30" fmla="*/ 31928748 w 442"/>
              <a:gd name="T31" fmla="*/ 50996545 h 311"/>
              <a:gd name="T32" fmla="*/ 0 w 442"/>
              <a:gd name="T33" fmla="*/ 74390130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311"/>
              <a:gd name="T53" fmla="*/ 442 w 442"/>
              <a:gd name="T54" fmla="*/ 311 h 3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311">
                <a:moveTo>
                  <a:pt x="0" y="159"/>
                </a:moveTo>
                <a:lnTo>
                  <a:pt x="23" y="201"/>
                </a:lnTo>
                <a:lnTo>
                  <a:pt x="217" y="268"/>
                </a:lnTo>
                <a:lnTo>
                  <a:pt x="217" y="292"/>
                </a:lnTo>
                <a:lnTo>
                  <a:pt x="273" y="311"/>
                </a:lnTo>
                <a:lnTo>
                  <a:pt x="362" y="311"/>
                </a:lnTo>
                <a:lnTo>
                  <a:pt x="418" y="280"/>
                </a:lnTo>
                <a:lnTo>
                  <a:pt x="442" y="280"/>
                </a:lnTo>
                <a:lnTo>
                  <a:pt x="386" y="189"/>
                </a:lnTo>
                <a:lnTo>
                  <a:pt x="298" y="135"/>
                </a:lnTo>
                <a:lnTo>
                  <a:pt x="338" y="61"/>
                </a:lnTo>
                <a:lnTo>
                  <a:pt x="305" y="49"/>
                </a:lnTo>
                <a:lnTo>
                  <a:pt x="273" y="0"/>
                </a:lnTo>
                <a:lnTo>
                  <a:pt x="168" y="6"/>
                </a:lnTo>
                <a:lnTo>
                  <a:pt x="120" y="30"/>
                </a:lnTo>
                <a:lnTo>
                  <a:pt x="113" y="109"/>
                </a:lnTo>
                <a:lnTo>
                  <a:pt x="0" y="159"/>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29" name="Freeform 437"/>
          <p:cNvSpPr>
            <a:spLocks/>
          </p:cNvSpPr>
          <p:nvPr/>
        </p:nvSpPr>
        <p:spPr bwMode="auto">
          <a:xfrm>
            <a:off x="5086350" y="3856509"/>
            <a:ext cx="34925" cy="96837"/>
          </a:xfrm>
          <a:custGeom>
            <a:avLst/>
            <a:gdLst>
              <a:gd name="T0" fmla="*/ 0 w 65"/>
              <a:gd name="T1" fmla="*/ 32055119 h 140"/>
              <a:gd name="T2" fmla="*/ 9527002 w 65"/>
              <a:gd name="T3" fmla="*/ 66981454 h 140"/>
              <a:gd name="T4" fmla="*/ 12125421 w 65"/>
              <a:gd name="T5" fmla="*/ 66981454 h 140"/>
              <a:gd name="T6" fmla="*/ 16456119 w 65"/>
              <a:gd name="T7" fmla="*/ 28706635 h 140"/>
              <a:gd name="T8" fmla="*/ 9527002 w 65"/>
              <a:gd name="T9" fmla="*/ 28706635 h 140"/>
              <a:gd name="T10" fmla="*/ 9527002 w 65"/>
              <a:gd name="T11" fmla="*/ 14353318 h 140"/>
              <a:gd name="T12" fmla="*/ 16456119 w 65"/>
              <a:gd name="T13" fmla="*/ 8611575 h 140"/>
              <a:gd name="T14" fmla="*/ 18765471 w 65"/>
              <a:gd name="T15" fmla="*/ 0 h 140"/>
              <a:gd name="T16" fmla="*/ 12125421 w 65"/>
              <a:gd name="T17" fmla="*/ 0 h 140"/>
              <a:gd name="T18" fmla="*/ 0 w 65"/>
              <a:gd name="T19" fmla="*/ 32055119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140"/>
              <a:gd name="T32" fmla="*/ 65 w 65"/>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140">
                <a:moveTo>
                  <a:pt x="0" y="67"/>
                </a:moveTo>
                <a:lnTo>
                  <a:pt x="33" y="140"/>
                </a:lnTo>
                <a:lnTo>
                  <a:pt x="42" y="140"/>
                </a:lnTo>
                <a:lnTo>
                  <a:pt x="57" y="60"/>
                </a:lnTo>
                <a:lnTo>
                  <a:pt x="33" y="60"/>
                </a:lnTo>
                <a:lnTo>
                  <a:pt x="33" y="30"/>
                </a:lnTo>
                <a:lnTo>
                  <a:pt x="57" y="18"/>
                </a:lnTo>
                <a:lnTo>
                  <a:pt x="65" y="0"/>
                </a:lnTo>
                <a:lnTo>
                  <a:pt x="42" y="0"/>
                </a:lnTo>
                <a:lnTo>
                  <a:pt x="0" y="67"/>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30" name="Freeform 438"/>
          <p:cNvSpPr>
            <a:spLocks/>
          </p:cNvSpPr>
          <p:nvPr/>
        </p:nvSpPr>
        <p:spPr bwMode="auto">
          <a:xfrm>
            <a:off x="4437063" y="3472334"/>
            <a:ext cx="279400" cy="258762"/>
          </a:xfrm>
          <a:custGeom>
            <a:avLst/>
            <a:gdLst>
              <a:gd name="T0" fmla="*/ 0 w 530"/>
              <a:gd name="T1" fmla="*/ 43112621 h 378"/>
              <a:gd name="T2" fmla="*/ 2223075 w 530"/>
              <a:gd name="T3" fmla="*/ 22962050 h 378"/>
              <a:gd name="T4" fmla="*/ 19731438 w 530"/>
              <a:gd name="T5" fmla="*/ 11715485 h 378"/>
              <a:gd name="T6" fmla="*/ 29180425 w 530"/>
              <a:gd name="T7" fmla="*/ 20150576 h 378"/>
              <a:gd name="T8" fmla="*/ 44465188 w 530"/>
              <a:gd name="T9" fmla="*/ 2811470 h 378"/>
              <a:gd name="T10" fmla="*/ 66975856 w 530"/>
              <a:gd name="T11" fmla="*/ 0 h 378"/>
              <a:gd name="T12" fmla="*/ 84762046 w 530"/>
              <a:gd name="T13" fmla="*/ 11715485 h 378"/>
              <a:gd name="T14" fmla="*/ 84762046 w 530"/>
              <a:gd name="T15" fmla="*/ 29053908 h 378"/>
              <a:gd name="T16" fmla="*/ 68921112 w 530"/>
              <a:gd name="T17" fmla="*/ 31866062 h 378"/>
              <a:gd name="T18" fmla="*/ 71144202 w 530"/>
              <a:gd name="T19" fmla="*/ 57171345 h 378"/>
              <a:gd name="T20" fmla="*/ 100324619 w 530"/>
              <a:gd name="T21" fmla="*/ 97472508 h 378"/>
              <a:gd name="T22" fmla="*/ 116165538 w 530"/>
              <a:gd name="T23" fmla="*/ 99815056 h 378"/>
              <a:gd name="T24" fmla="*/ 113942463 w 530"/>
              <a:gd name="T25" fmla="*/ 108719067 h 378"/>
              <a:gd name="T26" fmla="*/ 147291243 w 530"/>
              <a:gd name="T27" fmla="*/ 134024340 h 378"/>
              <a:gd name="T28" fmla="*/ 125058361 w 530"/>
              <a:gd name="T29" fmla="*/ 131681107 h 378"/>
              <a:gd name="T30" fmla="*/ 129505036 w 530"/>
              <a:gd name="T31" fmla="*/ 154174911 h 378"/>
              <a:gd name="T32" fmla="*/ 116165538 w 530"/>
              <a:gd name="T33" fmla="*/ 177136950 h 378"/>
              <a:gd name="T34" fmla="*/ 111441044 w 530"/>
              <a:gd name="T35" fmla="*/ 134024340 h 378"/>
              <a:gd name="T36" fmla="*/ 53636357 w 530"/>
              <a:gd name="T37" fmla="*/ 91379965 h 378"/>
              <a:gd name="T38" fmla="*/ 42242114 w 530"/>
              <a:gd name="T39" fmla="*/ 60451734 h 378"/>
              <a:gd name="T40" fmla="*/ 24455932 w 530"/>
              <a:gd name="T41" fmla="*/ 51547723 h 378"/>
              <a:gd name="T42" fmla="*/ 8615007 w 530"/>
              <a:gd name="T43" fmla="*/ 63263203 h 378"/>
              <a:gd name="T44" fmla="*/ 0 w 530"/>
              <a:gd name="T45" fmla="*/ 43112621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378"/>
              <a:gd name="T71" fmla="*/ 530 w 530"/>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378">
                <a:moveTo>
                  <a:pt x="0" y="92"/>
                </a:moveTo>
                <a:lnTo>
                  <a:pt x="8" y="49"/>
                </a:lnTo>
                <a:lnTo>
                  <a:pt x="71" y="25"/>
                </a:lnTo>
                <a:lnTo>
                  <a:pt x="105" y="43"/>
                </a:lnTo>
                <a:lnTo>
                  <a:pt x="160" y="6"/>
                </a:lnTo>
                <a:lnTo>
                  <a:pt x="241" y="0"/>
                </a:lnTo>
                <a:lnTo>
                  <a:pt x="305" y="25"/>
                </a:lnTo>
                <a:lnTo>
                  <a:pt x="305" y="62"/>
                </a:lnTo>
                <a:lnTo>
                  <a:pt x="248" y="68"/>
                </a:lnTo>
                <a:lnTo>
                  <a:pt x="256" y="122"/>
                </a:lnTo>
                <a:lnTo>
                  <a:pt x="361" y="208"/>
                </a:lnTo>
                <a:lnTo>
                  <a:pt x="418" y="213"/>
                </a:lnTo>
                <a:lnTo>
                  <a:pt x="410" y="232"/>
                </a:lnTo>
                <a:lnTo>
                  <a:pt x="530" y="286"/>
                </a:lnTo>
                <a:lnTo>
                  <a:pt x="450" y="281"/>
                </a:lnTo>
                <a:lnTo>
                  <a:pt x="466" y="329"/>
                </a:lnTo>
                <a:lnTo>
                  <a:pt x="418" y="378"/>
                </a:lnTo>
                <a:lnTo>
                  <a:pt x="401" y="286"/>
                </a:lnTo>
                <a:lnTo>
                  <a:pt x="193" y="195"/>
                </a:lnTo>
                <a:lnTo>
                  <a:pt x="152" y="129"/>
                </a:lnTo>
                <a:lnTo>
                  <a:pt x="88" y="110"/>
                </a:lnTo>
                <a:lnTo>
                  <a:pt x="31" y="135"/>
                </a:lnTo>
                <a:lnTo>
                  <a:pt x="0" y="92"/>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31" name="Freeform 439"/>
          <p:cNvSpPr>
            <a:spLocks/>
          </p:cNvSpPr>
          <p:nvPr/>
        </p:nvSpPr>
        <p:spPr bwMode="auto">
          <a:xfrm>
            <a:off x="4470400" y="3635846"/>
            <a:ext cx="38100" cy="61913"/>
          </a:xfrm>
          <a:custGeom>
            <a:avLst/>
            <a:gdLst>
              <a:gd name="T0" fmla="*/ 0 w 73"/>
              <a:gd name="T1" fmla="*/ 5554480 h 91"/>
              <a:gd name="T2" fmla="*/ 2179007 w 73"/>
              <a:gd name="T3" fmla="*/ 39346049 h 91"/>
              <a:gd name="T4" fmla="*/ 11440960 w 73"/>
              <a:gd name="T5" fmla="*/ 42123288 h 91"/>
              <a:gd name="T6" fmla="*/ 19885068 w 73"/>
              <a:gd name="T7" fmla="*/ 17126768 h 91"/>
              <a:gd name="T8" fmla="*/ 13075084 w 73"/>
              <a:gd name="T9" fmla="*/ 0 h 91"/>
              <a:gd name="T10" fmla="*/ 0 w 73"/>
              <a:gd name="T11" fmla="*/ 5554480 h 91"/>
              <a:gd name="T12" fmla="*/ 0 60000 65536"/>
              <a:gd name="T13" fmla="*/ 0 60000 65536"/>
              <a:gd name="T14" fmla="*/ 0 60000 65536"/>
              <a:gd name="T15" fmla="*/ 0 60000 65536"/>
              <a:gd name="T16" fmla="*/ 0 60000 65536"/>
              <a:gd name="T17" fmla="*/ 0 60000 65536"/>
              <a:gd name="T18" fmla="*/ 0 w 73"/>
              <a:gd name="T19" fmla="*/ 0 h 91"/>
              <a:gd name="T20" fmla="*/ 73 w 73"/>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73" h="91">
                <a:moveTo>
                  <a:pt x="0" y="12"/>
                </a:moveTo>
                <a:lnTo>
                  <a:pt x="8" y="85"/>
                </a:lnTo>
                <a:lnTo>
                  <a:pt x="42" y="91"/>
                </a:lnTo>
                <a:lnTo>
                  <a:pt x="73" y="37"/>
                </a:lnTo>
                <a:lnTo>
                  <a:pt x="48" y="0"/>
                </a:lnTo>
                <a:lnTo>
                  <a:pt x="0" y="12"/>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32" name="Freeform 440"/>
          <p:cNvSpPr>
            <a:spLocks/>
          </p:cNvSpPr>
          <p:nvPr/>
        </p:nvSpPr>
        <p:spPr bwMode="auto">
          <a:xfrm>
            <a:off x="4572000" y="3715221"/>
            <a:ext cx="73025" cy="44450"/>
          </a:xfrm>
          <a:custGeom>
            <a:avLst/>
            <a:gdLst>
              <a:gd name="T0" fmla="*/ 0 w 137"/>
              <a:gd name="T1" fmla="*/ 10682379 h 68"/>
              <a:gd name="T2" fmla="*/ 34662882 w 137"/>
              <a:gd name="T3" fmla="*/ 29055916 h 68"/>
              <a:gd name="T4" fmla="*/ 38924456 w 137"/>
              <a:gd name="T5" fmla="*/ 0 h 68"/>
              <a:gd name="T6" fmla="*/ 0 w 137"/>
              <a:gd name="T7" fmla="*/ 10682379 h 68"/>
              <a:gd name="T8" fmla="*/ 0 60000 65536"/>
              <a:gd name="T9" fmla="*/ 0 60000 65536"/>
              <a:gd name="T10" fmla="*/ 0 60000 65536"/>
              <a:gd name="T11" fmla="*/ 0 60000 65536"/>
              <a:gd name="T12" fmla="*/ 0 w 137"/>
              <a:gd name="T13" fmla="*/ 0 h 68"/>
              <a:gd name="T14" fmla="*/ 137 w 137"/>
              <a:gd name="T15" fmla="*/ 68 h 68"/>
            </a:gdLst>
            <a:ahLst/>
            <a:cxnLst>
              <a:cxn ang="T8">
                <a:pos x="T0" y="T1"/>
              </a:cxn>
              <a:cxn ang="T9">
                <a:pos x="T2" y="T3"/>
              </a:cxn>
              <a:cxn ang="T10">
                <a:pos x="T4" y="T5"/>
              </a:cxn>
              <a:cxn ang="T11">
                <a:pos x="T6" y="T7"/>
              </a:cxn>
            </a:cxnLst>
            <a:rect l="T12" t="T13" r="T14" b="T15"/>
            <a:pathLst>
              <a:path w="137" h="68">
                <a:moveTo>
                  <a:pt x="0" y="25"/>
                </a:moveTo>
                <a:lnTo>
                  <a:pt x="122" y="68"/>
                </a:lnTo>
                <a:lnTo>
                  <a:pt x="137" y="0"/>
                </a:lnTo>
                <a:lnTo>
                  <a:pt x="0" y="25"/>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33" name="Freeform 441"/>
          <p:cNvSpPr>
            <a:spLocks/>
          </p:cNvSpPr>
          <p:nvPr/>
        </p:nvSpPr>
        <p:spPr bwMode="auto">
          <a:xfrm>
            <a:off x="7367588" y="3835871"/>
            <a:ext cx="60325" cy="66675"/>
          </a:xfrm>
          <a:custGeom>
            <a:avLst/>
            <a:gdLst>
              <a:gd name="T0" fmla="*/ 0 w 113"/>
              <a:gd name="T1" fmla="*/ 14174281 h 97"/>
              <a:gd name="T2" fmla="*/ 2280072 w 113"/>
              <a:gd name="T3" fmla="*/ 25513844 h 97"/>
              <a:gd name="T4" fmla="*/ 9404829 w 113"/>
              <a:gd name="T5" fmla="*/ 14174281 h 97"/>
              <a:gd name="T6" fmla="*/ 11399825 w 113"/>
              <a:gd name="T7" fmla="*/ 19371493 h 97"/>
              <a:gd name="T8" fmla="*/ 9404829 w 113"/>
              <a:gd name="T9" fmla="*/ 45830477 h 97"/>
              <a:gd name="T10" fmla="*/ 20804654 w 113"/>
              <a:gd name="T11" fmla="*/ 42522838 h 97"/>
              <a:gd name="T12" fmla="*/ 32204474 w 113"/>
              <a:gd name="T13" fmla="*/ 19371493 h 97"/>
              <a:gd name="T14" fmla="*/ 27644333 w 113"/>
              <a:gd name="T15" fmla="*/ 2362495 h 97"/>
              <a:gd name="T16" fmla="*/ 11399825 w 113"/>
              <a:gd name="T17" fmla="*/ 0 h 97"/>
              <a:gd name="T18" fmla="*/ 0 w 113"/>
              <a:gd name="T19" fmla="*/ 14174281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97"/>
              <a:gd name="T32" fmla="*/ 113 w 11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97">
                <a:moveTo>
                  <a:pt x="0" y="30"/>
                </a:moveTo>
                <a:lnTo>
                  <a:pt x="8" y="54"/>
                </a:lnTo>
                <a:lnTo>
                  <a:pt x="33" y="30"/>
                </a:lnTo>
                <a:lnTo>
                  <a:pt x="40" y="41"/>
                </a:lnTo>
                <a:lnTo>
                  <a:pt x="33" y="97"/>
                </a:lnTo>
                <a:lnTo>
                  <a:pt x="73" y="90"/>
                </a:lnTo>
                <a:lnTo>
                  <a:pt x="113" y="41"/>
                </a:lnTo>
                <a:lnTo>
                  <a:pt x="97" y="5"/>
                </a:lnTo>
                <a:lnTo>
                  <a:pt x="40" y="0"/>
                </a:lnTo>
                <a:lnTo>
                  <a:pt x="0" y="3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34" name="Freeform 442"/>
          <p:cNvSpPr>
            <a:spLocks/>
          </p:cNvSpPr>
          <p:nvPr/>
        </p:nvSpPr>
        <p:spPr bwMode="auto">
          <a:xfrm>
            <a:off x="7397750" y="3631084"/>
            <a:ext cx="268288" cy="217487"/>
          </a:xfrm>
          <a:custGeom>
            <a:avLst/>
            <a:gdLst>
              <a:gd name="T0" fmla="*/ 0 w 506"/>
              <a:gd name="T1" fmla="*/ 138316904 h 316"/>
              <a:gd name="T2" fmla="*/ 24739231 w 506"/>
              <a:gd name="T3" fmla="*/ 112263898 h 316"/>
              <a:gd name="T4" fmla="*/ 60723226 w 506"/>
              <a:gd name="T5" fmla="*/ 112263898 h 316"/>
              <a:gd name="T6" fmla="*/ 74498715 w 506"/>
              <a:gd name="T7" fmla="*/ 77684834 h 316"/>
              <a:gd name="T8" fmla="*/ 83775857 w 506"/>
              <a:gd name="T9" fmla="*/ 77684834 h 316"/>
              <a:gd name="T10" fmla="*/ 83775857 w 506"/>
              <a:gd name="T11" fmla="*/ 89526859 h 316"/>
              <a:gd name="T12" fmla="*/ 97269786 w 506"/>
              <a:gd name="T13" fmla="*/ 77684834 h 316"/>
              <a:gd name="T14" fmla="*/ 115262044 w 506"/>
              <a:gd name="T15" fmla="*/ 48790045 h 316"/>
              <a:gd name="T16" fmla="*/ 119759844 w 506"/>
              <a:gd name="T17" fmla="*/ 8526729 h 316"/>
              <a:gd name="T18" fmla="*/ 128755973 w 506"/>
              <a:gd name="T19" fmla="*/ 11368514 h 316"/>
              <a:gd name="T20" fmla="*/ 126506808 w 506"/>
              <a:gd name="T21" fmla="*/ 0 h 316"/>
              <a:gd name="T22" fmla="*/ 133253773 w 506"/>
              <a:gd name="T23" fmla="*/ 0 h 316"/>
              <a:gd name="T24" fmla="*/ 142249935 w 506"/>
              <a:gd name="T25" fmla="*/ 37421525 h 316"/>
              <a:gd name="T26" fmla="*/ 128755973 w 506"/>
              <a:gd name="T27" fmla="*/ 63474541 h 316"/>
              <a:gd name="T28" fmla="*/ 128755973 w 506"/>
              <a:gd name="T29" fmla="*/ 86685076 h 316"/>
              <a:gd name="T30" fmla="*/ 122009009 w 506"/>
              <a:gd name="T31" fmla="*/ 117948153 h 316"/>
              <a:gd name="T32" fmla="*/ 115262044 w 506"/>
              <a:gd name="T33" fmla="*/ 124106612 h 316"/>
              <a:gd name="T34" fmla="*/ 115262044 w 506"/>
              <a:gd name="T35" fmla="*/ 109422115 h 316"/>
              <a:gd name="T36" fmla="*/ 92771456 w 506"/>
              <a:gd name="T37" fmla="*/ 129316662 h 316"/>
              <a:gd name="T38" fmla="*/ 74498715 w 506"/>
              <a:gd name="T39" fmla="*/ 121264140 h 316"/>
              <a:gd name="T40" fmla="*/ 74498715 w 506"/>
              <a:gd name="T41" fmla="*/ 135475121 h 316"/>
              <a:gd name="T42" fmla="*/ 63253404 w 506"/>
              <a:gd name="T43" fmla="*/ 149685413 h 316"/>
              <a:gd name="T44" fmla="*/ 59036618 w 506"/>
              <a:gd name="T45" fmla="*/ 126474879 h 316"/>
              <a:gd name="T46" fmla="*/ 0 w 506"/>
              <a:gd name="T47" fmla="*/ 138316904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316"/>
              <a:gd name="T74" fmla="*/ 506 w 506"/>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316">
                <a:moveTo>
                  <a:pt x="0" y="292"/>
                </a:moveTo>
                <a:lnTo>
                  <a:pt x="88" y="237"/>
                </a:lnTo>
                <a:lnTo>
                  <a:pt x="216" y="237"/>
                </a:lnTo>
                <a:lnTo>
                  <a:pt x="265" y="164"/>
                </a:lnTo>
                <a:lnTo>
                  <a:pt x="298" y="164"/>
                </a:lnTo>
                <a:lnTo>
                  <a:pt x="298" y="189"/>
                </a:lnTo>
                <a:lnTo>
                  <a:pt x="346" y="164"/>
                </a:lnTo>
                <a:lnTo>
                  <a:pt x="410" y="103"/>
                </a:lnTo>
                <a:lnTo>
                  <a:pt x="426" y="18"/>
                </a:lnTo>
                <a:lnTo>
                  <a:pt x="458" y="24"/>
                </a:lnTo>
                <a:lnTo>
                  <a:pt x="450" y="0"/>
                </a:lnTo>
                <a:lnTo>
                  <a:pt x="474" y="0"/>
                </a:lnTo>
                <a:lnTo>
                  <a:pt x="506" y="79"/>
                </a:lnTo>
                <a:lnTo>
                  <a:pt x="458" y="134"/>
                </a:lnTo>
                <a:lnTo>
                  <a:pt x="458" y="183"/>
                </a:lnTo>
                <a:lnTo>
                  <a:pt x="434" y="249"/>
                </a:lnTo>
                <a:lnTo>
                  <a:pt x="410" y="262"/>
                </a:lnTo>
                <a:lnTo>
                  <a:pt x="410" y="231"/>
                </a:lnTo>
                <a:lnTo>
                  <a:pt x="330" y="273"/>
                </a:lnTo>
                <a:lnTo>
                  <a:pt x="265" y="256"/>
                </a:lnTo>
                <a:lnTo>
                  <a:pt x="265" y="286"/>
                </a:lnTo>
                <a:lnTo>
                  <a:pt x="225" y="316"/>
                </a:lnTo>
                <a:lnTo>
                  <a:pt x="210" y="267"/>
                </a:lnTo>
                <a:lnTo>
                  <a:pt x="0" y="292"/>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35" name="Freeform 443"/>
          <p:cNvSpPr>
            <a:spLocks/>
          </p:cNvSpPr>
          <p:nvPr/>
        </p:nvSpPr>
        <p:spPr bwMode="auto">
          <a:xfrm>
            <a:off x="7432675" y="3827934"/>
            <a:ext cx="53975" cy="41275"/>
          </a:xfrm>
          <a:custGeom>
            <a:avLst/>
            <a:gdLst>
              <a:gd name="T0" fmla="*/ 0 w 103"/>
              <a:gd name="T1" fmla="*/ 16940344 h 61"/>
              <a:gd name="T2" fmla="*/ 8512853 w 103"/>
              <a:gd name="T3" fmla="*/ 27928293 h 61"/>
              <a:gd name="T4" fmla="*/ 21968351 w 103"/>
              <a:gd name="T5" fmla="*/ 16940344 h 61"/>
              <a:gd name="T6" fmla="*/ 28284472 w 103"/>
              <a:gd name="T7" fmla="*/ 0 h 61"/>
              <a:gd name="T8" fmla="*/ 0 w 103"/>
              <a:gd name="T9" fmla="*/ 16940344 h 61"/>
              <a:gd name="T10" fmla="*/ 0 60000 65536"/>
              <a:gd name="T11" fmla="*/ 0 60000 65536"/>
              <a:gd name="T12" fmla="*/ 0 60000 65536"/>
              <a:gd name="T13" fmla="*/ 0 60000 65536"/>
              <a:gd name="T14" fmla="*/ 0 60000 65536"/>
              <a:gd name="T15" fmla="*/ 0 w 103"/>
              <a:gd name="T16" fmla="*/ 0 h 61"/>
              <a:gd name="T17" fmla="*/ 103 w 103"/>
              <a:gd name="T18" fmla="*/ 61 h 61"/>
            </a:gdLst>
            <a:ahLst/>
            <a:cxnLst>
              <a:cxn ang="T10">
                <a:pos x="T0" y="T1"/>
              </a:cxn>
              <a:cxn ang="T11">
                <a:pos x="T2" y="T3"/>
              </a:cxn>
              <a:cxn ang="T12">
                <a:pos x="T4" y="T5"/>
              </a:cxn>
              <a:cxn ang="T13">
                <a:pos x="T6" y="T7"/>
              </a:cxn>
              <a:cxn ang="T14">
                <a:pos x="T8" y="T9"/>
              </a:cxn>
            </a:cxnLst>
            <a:rect l="T15" t="T16" r="T17" b="T18"/>
            <a:pathLst>
              <a:path w="103" h="61">
                <a:moveTo>
                  <a:pt x="0" y="37"/>
                </a:moveTo>
                <a:lnTo>
                  <a:pt x="31" y="61"/>
                </a:lnTo>
                <a:lnTo>
                  <a:pt x="80" y="37"/>
                </a:lnTo>
                <a:lnTo>
                  <a:pt x="103" y="0"/>
                </a:lnTo>
                <a:lnTo>
                  <a:pt x="0" y="37"/>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36" name="Freeform 444"/>
          <p:cNvSpPr>
            <a:spLocks/>
          </p:cNvSpPr>
          <p:nvPr/>
        </p:nvSpPr>
        <p:spPr bwMode="auto">
          <a:xfrm>
            <a:off x="7615238" y="3518371"/>
            <a:ext cx="141287" cy="112713"/>
          </a:xfrm>
          <a:custGeom>
            <a:avLst/>
            <a:gdLst>
              <a:gd name="T0" fmla="*/ 0 w 266"/>
              <a:gd name="T1" fmla="*/ 57153738 h 164"/>
              <a:gd name="T2" fmla="*/ 2256874 w 266"/>
              <a:gd name="T3" fmla="*/ 77464751 h 164"/>
              <a:gd name="T4" fmla="*/ 15799177 w 266"/>
              <a:gd name="T5" fmla="*/ 71323957 h 164"/>
              <a:gd name="T6" fmla="*/ 6771152 w 266"/>
              <a:gd name="T7" fmla="*/ 59988057 h 164"/>
              <a:gd name="T8" fmla="*/ 43165300 w 266"/>
              <a:gd name="T9" fmla="*/ 68490325 h 164"/>
              <a:gd name="T10" fmla="*/ 49653876 w 266"/>
              <a:gd name="T11" fmla="*/ 48651470 h 164"/>
              <a:gd name="T12" fmla="*/ 75045173 w 266"/>
              <a:gd name="T13" fmla="*/ 42983510 h 164"/>
              <a:gd name="T14" fmla="*/ 65735091 w 266"/>
              <a:gd name="T15" fmla="*/ 31646923 h 164"/>
              <a:gd name="T16" fmla="*/ 67991964 w 266"/>
              <a:gd name="T17" fmla="*/ 22672497 h 164"/>
              <a:gd name="T18" fmla="*/ 47679046 w 266"/>
              <a:gd name="T19" fmla="*/ 25506816 h 164"/>
              <a:gd name="T20" fmla="*/ 24827203 w 266"/>
              <a:gd name="T21" fmla="*/ 0 h 164"/>
              <a:gd name="T22" fmla="*/ 15799177 w 266"/>
              <a:gd name="T23" fmla="*/ 42983510 h 164"/>
              <a:gd name="T24" fmla="*/ 6771152 w 266"/>
              <a:gd name="T25" fmla="*/ 42983510 h 164"/>
              <a:gd name="T26" fmla="*/ 0 w 266"/>
              <a:gd name="T27" fmla="*/ 57153738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164"/>
              <a:gd name="T44" fmla="*/ 266 w 266"/>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164">
                <a:moveTo>
                  <a:pt x="0" y="121"/>
                </a:moveTo>
                <a:lnTo>
                  <a:pt x="8" y="164"/>
                </a:lnTo>
                <a:lnTo>
                  <a:pt x="56" y="151"/>
                </a:lnTo>
                <a:lnTo>
                  <a:pt x="24" y="127"/>
                </a:lnTo>
                <a:lnTo>
                  <a:pt x="153" y="145"/>
                </a:lnTo>
                <a:lnTo>
                  <a:pt x="176" y="103"/>
                </a:lnTo>
                <a:lnTo>
                  <a:pt x="266" y="91"/>
                </a:lnTo>
                <a:lnTo>
                  <a:pt x="233" y="67"/>
                </a:lnTo>
                <a:lnTo>
                  <a:pt x="241" y="48"/>
                </a:lnTo>
                <a:lnTo>
                  <a:pt x="169" y="54"/>
                </a:lnTo>
                <a:lnTo>
                  <a:pt x="88" y="0"/>
                </a:lnTo>
                <a:lnTo>
                  <a:pt x="56" y="91"/>
                </a:lnTo>
                <a:lnTo>
                  <a:pt x="24" y="91"/>
                </a:lnTo>
                <a:lnTo>
                  <a:pt x="0" y="12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37" name="Freeform 445"/>
          <p:cNvSpPr>
            <a:spLocks/>
          </p:cNvSpPr>
          <p:nvPr/>
        </p:nvSpPr>
        <p:spPr bwMode="auto">
          <a:xfrm>
            <a:off x="5108575" y="3815234"/>
            <a:ext cx="42863" cy="41275"/>
          </a:xfrm>
          <a:custGeom>
            <a:avLst/>
            <a:gdLst>
              <a:gd name="T0" fmla="*/ 0 w 80"/>
              <a:gd name="T1" fmla="*/ 27477836 h 62"/>
              <a:gd name="T2" fmla="*/ 6602509 w 80"/>
              <a:gd name="T3" fmla="*/ 27477836 h 62"/>
              <a:gd name="T4" fmla="*/ 22965459 w 80"/>
              <a:gd name="T5" fmla="*/ 8420766 h 62"/>
              <a:gd name="T6" fmla="*/ 13779382 w 80"/>
              <a:gd name="T7" fmla="*/ 0 h 62"/>
              <a:gd name="T8" fmla="*/ 0 w 80"/>
              <a:gd name="T9" fmla="*/ 27477836 h 62"/>
              <a:gd name="T10" fmla="*/ 0 60000 65536"/>
              <a:gd name="T11" fmla="*/ 0 60000 65536"/>
              <a:gd name="T12" fmla="*/ 0 60000 65536"/>
              <a:gd name="T13" fmla="*/ 0 60000 65536"/>
              <a:gd name="T14" fmla="*/ 0 60000 65536"/>
              <a:gd name="T15" fmla="*/ 0 w 80"/>
              <a:gd name="T16" fmla="*/ 0 h 62"/>
              <a:gd name="T17" fmla="*/ 80 w 80"/>
              <a:gd name="T18" fmla="*/ 62 h 62"/>
            </a:gdLst>
            <a:ahLst/>
            <a:cxnLst>
              <a:cxn ang="T10">
                <a:pos x="T0" y="T1"/>
              </a:cxn>
              <a:cxn ang="T11">
                <a:pos x="T2" y="T3"/>
              </a:cxn>
              <a:cxn ang="T12">
                <a:pos x="T4" y="T5"/>
              </a:cxn>
              <a:cxn ang="T13">
                <a:pos x="T6" y="T7"/>
              </a:cxn>
              <a:cxn ang="T14">
                <a:pos x="T8" y="T9"/>
              </a:cxn>
            </a:cxnLst>
            <a:rect l="T15" t="T16" r="T17" b="T18"/>
            <a:pathLst>
              <a:path w="80" h="62">
                <a:moveTo>
                  <a:pt x="0" y="62"/>
                </a:moveTo>
                <a:lnTo>
                  <a:pt x="23" y="62"/>
                </a:lnTo>
                <a:lnTo>
                  <a:pt x="80" y="19"/>
                </a:lnTo>
                <a:lnTo>
                  <a:pt x="48" y="0"/>
                </a:lnTo>
                <a:lnTo>
                  <a:pt x="0" y="62"/>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38" name="Freeform 446"/>
          <p:cNvSpPr>
            <a:spLocks/>
          </p:cNvSpPr>
          <p:nvPr/>
        </p:nvSpPr>
        <p:spPr bwMode="auto">
          <a:xfrm>
            <a:off x="4495800" y="3856509"/>
            <a:ext cx="379413" cy="342900"/>
          </a:xfrm>
          <a:custGeom>
            <a:avLst/>
            <a:gdLst>
              <a:gd name="T0" fmla="*/ 0 w 717"/>
              <a:gd name="T1" fmla="*/ 123246794 h 499"/>
              <a:gd name="T2" fmla="*/ 2520424 w 717"/>
              <a:gd name="T3" fmla="*/ 51470742 h 499"/>
              <a:gd name="T4" fmla="*/ 24921666 w 717"/>
              <a:gd name="T5" fmla="*/ 0 h 499"/>
              <a:gd name="T6" fmla="*/ 74765006 w 717"/>
              <a:gd name="T7" fmla="*/ 14166101 h 499"/>
              <a:gd name="T8" fmla="*/ 81205500 w 717"/>
              <a:gd name="T9" fmla="*/ 28332202 h 499"/>
              <a:gd name="T10" fmla="*/ 119567475 w 717"/>
              <a:gd name="T11" fmla="*/ 51470742 h 499"/>
              <a:gd name="T12" fmla="*/ 133008321 w 717"/>
              <a:gd name="T13" fmla="*/ 42971074 h 499"/>
              <a:gd name="T14" fmla="*/ 135248815 w 717"/>
              <a:gd name="T15" fmla="*/ 19832539 h 499"/>
              <a:gd name="T16" fmla="*/ 146449730 w 717"/>
              <a:gd name="T17" fmla="*/ 5194351 h 499"/>
              <a:gd name="T18" fmla="*/ 200772975 w 717"/>
              <a:gd name="T19" fmla="*/ 25498983 h 499"/>
              <a:gd name="T20" fmla="*/ 191812587 w 717"/>
              <a:gd name="T21" fmla="*/ 54303961 h 499"/>
              <a:gd name="T22" fmla="*/ 200772975 w 717"/>
              <a:gd name="T23" fmla="*/ 192188961 h 499"/>
              <a:gd name="T24" fmla="*/ 200772975 w 717"/>
              <a:gd name="T25" fmla="*/ 223827147 h 499"/>
              <a:gd name="T26" fmla="*/ 187052199 w 717"/>
              <a:gd name="T27" fmla="*/ 226660366 h 499"/>
              <a:gd name="T28" fmla="*/ 187052199 w 717"/>
              <a:gd name="T29" fmla="*/ 235632112 h 499"/>
              <a:gd name="T30" fmla="*/ 85965359 w 717"/>
              <a:gd name="T31" fmla="*/ 171883608 h 499"/>
              <a:gd name="T32" fmla="*/ 72524512 w 717"/>
              <a:gd name="T33" fmla="*/ 174717514 h 499"/>
              <a:gd name="T34" fmla="*/ 31922019 w 717"/>
              <a:gd name="T35" fmla="*/ 169050389 h 499"/>
              <a:gd name="T36" fmla="*/ 0 w 717"/>
              <a:gd name="T37" fmla="*/ 123246794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499"/>
              <a:gd name="T59" fmla="*/ 717 w 717"/>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499">
                <a:moveTo>
                  <a:pt x="0" y="261"/>
                </a:moveTo>
                <a:lnTo>
                  <a:pt x="9" y="109"/>
                </a:lnTo>
                <a:lnTo>
                  <a:pt x="89" y="0"/>
                </a:lnTo>
                <a:lnTo>
                  <a:pt x="267" y="30"/>
                </a:lnTo>
                <a:lnTo>
                  <a:pt x="290" y="60"/>
                </a:lnTo>
                <a:lnTo>
                  <a:pt x="427" y="109"/>
                </a:lnTo>
                <a:lnTo>
                  <a:pt x="475" y="91"/>
                </a:lnTo>
                <a:lnTo>
                  <a:pt x="483" y="42"/>
                </a:lnTo>
                <a:lnTo>
                  <a:pt x="523" y="11"/>
                </a:lnTo>
                <a:lnTo>
                  <a:pt x="717" y="54"/>
                </a:lnTo>
                <a:lnTo>
                  <a:pt x="685" y="115"/>
                </a:lnTo>
                <a:lnTo>
                  <a:pt x="717" y="407"/>
                </a:lnTo>
                <a:lnTo>
                  <a:pt x="717" y="474"/>
                </a:lnTo>
                <a:lnTo>
                  <a:pt x="668" y="480"/>
                </a:lnTo>
                <a:lnTo>
                  <a:pt x="668" y="499"/>
                </a:lnTo>
                <a:lnTo>
                  <a:pt x="307" y="364"/>
                </a:lnTo>
                <a:lnTo>
                  <a:pt x="259" y="370"/>
                </a:lnTo>
                <a:lnTo>
                  <a:pt x="114" y="358"/>
                </a:lnTo>
                <a:lnTo>
                  <a:pt x="0" y="26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39" name="Freeform 447"/>
          <p:cNvSpPr>
            <a:spLocks/>
          </p:cNvSpPr>
          <p:nvPr/>
        </p:nvSpPr>
        <p:spPr bwMode="auto">
          <a:xfrm>
            <a:off x="3963988" y="3789834"/>
            <a:ext cx="284162" cy="204787"/>
          </a:xfrm>
          <a:custGeom>
            <a:avLst/>
            <a:gdLst>
              <a:gd name="T0" fmla="*/ 0 w 538"/>
              <a:gd name="T1" fmla="*/ 140730574 h 298"/>
              <a:gd name="T2" fmla="*/ 35708811 w 538"/>
              <a:gd name="T3" fmla="*/ 115229105 h 298"/>
              <a:gd name="T4" fmla="*/ 49378688 w 538"/>
              <a:gd name="T5" fmla="*/ 57614553 h 298"/>
              <a:gd name="T6" fmla="*/ 80903242 w 538"/>
              <a:gd name="T7" fmla="*/ 25973589 h 298"/>
              <a:gd name="T8" fmla="*/ 92062141 w 538"/>
              <a:gd name="T9" fmla="*/ 0 h 298"/>
              <a:gd name="T10" fmla="*/ 136698267 w 538"/>
              <a:gd name="T11" fmla="*/ 11806177 h 298"/>
              <a:gd name="T12" fmla="*/ 150089296 w 538"/>
              <a:gd name="T13" fmla="*/ 63281240 h 298"/>
              <a:gd name="T14" fmla="*/ 127770936 w 538"/>
              <a:gd name="T15" fmla="*/ 63281240 h 298"/>
              <a:gd name="T16" fmla="*/ 116612037 w 538"/>
              <a:gd name="T17" fmla="*/ 68948615 h 298"/>
              <a:gd name="T18" fmla="*/ 118844133 w 538"/>
              <a:gd name="T19" fmla="*/ 85949365 h 298"/>
              <a:gd name="T20" fmla="*/ 60538115 w 538"/>
              <a:gd name="T21" fmla="*/ 115229105 h 298"/>
              <a:gd name="T22" fmla="*/ 56074450 w 538"/>
              <a:gd name="T23" fmla="*/ 140730574 h 298"/>
              <a:gd name="T24" fmla="*/ 0 w 538"/>
              <a:gd name="T25" fmla="*/ 140730574 h 2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8"/>
              <a:gd name="T40" fmla="*/ 0 h 298"/>
              <a:gd name="T41" fmla="*/ 538 w 538"/>
              <a:gd name="T42" fmla="*/ 298 h 2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8" h="298">
                <a:moveTo>
                  <a:pt x="0" y="298"/>
                </a:moveTo>
                <a:lnTo>
                  <a:pt x="128" y="244"/>
                </a:lnTo>
                <a:lnTo>
                  <a:pt x="177" y="122"/>
                </a:lnTo>
                <a:lnTo>
                  <a:pt x="290" y="55"/>
                </a:lnTo>
                <a:lnTo>
                  <a:pt x="330" y="0"/>
                </a:lnTo>
                <a:lnTo>
                  <a:pt x="490" y="25"/>
                </a:lnTo>
                <a:lnTo>
                  <a:pt x="538" y="134"/>
                </a:lnTo>
                <a:lnTo>
                  <a:pt x="458" y="134"/>
                </a:lnTo>
                <a:lnTo>
                  <a:pt x="418" y="146"/>
                </a:lnTo>
                <a:lnTo>
                  <a:pt x="426" y="182"/>
                </a:lnTo>
                <a:lnTo>
                  <a:pt x="217" y="244"/>
                </a:lnTo>
                <a:lnTo>
                  <a:pt x="201" y="298"/>
                </a:lnTo>
                <a:lnTo>
                  <a:pt x="0" y="298"/>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40" name="Freeform 448"/>
          <p:cNvSpPr>
            <a:spLocks/>
          </p:cNvSpPr>
          <p:nvPr/>
        </p:nvSpPr>
        <p:spPr bwMode="auto">
          <a:xfrm>
            <a:off x="5516563" y="4066059"/>
            <a:ext cx="179387" cy="201612"/>
          </a:xfrm>
          <a:custGeom>
            <a:avLst/>
            <a:gdLst>
              <a:gd name="T0" fmla="*/ 0 w 338"/>
              <a:gd name="T1" fmla="*/ 101542023 h 292"/>
              <a:gd name="T2" fmla="*/ 11266884 w 338"/>
              <a:gd name="T3" fmla="*/ 139203405 h 292"/>
              <a:gd name="T4" fmla="*/ 36054668 w 338"/>
              <a:gd name="T5" fmla="*/ 136342863 h 292"/>
              <a:gd name="T6" fmla="*/ 72672440 w 338"/>
              <a:gd name="T7" fmla="*/ 98205069 h 292"/>
              <a:gd name="T8" fmla="*/ 72672440 w 338"/>
              <a:gd name="T9" fmla="*/ 83903720 h 292"/>
              <a:gd name="T10" fmla="*/ 92952717 w 338"/>
              <a:gd name="T11" fmla="*/ 51962731 h 292"/>
              <a:gd name="T12" fmla="*/ 95206199 w 338"/>
              <a:gd name="T13" fmla="*/ 43381786 h 292"/>
              <a:gd name="T14" fmla="*/ 83939320 w 338"/>
              <a:gd name="T15" fmla="*/ 25742814 h 292"/>
              <a:gd name="T16" fmla="*/ 52109798 w 338"/>
              <a:gd name="T17" fmla="*/ 0 h 292"/>
              <a:gd name="T18" fmla="*/ 45349883 w 338"/>
              <a:gd name="T19" fmla="*/ 0 h 292"/>
              <a:gd name="T20" fmla="*/ 49856316 w 338"/>
              <a:gd name="T21" fmla="*/ 14302023 h 292"/>
              <a:gd name="T22" fmla="*/ 40842919 w 338"/>
              <a:gd name="T23" fmla="*/ 37661393 h 292"/>
              <a:gd name="T24" fmla="*/ 45349883 w 338"/>
              <a:gd name="T25" fmla="*/ 49102880 h 292"/>
              <a:gd name="T26" fmla="*/ 38589437 w 338"/>
              <a:gd name="T27" fmla="*/ 83903720 h 292"/>
              <a:gd name="T28" fmla="*/ 0 w 338"/>
              <a:gd name="T29" fmla="*/ 101542023 h 2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92"/>
              <a:gd name="T47" fmla="*/ 338 w 338"/>
              <a:gd name="T48" fmla="*/ 292 h 2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92">
                <a:moveTo>
                  <a:pt x="0" y="213"/>
                </a:moveTo>
                <a:lnTo>
                  <a:pt x="40" y="292"/>
                </a:lnTo>
                <a:lnTo>
                  <a:pt x="128" y="286"/>
                </a:lnTo>
                <a:lnTo>
                  <a:pt x="258" y="206"/>
                </a:lnTo>
                <a:lnTo>
                  <a:pt x="258" y="176"/>
                </a:lnTo>
                <a:lnTo>
                  <a:pt x="330" y="109"/>
                </a:lnTo>
                <a:lnTo>
                  <a:pt x="338" y="91"/>
                </a:lnTo>
                <a:lnTo>
                  <a:pt x="298" y="54"/>
                </a:lnTo>
                <a:lnTo>
                  <a:pt x="185" y="0"/>
                </a:lnTo>
                <a:lnTo>
                  <a:pt x="161" y="0"/>
                </a:lnTo>
                <a:lnTo>
                  <a:pt x="177" y="30"/>
                </a:lnTo>
                <a:lnTo>
                  <a:pt x="145" y="79"/>
                </a:lnTo>
                <a:lnTo>
                  <a:pt x="161" y="103"/>
                </a:lnTo>
                <a:lnTo>
                  <a:pt x="137" y="176"/>
                </a:lnTo>
                <a:lnTo>
                  <a:pt x="0" y="213"/>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41" name="Freeform 449"/>
          <p:cNvSpPr>
            <a:spLocks/>
          </p:cNvSpPr>
          <p:nvPr/>
        </p:nvSpPr>
        <p:spPr bwMode="auto">
          <a:xfrm>
            <a:off x="6184900" y="3932709"/>
            <a:ext cx="192088" cy="95250"/>
          </a:xfrm>
          <a:custGeom>
            <a:avLst/>
            <a:gdLst>
              <a:gd name="T0" fmla="*/ 0 w 361"/>
              <a:gd name="T1" fmla="*/ 28236180 h 140"/>
              <a:gd name="T2" fmla="*/ 13590359 w 361"/>
              <a:gd name="T3" fmla="*/ 0 h 140"/>
              <a:gd name="T4" fmla="*/ 52378831 w 361"/>
              <a:gd name="T5" fmla="*/ 17126628 h 140"/>
              <a:gd name="T6" fmla="*/ 73047723 w 361"/>
              <a:gd name="T7" fmla="*/ 42122264 h 140"/>
              <a:gd name="T8" fmla="*/ 102209970 w 361"/>
              <a:gd name="T9" fmla="*/ 42122264 h 140"/>
              <a:gd name="T10" fmla="*/ 99944823 w 361"/>
              <a:gd name="T11" fmla="*/ 64804011 h 140"/>
              <a:gd name="T12" fmla="*/ 33975628 w 361"/>
              <a:gd name="T13" fmla="*/ 48140031 h 140"/>
              <a:gd name="T14" fmla="*/ 0 w 361"/>
              <a:gd name="T15" fmla="*/ 28236180 h 140"/>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40"/>
              <a:gd name="T26" fmla="*/ 361 w 361"/>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40">
                <a:moveTo>
                  <a:pt x="0" y="61"/>
                </a:moveTo>
                <a:lnTo>
                  <a:pt x="48" y="0"/>
                </a:lnTo>
                <a:lnTo>
                  <a:pt x="185" y="37"/>
                </a:lnTo>
                <a:lnTo>
                  <a:pt x="258" y="91"/>
                </a:lnTo>
                <a:lnTo>
                  <a:pt x="361" y="91"/>
                </a:lnTo>
                <a:lnTo>
                  <a:pt x="353" y="140"/>
                </a:lnTo>
                <a:lnTo>
                  <a:pt x="120" y="104"/>
                </a:lnTo>
                <a:lnTo>
                  <a:pt x="0" y="6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42" name="Freeform 450"/>
          <p:cNvSpPr>
            <a:spLocks/>
          </p:cNvSpPr>
          <p:nvPr/>
        </p:nvSpPr>
        <p:spPr bwMode="auto">
          <a:xfrm>
            <a:off x="5726113" y="3751734"/>
            <a:ext cx="400050" cy="347662"/>
          </a:xfrm>
          <a:custGeom>
            <a:avLst/>
            <a:gdLst>
              <a:gd name="T0" fmla="*/ 0 w 755"/>
              <a:gd name="T1" fmla="*/ 129349514 h 506"/>
              <a:gd name="T2" fmla="*/ 22460557 w 755"/>
              <a:gd name="T3" fmla="*/ 138318642 h 506"/>
              <a:gd name="T4" fmla="*/ 67382191 w 755"/>
              <a:gd name="T5" fmla="*/ 129349514 h 506"/>
              <a:gd name="T6" fmla="*/ 74401361 w 755"/>
              <a:gd name="T7" fmla="*/ 103856826 h 506"/>
              <a:gd name="T8" fmla="*/ 106127170 w 755"/>
              <a:gd name="T9" fmla="*/ 92054872 h 506"/>
              <a:gd name="T10" fmla="*/ 110338556 w 755"/>
              <a:gd name="T11" fmla="*/ 72227815 h 506"/>
              <a:gd name="T12" fmla="*/ 121569095 w 755"/>
              <a:gd name="T13" fmla="*/ 69395676 h 506"/>
              <a:gd name="T14" fmla="*/ 115111602 w 755"/>
              <a:gd name="T15" fmla="*/ 54760896 h 506"/>
              <a:gd name="T16" fmla="*/ 128587719 w 755"/>
              <a:gd name="T17" fmla="*/ 54760896 h 506"/>
              <a:gd name="T18" fmla="*/ 137572150 w 755"/>
              <a:gd name="T19" fmla="*/ 34461826 h 506"/>
              <a:gd name="T20" fmla="*/ 132799105 w 755"/>
              <a:gd name="T21" fmla="*/ 14634099 h 506"/>
              <a:gd name="T22" fmla="*/ 173509378 w 755"/>
              <a:gd name="T23" fmla="*/ 0 h 506"/>
              <a:gd name="T24" fmla="*/ 211973511 w 755"/>
              <a:gd name="T25" fmla="*/ 31629000 h 506"/>
              <a:gd name="T26" fmla="*/ 202989080 w 755"/>
              <a:gd name="T27" fmla="*/ 42958931 h 506"/>
              <a:gd name="T28" fmla="*/ 164524947 w 755"/>
              <a:gd name="T29" fmla="*/ 42958931 h 506"/>
              <a:gd name="T30" fmla="*/ 166771055 w 755"/>
              <a:gd name="T31" fmla="*/ 69395676 h 506"/>
              <a:gd name="T32" fmla="*/ 182774639 w 755"/>
              <a:gd name="T33" fmla="*/ 86389885 h 506"/>
              <a:gd name="T34" fmla="*/ 173509378 w 755"/>
              <a:gd name="T35" fmla="*/ 94887698 h 506"/>
              <a:gd name="T36" fmla="*/ 175755486 w 755"/>
              <a:gd name="T37" fmla="*/ 111882595 h 506"/>
              <a:gd name="T38" fmla="*/ 137572150 w 755"/>
              <a:gd name="T39" fmla="*/ 163810643 h 506"/>
              <a:gd name="T40" fmla="*/ 121569095 w 755"/>
              <a:gd name="T41" fmla="*/ 163810643 h 506"/>
              <a:gd name="T42" fmla="*/ 110338556 w 755"/>
              <a:gd name="T43" fmla="*/ 175140573 h 506"/>
              <a:gd name="T44" fmla="*/ 130833826 w 755"/>
              <a:gd name="T45" fmla="*/ 224237212 h 506"/>
              <a:gd name="T46" fmla="*/ 101354125 w 755"/>
              <a:gd name="T47" fmla="*/ 224237212 h 506"/>
              <a:gd name="T48" fmla="*/ 92650523 w 755"/>
              <a:gd name="T49" fmla="*/ 238871305 h 506"/>
              <a:gd name="T50" fmla="*/ 69628316 w 755"/>
              <a:gd name="T51" fmla="*/ 207242316 h 506"/>
              <a:gd name="T52" fmla="*/ 8703606 w 755"/>
              <a:gd name="T53" fmla="*/ 212435258 h 506"/>
              <a:gd name="T54" fmla="*/ 31164158 w 755"/>
              <a:gd name="T55" fmla="*/ 175140573 h 506"/>
              <a:gd name="T56" fmla="*/ 0 w 755"/>
              <a:gd name="T57" fmla="*/ 129349514 h 5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5"/>
              <a:gd name="T88" fmla="*/ 0 h 506"/>
              <a:gd name="T89" fmla="*/ 755 w 755"/>
              <a:gd name="T90" fmla="*/ 506 h 5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5" h="506">
                <a:moveTo>
                  <a:pt x="0" y="274"/>
                </a:moveTo>
                <a:lnTo>
                  <a:pt x="80" y="293"/>
                </a:lnTo>
                <a:lnTo>
                  <a:pt x="240" y="274"/>
                </a:lnTo>
                <a:lnTo>
                  <a:pt x="265" y="220"/>
                </a:lnTo>
                <a:lnTo>
                  <a:pt x="378" y="195"/>
                </a:lnTo>
                <a:lnTo>
                  <a:pt x="393" y="153"/>
                </a:lnTo>
                <a:lnTo>
                  <a:pt x="433" y="147"/>
                </a:lnTo>
                <a:lnTo>
                  <a:pt x="410" y="116"/>
                </a:lnTo>
                <a:lnTo>
                  <a:pt x="458" y="116"/>
                </a:lnTo>
                <a:lnTo>
                  <a:pt x="490" y="73"/>
                </a:lnTo>
                <a:lnTo>
                  <a:pt x="473" y="31"/>
                </a:lnTo>
                <a:lnTo>
                  <a:pt x="618" y="0"/>
                </a:lnTo>
                <a:lnTo>
                  <a:pt x="755" y="67"/>
                </a:lnTo>
                <a:lnTo>
                  <a:pt x="723" y="91"/>
                </a:lnTo>
                <a:lnTo>
                  <a:pt x="586" y="91"/>
                </a:lnTo>
                <a:lnTo>
                  <a:pt x="594" y="147"/>
                </a:lnTo>
                <a:lnTo>
                  <a:pt x="651" y="183"/>
                </a:lnTo>
                <a:lnTo>
                  <a:pt x="618" y="201"/>
                </a:lnTo>
                <a:lnTo>
                  <a:pt x="626" y="237"/>
                </a:lnTo>
                <a:lnTo>
                  <a:pt x="490" y="347"/>
                </a:lnTo>
                <a:lnTo>
                  <a:pt x="433" y="347"/>
                </a:lnTo>
                <a:lnTo>
                  <a:pt x="393" y="371"/>
                </a:lnTo>
                <a:lnTo>
                  <a:pt x="466" y="475"/>
                </a:lnTo>
                <a:lnTo>
                  <a:pt x="361" y="475"/>
                </a:lnTo>
                <a:lnTo>
                  <a:pt x="330" y="506"/>
                </a:lnTo>
                <a:lnTo>
                  <a:pt x="248" y="439"/>
                </a:lnTo>
                <a:lnTo>
                  <a:pt x="31" y="450"/>
                </a:lnTo>
                <a:lnTo>
                  <a:pt x="111" y="371"/>
                </a:lnTo>
                <a:lnTo>
                  <a:pt x="0" y="274"/>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43" name="Freeform 451"/>
          <p:cNvSpPr>
            <a:spLocks/>
          </p:cNvSpPr>
          <p:nvPr/>
        </p:nvSpPr>
        <p:spPr bwMode="auto">
          <a:xfrm>
            <a:off x="4611688" y="3234209"/>
            <a:ext cx="236537" cy="176212"/>
          </a:xfrm>
          <a:custGeom>
            <a:avLst/>
            <a:gdLst>
              <a:gd name="T0" fmla="*/ 0 w 449"/>
              <a:gd name="T1" fmla="*/ 20373132 h 256"/>
              <a:gd name="T2" fmla="*/ 8603309 w 449"/>
              <a:gd name="T3" fmla="*/ 83861750 h 256"/>
              <a:gd name="T4" fmla="*/ 73266954 w 449"/>
              <a:gd name="T5" fmla="*/ 115606073 h 256"/>
              <a:gd name="T6" fmla="*/ 104905481 w 449"/>
              <a:gd name="T7" fmla="*/ 121291661 h 256"/>
              <a:gd name="T8" fmla="*/ 124609693 w 449"/>
              <a:gd name="T9" fmla="*/ 89547338 h 256"/>
              <a:gd name="T10" fmla="*/ 113508788 w 449"/>
              <a:gd name="T11" fmla="*/ 52117449 h 256"/>
              <a:gd name="T12" fmla="*/ 122389722 w 449"/>
              <a:gd name="T13" fmla="*/ 43589057 h 256"/>
              <a:gd name="T14" fmla="*/ 118226356 w 449"/>
              <a:gd name="T15" fmla="*/ 14687544 h 256"/>
              <a:gd name="T16" fmla="*/ 66884128 w 449"/>
              <a:gd name="T17" fmla="*/ 6159160 h 256"/>
              <a:gd name="T18" fmla="*/ 39963696 w 449"/>
              <a:gd name="T19" fmla="*/ 0 h 256"/>
              <a:gd name="T20" fmla="*/ 0 w 449"/>
              <a:gd name="T21" fmla="*/ 20373132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56"/>
              <a:gd name="T35" fmla="*/ 449 w 449"/>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56">
                <a:moveTo>
                  <a:pt x="0" y="43"/>
                </a:moveTo>
                <a:lnTo>
                  <a:pt x="31" y="177"/>
                </a:lnTo>
                <a:lnTo>
                  <a:pt x="264" y="244"/>
                </a:lnTo>
                <a:lnTo>
                  <a:pt x="378" y="256"/>
                </a:lnTo>
                <a:lnTo>
                  <a:pt x="449" y="189"/>
                </a:lnTo>
                <a:lnTo>
                  <a:pt x="409" y="110"/>
                </a:lnTo>
                <a:lnTo>
                  <a:pt x="441" y="92"/>
                </a:lnTo>
                <a:lnTo>
                  <a:pt x="426" y="31"/>
                </a:lnTo>
                <a:lnTo>
                  <a:pt x="241" y="13"/>
                </a:lnTo>
                <a:lnTo>
                  <a:pt x="144" y="0"/>
                </a:lnTo>
                <a:lnTo>
                  <a:pt x="0" y="43"/>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44" name="Freeform 452"/>
          <p:cNvSpPr>
            <a:spLocks/>
          </p:cNvSpPr>
          <p:nvPr/>
        </p:nvSpPr>
        <p:spPr bwMode="auto">
          <a:xfrm>
            <a:off x="4052888" y="3623146"/>
            <a:ext cx="76200" cy="128588"/>
          </a:xfrm>
          <a:custGeom>
            <a:avLst/>
            <a:gdLst>
              <a:gd name="T0" fmla="*/ 0 w 145"/>
              <a:gd name="T1" fmla="*/ 56935231 h 189"/>
              <a:gd name="T2" fmla="*/ 9113520 w 145"/>
              <a:gd name="T3" fmla="*/ 0 h 189"/>
              <a:gd name="T4" fmla="*/ 40044413 w 145"/>
              <a:gd name="T5" fmla="*/ 3240554 h 189"/>
              <a:gd name="T6" fmla="*/ 24578965 w 145"/>
              <a:gd name="T7" fmla="*/ 42585757 h 189"/>
              <a:gd name="T8" fmla="*/ 24578965 w 145"/>
              <a:gd name="T9" fmla="*/ 84708870 h 189"/>
              <a:gd name="T10" fmla="*/ 6904245 w 145"/>
              <a:gd name="T11" fmla="*/ 87486097 h 189"/>
              <a:gd name="T12" fmla="*/ 9113520 w 145"/>
              <a:gd name="T13" fmla="*/ 59712459 h 189"/>
              <a:gd name="T14" fmla="*/ 0 w 145"/>
              <a:gd name="T15" fmla="*/ 56935231 h 189"/>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189"/>
              <a:gd name="T26" fmla="*/ 145 w 145"/>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189">
                <a:moveTo>
                  <a:pt x="0" y="123"/>
                </a:moveTo>
                <a:lnTo>
                  <a:pt x="33" y="0"/>
                </a:lnTo>
                <a:lnTo>
                  <a:pt x="145" y="7"/>
                </a:lnTo>
                <a:lnTo>
                  <a:pt x="89" y="92"/>
                </a:lnTo>
                <a:lnTo>
                  <a:pt x="89" y="183"/>
                </a:lnTo>
                <a:lnTo>
                  <a:pt x="25" y="189"/>
                </a:lnTo>
                <a:lnTo>
                  <a:pt x="33" y="129"/>
                </a:lnTo>
                <a:lnTo>
                  <a:pt x="0" y="123"/>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45" name="Freeform 453"/>
          <p:cNvSpPr>
            <a:spLocks/>
          </p:cNvSpPr>
          <p:nvPr/>
        </p:nvSpPr>
        <p:spPr bwMode="auto">
          <a:xfrm>
            <a:off x="5483225" y="4035896"/>
            <a:ext cx="17463" cy="39688"/>
          </a:xfrm>
          <a:custGeom>
            <a:avLst/>
            <a:gdLst>
              <a:gd name="T0" fmla="*/ 0 w 33"/>
              <a:gd name="T1" fmla="*/ 25514337 h 55"/>
              <a:gd name="T2" fmla="*/ 4760520 w 33"/>
              <a:gd name="T3" fmla="*/ 28638864 h 55"/>
              <a:gd name="T4" fmla="*/ 9241102 w 33"/>
              <a:gd name="T5" fmla="*/ 25514337 h 55"/>
              <a:gd name="T6" fmla="*/ 7001074 w 33"/>
              <a:gd name="T7" fmla="*/ 0 h 55"/>
              <a:gd name="T8" fmla="*/ 0 w 33"/>
              <a:gd name="T9" fmla="*/ 25514337 h 55"/>
              <a:gd name="T10" fmla="*/ 0 60000 65536"/>
              <a:gd name="T11" fmla="*/ 0 60000 65536"/>
              <a:gd name="T12" fmla="*/ 0 60000 65536"/>
              <a:gd name="T13" fmla="*/ 0 60000 65536"/>
              <a:gd name="T14" fmla="*/ 0 60000 65536"/>
              <a:gd name="T15" fmla="*/ 0 w 33"/>
              <a:gd name="T16" fmla="*/ 0 h 55"/>
              <a:gd name="T17" fmla="*/ 33 w 33"/>
              <a:gd name="T18" fmla="*/ 55 h 55"/>
            </a:gdLst>
            <a:ahLst/>
            <a:cxnLst>
              <a:cxn ang="T10">
                <a:pos x="T0" y="T1"/>
              </a:cxn>
              <a:cxn ang="T11">
                <a:pos x="T2" y="T3"/>
              </a:cxn>
              <a:cxn ang="T12">
                <a:pos x="T4" y="T5"/>
              </a:cxn>
              <a:cxn ang="T13">
                <a:pos x="T6" y="T7"/>
              </a:cxn>
              <a:cxn ang="T14">
                <a:pos x="T8" y="T9"/>
              </a:cxn>
            </a:cxnLst>
            <a:rect l="T15" t="T16" r="T17" b="T18"/>
            <a:pathLst>
              <a:path w="33" h="55">
                <a:moveTo>
                  <a:pt x="0" y="49"/>
                </a:moveTo>
                <a:lnTo>
                  <a:pt x="17" y="55"/>
                </a:lnTo>
                <a:lnTo>
                  <a:pt x="33" y="49"/>
                </a:lnTo>
                <a:lnTo>
                  <a:pt x="25" y="0"/>
                </a:lnTo>
                <a:lnTo>
                  <a:pt x="0" y="49"/>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46" name="Freeform 454"/>
          <p:cNvSpPr>
            <a:spLocks/>
          </p:cNvSpPr>
          <p:nvPr/>
        </p:nvSpPr>
        <p:spPr bwMode="auto">
          <a:xfrm>
            <a:off x="4759325" y="3434234"/>
            <a:ext cx="222250" cy="130175"/>
          </a:xfrm>
          <a:custGeom>
            <a:avLst/>
            <a:gdLst>
              <a:gd name="T0" fmla="*/ 0 w 418"/>
              <a:gd name="T1" fmla="*/ 43169195 h 189"/>
              <a:gd name="T2" fmla="*/ 31662649 w 418"/>
              <a:gd name="T3" fmla="*/ 83491760 h 189"/>
              <a:gd name="T4" fmla="*/ 106861843 w 418"/>
              <a:gd name="T5" fmla="*/ 89658885 h 189"/>
              <a:gd name="T6" fmla="*/ 118170005 w 418"/>
              <a:gd name="T7" fmla="*/ 57874844 h 189"/>
              <a:gd name="T8" fmla="*/ 99794508 w 418"/>
              <a:gd name="T9" fmla="*/ 55028902 h 189"/>
              <a:gd name="T10" fmla="*/ 99794508 w 418"/>
              <a:gd name="T11" fmla="*/ 28462869 h 189"/>
              <a:gd name="T12" fmla="*/ 81418479 w 418"/>
              <a:gd name="T13" fmla="*/ 0 h 189"/>
              <a:gd name="T14" fmla="*/ 31662649 w 418"/>
              <a:gd name="T15" fmla="*/ 5692574 h 189"/>
              <a:gd name="T16" fmla="*/ 0 w 418"/>
              <a:gd name="T17" fmla="*/ 43169195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89"/>
              <a:gd name="T29" fmla="*/ 418 w 418"/>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89">
                <a:moveTo>
                  <a:pt x="0" y="91"/>
                </a:moveTo>
                <a:lnTo>
                  <a:pt x="112" y="176"/>
                </a:lnTo>
                <a:lnTo>
                  <a:pt x="378" y="189"/>
                </a:lnTo>
                <a:lnTo>
                  <a:pt x="418" y="122"/>
                </a:lnTo>
                <a:lnTo>
                  <a:pt x="353" y="116"/>
                </a:lnTo>
                <a:lnTo>
                  <a:pt x="353" y="60"/>
                </a:lnTo>
                <a:lnTo>
                  <a:pt x="288" y="0"/>
                </a:lnTo>
                <a:lnTo>
                  <a:pt x="112" y="12"/>
                </a:lnTo>
                <a:lnTo>
                  <a:pt x="0" y="91"/>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47" name="Freeform 455"/>
          <p:cNvSpPr>
            <a:spLocks/>
          </p:cNvSpPr>
          <p:nvPr/>
        </p:nvSpPr>
        <p:spPr bwMode="auto">
          <a:xfrm>
            <a:off x="5308600" y="4212109"/>
            <a:ext cx="230188" cy="150812"/>
          </a:xfrm>
          <a:custGeom>
            <a:avLst/>
            <a:gdLst>
              <a:gd name="T0" fmla="*/ 0 w 435"/>
              <a:gd name="T1" fmla="*/ 103855080 h 219"/>
              <a:gd name="T2" fmla="*/ 31922048 w 435"/>
              <a:gd name="T3" fmla="*/ 80618310 h 219"/>
              <a:gd name="T4" fmla="*/ 27161655 w 435"/>
              <a:gd name="T5" fmla="*/ 69236483 h 219"/>
              <a:gd name="T6" fmla="*/ 36402519 w 435"/>
              <a:gd name="T7" fmla="*/ 57855345 h 219"/>
              <a:gd name="T8" fmla="*/ 67764699 w 435"/>
              <a:gd name="T9" fmla="*/ 11381143 h 219"/>
              <a:gd name="T10" fmla="*/ 110607188 w 435"/>
              <a:gd name="T11" fmla="*/ 0 h 219"/>
              <a:gd name="T12" fmla="*/ 121808080 w 435"/>
              <a:gd name="T13" fmla="*/ 37464042 h 219"/>
              <a:gd name="T14" fmla="*/ 112847684 w 435"/>
              <a:gd name="T15" fmla="*/ 57855345 h 219"/>
              <a:gd name="T16" fmla="*/ 65524203 w 435"/>
              <a:gd name="T17" fmla="*/ 83463766 h 219"/>
              <a:gd name="T18" fmla="*/ 0 w 435"/>
              <a:gd name="T19" fmla="*/ 10385508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219"/>
              <a:gd name="T32" fmla="*/ 435 w 435"/>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219">
                <a:moveTo>
                  <a:pt x="0" y="219"/>
                </a:moveTo>
                <a:lnTo>
                  <a:pt x="114" y="170"/>
                </a:lnTo>
                <a:lnTo>
                  <a:pt x="97" y="146"/>
                </a:lnTo>
                <a:lnTo>
                  <a:pt x="130" y="122"/>
                </a:lnTo>
                <a:lnTo>
                  <a:pt x="242" y="24"/>
                </a:lnTo>
                <a:lnTo>
                  <a:pt x="395" y="0"/>
                </a:lnTo>
                <a:lnTo>
                  <a:pt x="435" y="79"/>
                </a:lnTo>
                <a:lnTo>
                  <a:pt x="403" y="122"/>
                </a:lnTo>
                <a:lnTo>
                  <a:pt x="234" y="176"/>
                </a:lnTo>
                <a:lnTo>
                  <a:pt x="0" y="219"/>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48" name="Freeform 456"/>
          <p:cNvSpPr>
            <a:spLocks/>
          </p:cNvSpPr>
          <p:nvPr/>
        </p:nvSpPr>
        <p:spPr bwMode="auto">
          <a:xfrm>
            <a:off x="4738688" y="2322984"/>
            <a:ext cx="4071937" cy="1479550"/>
          </a:xfrm>
          <a:custGeom>
            <a:avLst/>
            <a:gdLst>
              <a:gd name="T0" fmla="*/ 26594576 w 7696"/>
              <a:gd name="T1" fmla="*/ 559567239 h 2154"/>
              <a:gd name="T2" fmla="*/ 134933176 w 7696"/>
              <a:gd name="T3" fmla="*/ 505781431 h 2154"/>
              <a:gd name="T4" fmla="*/ 132413613 w 7696"/>
              <a:gd name="T5" fmla="*/ 355745152 h 2154"/>
              <a:gd name="T6" fmla="*/ 157608750 w 7696"/>
              <a:gd name="T7" fmla="*/ 243925842 h 2154"/>
              <a:gd name="T8" fmla="*/ 274625586 w 7696"/>
              <a:gd name="T9" fmla="*/ 330267230 h 2154"/>
              <a:gd name="T10" fmla="*/ 235992988 w 7696"/>
              <a:gd name="T11" fmla="*/ 407644174 h 2154"/>
              <a:gd name="T12" fmla="*/ 256429387 w 7696"/>
              <a:gd name="T13" fmla="*/ 361879117 h 2154"/>
              <a:gd name="T14" fmla="*/ 344331630 w 7696"/>
              <a:gd name="T15" fmla="*/ 301486767 h 2154"/>
              <a:gd name="T16" fmla="*/ 432234336 w 7696"/>
              <a:gd name="T17" fmla="*/ 275537643 h 2154"/>
              <a:gd name="T18" fmla="*/ 522376713 w 7696"/>
              <a:gd name="T19" fmla="*/ 246757180 h 2154"/>
              <a:gd name="T20" fmla="*/ 605240425 w 7696"/>
              <a:gd name="T21" fmla="*/ 221279258 h 2154"/>
              <a:gd name="T22" fmla="*/ 670747483 w 7696"/>
              <a:gd name="T23" fmla="*/ 160887638 h 2154"/>
              <a:gd name="T24" fmla="*/ 654790425 w 7696"/>
              <a:gd name="T25" fmla="*/ 321774590 h 2154"/>
              <a:gd name="T26" fmla="*/ 704620318 w 7696"/>
              <a:gd name="T27" fmla="*/ 275537643 h 2154"/>
              <a:gd name="T28" fmla="*/ 740453460 w 7696"/>
              <a:gd name="T29" fmla="*/ 289691586 h 2154"/>
              <a:gd name="T30" fmla="*/ 697621943 w 7696"/>
              <a:gd name="T31" fmla="*/ 157585097 h 2154"/>
              <a:gd name="T32" fmla="*/ 735974119 w 7696"/>
              <a:gd name="T33" fmla="*/ 189196254 h 2154"/>
              <a:gd name="T34" fmla="*/ 803440955 w 7696"/>
              <a:gd name="T35" fmla="*/ 241095191 h 2154"/>
              <a:gd name="T36" fmla="*/ 848792036 w 7696"/>
              <a:gd name="T37" fmla="*/ 103798602 h 2154"/>
              <a:gd name="T38" fmla="*/ 961049639 w 7696"/>
              <a:gd name="T39" fmla="*/ 63222936 h 2154"/>
              <a:gd name="T40" fmla="*/ 1031035509 w 7696"/>
              <a:gd name="T41" fmla="*/ 22646594 h 2154"/>
              <a:gd name="T42" fmla="*/ 1157011293 w 7696"/>
              <a:gd name="T43" fmla="*/ 31611125 h 2154"/>
              <a:gd name="T44" fmla="*/ 1069388215 w 7696"/>
              <a:gd name="T45" fmla="*/ 166548941 h 2154"/>
              <a:gd name="T46" fmla="*/ 1172967822 w 7696"/>
              <a:gd name="T47" fmla="*/ 129275837 h 2154"/>
              <a:gd name="T48" fmla="*/ 1253872152 w 7696"/>
              <a:gd name="T49" fmla="*/ 134937827 h 2154"/>
              <a:gd name="T50" fmla="*/ 1388804766 w 7696"/>
              <a:gd name="T51" fmla="*/ 152394998 h 2154"/>
              <a:gd name="T52" fmla="*/ 1496863450 w 7696"/>
              <a:gd name="T53" fmla="*/ 206653425 h 2154"/>
              <a:gd name="T54" fmla="*/ 1634596049 w 7696"/>
              <a:gd name="T55" fmla="*/ 192498795 h 2154"/>
              <a:gd name="T56" fmla="*/ 1792204732 w 7696"/>
              <a:gd name="T57" fmla="*/ 258080472 h 2154"/>
              <a:gd name="T58" fmla="*/ 1911180818 w 7696"/>
              <a:gd name="T59" fmla="*/ 267045002 h 2154"/>
              <a:gd name="T60" fmla="*/ 2102663395 w 7696"/>
              <a:gd name="T61" fmla="*/ 341591209 h 2154"/>
              <a:gd name="T62" fmla="*/ 2118619924 w 7696"/>
              <a:gd name="T63" fmla="*/ 373202409 h 2154"/>
              <a:gd name="T64" fmla="*/ 2084466667 w 7696"/>
              <a:gd name="T65" fmla="*/ 384997590 h 2154"/>
              <a:gd name="T66" fmla="*/ 2028477547 w 7696"/>
              <a:gd name="T67" fmla="*/ 347252511 h 2154"/>
              <a:gd name="T68" fmla="*/ 2012801440 w 7696"/>
              <a:gd name="T69" fmla="*/ 447748616 h 2154"/>
              <a:gd name="T70" fmla="*/ 1850432993 w 7696"/>
              <a:gd name="T71" fmla="*/ 508140193 h 2154"/>
              <a:gd name="T72" fmla="*/ 1807601476 w 7696"/>
              <a:gd name="T73" fmla="*/ 568531769 h 2154"/>
              <a:gd name="T74" fmla="*/ 1774008004 w 7696"/>
              <a:gd name="T75" fmla="*/ 657232606 h 2154"/>
              <a:gd name="T76" fmla="*/ 1735655827 w 7696"/>
              <a:gd name="T77" fmla="*/ 554377826 h 2154"/>
              <a:gd name="T78" fmla="*/ 1819079721 w 7696"/>
              <a:gd name="T79" fmla="*/ 439255975 h 2154"/>
              <a:gd name="T80" fmla="*/ 1708780838 w 7696"/>
              <a:gd name="T81" fmla="*/ 522294823 h 2154"/>
              <a:gd name="T82" fmla="*/ 1555651496 w 7696"/>
              <a:gd name="T83" fmla="*/ 522294823 h 2154"/>
              <a:gd name="T84" fmla="*/ 1501622154 w 7696"/>
              <a:gd name="T85" fmla="*/ 643077976 h 2154"/>
              <a:gd name="T86" fmla="*/ 1535215626 w 7696"/>
              <a:gd name="T87" fmla="*/ 666196450 h 2154"/>
              <a:gd name="T88" fmla="*/ 1420438460 w 7696"/>
              <a:gd name="T89" fmla="*/ 861526669 h 2154"/>
              <a:gd name="T90" fmla="*/ 1456271073 w 7696"/>
              <a:gd name="T91" fmla="*/ 761030651 h 2154"/>
              <a:gd name="T92" fmla="*/ 1269548259 w 7696"/>
              <a:gd name="T93" fmla="*/ 672330329 h 2154"/>
              <a:gd name="T94" fmla="*/ 1138814564 w 7696"/>
              <a:gd name="T95" fmla="*/ 740742828 h 2154"/>
              <a:gd name="T96" fmla="*/ 988203992 w 7696"/>
              <a:gd name="T97" fmla="*/ 726116996 h 2154"/>
              <a:gd name="T98" fmla="*/ 794762695 w 7696"/>
              <a:gd name="T99" fmla="*/ 823781676 h 2154"/>
              <a:gd name="T100" fmla="*/ 684184448 w 7696"/>
              <a:gd name="T101" fmla="*/ 947396168 h 2154"/>
              <a:gd name="T102" fmla="*/ 630155107 w 7696"/>
              <a:gd name="T103" fmla="*/ 979007282 h 2154"/>
              <a:gd name="T104" fmla="*/ 434194114 w 7696"/>
              <a:gd name="T105" fmla="*/ 973345979 h 2154"/>
              <a:gd name="T106" fmla="*/ 438952819 w 7696"/>
              <a:gd name="T107" fmla="*/ 912953716 h 2154"/>
              <a:gd name="T108" fmla="*/ 387163148 w 7696"/>
              <a:gd name="T109" fmla="*/ 838407509 h 2154"/>
              <a:gd name="T110" fmla="*/ 366727278 w 7696"/>
              <a:gd name="T111" fmla="*/ 798303754 h 2154"/>
              <a:gd name="T112" fmla="*/ 364768029 w 7696"/>
              <a:gd name="T113" fmla="*/ 889835242 h 2154"/>
              <a:gd name="T114" fmla="*/ 335373477 w 7696"/>
              <a:gd name="T115" fmla="*/ 947396168 h 2154"/>
              <a:gd name="T116" fmla="*/ 240752222 w 7696"/>
              <a:gd name="T117" fmla="*/ 806796395 h 2154"/>
              <a:gd name="T118" fmla="*/ 197920704 w 7696"/>
              <a:gd name="T119" fmla="*/ 821422227 h 2154"/>
              <a:gd name="T120" fmla="*/ 157608750 w 7696"/>
              <a:gd name="T121" fmla="*/ 795473103 h 2154"/>
              <a:gd name="T122" fmla="*/ 42551642 w 7696"/>
              <a:gd name="T123" fmla="*/ 769523291 h 2154"/>
              <a:gd name="T124" fmla="*/ 51789688 w 7696"/>
              <a:gd name="T125" fmla="*/ 640247325 h 21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96"/>
              <a:gd name="T190" fmla="*/ 0 h 2154"/>
              <a:gd name="T191" fmla="*/ 7696 w 7696"/>
              <a:gd name="T192" fmla="*/ 2154 h 21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96" h="2154">
                <a:moveTo>
                  <a:pt x="0" y="1339"/>
                </a:moveTo>
                <a:lnTo>
                  <a:pt x="72" y="1290"/>
                </a:lnTo>
                <a:lnTo>
                  <a:pt x="55" y="1315"/>
                </a:lnTo>
                <a:lnTo>
                  <a:pt x="80" y="1315"/>
                </a:lnTo>
                <a:lnTo>
                  <a:pt x="72" y="1229"/>
                </a:lnTo>
                <a:lnTo>
                  <a:pt x="95" y="1186"/>
                </a:lnTo>
                <a:lnTo>
                  <a:pt x="137" y="1180"/>
                </a:lnTo>
                <a:lnTo>
                  <a:pt x="208" y="1212"/>
                </a:lnTo>
                <a:lnTo>
                  <a:pt x="225" y="1150"/>
                </a:lnTo>
                <a:lnTo>
                  <a:pt x="192" y="1150"/>
                </a:lnTo>
                <a:lnTo>
                  <a:pt x="185" y="1102"/>
                </a:lnTo>
                <a:lnTo>
                  <a:pt x="482" y="1072"/>
                </a:lnTo>
                <a:lnTo>
                  <a:pt x="410" y="1053"/>
                </a:lnTo>
                <a:lnTo>
                  <a:pt x="418" y="1023"/>
                </a:lnTo>
                <a:lnTo>
                  <a:pt x="362" y="1040"/>
                </a:lnTo>
                <a:lnTo>
                  <a:pt x="538" y="925"/>
                </a:lnTo>
                <a:lnTo>
                  <a:pt x="466" y="810"/>
                </a:lnTo>
                <a:lnTo>
                  <a:pt x="473" y="754"/>
                </a:lnTo>
                <a:lnTo>
                  <a:pt x="442" y="694"/>
                </a:lnTo>
                <a:lnTo>
                  <a:pt x="473" y="651"/>
                </a:lnTo>
                <a:lnTo>
                  <a:pt x="410" y="609"/>
                </a:lnTo>
                <a:lnTo>
                  <a:pt x="433" y="566"/>
                </a:lnTo>
                <a:lnTo>
                  <a:pt x="515" y="523"/>
                </a:lnTo>
                <a:lnTo>
                  <a:pt x="563" y="517"/>
                </a:lnTo>
                <a:lnTo>
                  <a:pt x="618" y="530"/>
                </a:lnTo>
                <a:lnTo>
                  <a:pt x="563" y="536"/>
                </a:lnTo>
                <a:lnTo>
                  <a:pt x="603" y="554"/>
                </a:lnTo>
                <a:lnTo>
                  <a:pt x="748" y="560"/>
                </a:lnTo>
                <a:lnTo>
                  <a:pt x="981" y="651"/>
                </a:lnTo>
                <a:lnTo>
                  <a:pt x="981" y="700"/>
                </a:lnTo>
                <a:lnTo>
                  <a:pt x="876" y="736"/>
                </a:lnTo>
                <a:lnTo>
                  <a:pt x="563" y="687"/>
                </a:lnTo>
                <a:lnTo>
                  <a:pt x="691" y="749"/>
                </a:lnTo>
                <a:lnTo>
                  <a:pt x="683" y="827"/>
                </a:lnTo>
                <a:lnTo>
                  <a:pt x="811" y="870"/>
                </a:lnTo>
                <a:lnTo>
                  <a:pt x="843" y="864"/>
                </a:lnTo>
                <a:lnTo>
                  <a:pt x="828" y="827"/>
                </a:lnTo>
                <a:lnTo>
                  <a:pt x="780" y="816"/>
                </a:lnTo>
                <a:lnTo>
                  <a:pt x="788" y="791"/>
                </a:lnTo>
                <a:lnTo>
                  <a:pt x="843" y="822"/>
                </a:lnTo>
                <a:lnTo>
                  <a:pt x="965" y="827"/>
                </a:lnTo>
                <a:lnTo>
                  <a:pt x="916" y="767"/>
                </a:lnTo>
                <a:lnTo>
                  <a:pt x="1029" y="718"/>
                </a:lnTo>
                <a:lnTo>
                  <a:pt x="1118" y="749"/>
                </a:lnTo>
                <a:lnTo>
                  <a:pt x="1118" y="609"/>
                </a:lnTo>
                <a:lnTo>
                  <a:pt x="1069" y="590"/>
                </a:lnTo>
                <a:lnTo>
                  <a:pt x="1221" y="621"/>
                </a:lnTo>
                <a:lnTo>
                  <a:pt x="1230" y="639"/>
                </a:lnTo>
                <a:lnTo>
                  <a:pt x="1150" y="663"/>
                </a:lnTo>
                <a:lnTo>
                  <a:pt x="1230" y="706"/>
                </a:lnTo>
                <a:lnTo>
                  <a:pt x="1286" y="651"/>
                </a:lnTo>
                <a:lnTo>
                  <a:pt x="1544" y="573"/>
                </a:lnTo>
                <a:lnTo>
                  <a:pt x="1591" y="566"/>
                </a:lnTo>
                <a:lnTo>
                  <a:pt x="1544" y="584"/>
                </a:lnTo>
                <a:lnTo>
                  <a:pt x="1591" y="621"/>
                </a:lnTo>
                <a:lnTo>
                  <a:pt x="1777" y="566"/>
                </a:lnTo>
                <a:lnTo>
                  <a:pt x="1824" y="609"/>
                </a:lnTo>
                <a:lnTo>
                  <a:pt x="1866" y="573"/>
                </a:lnTo>
                <a:lnTo>
                  <a:pt x="1849" y="536"/>
                </a:lnTo>
                <a:lnTo>
                  <a:pt x="1866" y="523"/>
                </a:lnTo>
                <a:lnTo>
                  <a:pt x="2011" y="541"/>
                </a:lnTo>
                <a:lnTo>
                  <a:pt x="2202" y="621"/>
                </a:lnTo>
                <a:lnTo>
                  <a:pt x="2236" y="584"/>
                </a:lnTo>
                <a:lnTo>
                  <a:pt x="2196" y="541"/>
                </a:lnTo>
                <a:lnTo>
                  <a:pt x="2139" y="536"/>
                </a:lnTo>
                <a:lnTo>
                  <a:pt x="2162" y="469"/>
                </a:lnTo>
                <a:lnTo>
                  <a:pt x="2122" y="463"/>
                </a:lnTo>
                <a:lnTo>
                  <a:pt x="2131" y="433"/>
                </a:lnTo>
                <a:lnTo>
                  <a:pt x="2202" y="401"/>
                </a:lnTo>
                <a:lnTo>
                  <a:pt x="2251" y="329"/>
                </a:lnTo>
                <a:lnTo>
                  <a:pt x="2347" y="329"/>
                </a:lnTo>
                <a:lnTo>
                  <a:pt x="2396" y="341"/>
                </a:lnTo>
                <a:lnTo>
                  <a:pt x="2356" y="420"/>
                </a:lnTo>
                <a:lnTo>
                  <a:pt x="2404" y="457"/>
                </a:lnTo>
                <a:lnTo>
                  <a:pt x="2387" y="566"/>
                </a:lnTo>
                <a:lnTo>
                  <a:pt x="2436" y="609"/>
                </a:lnTo>
                <a:lnTo>
                  <a:pt x="2420" y="646"/>
                </a:lnTo>
                <a:lnTo>
                  <a:pt x="2339" y="682"/>
                </a:lnTo>
                <a:lnTo>
                  <a:pt x="2364" y="694"/>
                </a:lnTo>
                <a:lnTo>
                  <a:pt x="2267" y="706"/>
                </a:lnTo>
                <a:lnTo>
                  <a:pt x="2372" y="730"/>
                </a:lnTo>
                <a:lnTo>
                  <a:pt x="2492" y="646"/>
                </a:lnTo>
                <a:lnTo>
                  <a:pt x="2477" y="590"/>
                </a:lnTo>
                <a:lnTo>
                  <a:pt x="2517" y="584"/>
                </a:lnTo>
                <a:lnTo>
                  <a:pt x="2572" y="573"/>
                </a:lnTo>
                <a:lnTo>
                  <a:pt x="2605" y="603"/>
                </a:lnTo>
                <a:lnTo>
                  <a:pt x="2605" y="646"/>
                </a:lnTo>
                <a:lnTo>
                  <a:pt x="2677" y="651"/>
                </a:lnTo>
                <a:lnTo>
                  <a:pt x="2621" y="639"/>
                </a:lnTo>
                <a:lnTo>
                  <a:pt x="2645" y="614"/>
                </a:lnTo>
                <a:lnTo>
                  <a:pt x="2621" y="584"/>
                </a:lnTo>
                <a:lnTo>
                  <a:pt x="2452" y="560"/>
                </a:lnTo>
                <a:lnTo>
                  <a:pt x="2477" y="469"/>
                </a:lnTo>
                <a:lnTo>
                  <a:pt x="2420" y="414"/>
                </a:lnTo>
                <a:lnTo>
                  <a:pt x="2500" y="365"/>
                </a:lnTo>
                <a:lnTo>
                  <a:pt x="2492" y="334"/>
                </a:lnTo>
                <a:lnTo>
                  <a:pt x="2525" y="353"/>
                </a:lnTo>
                <a:lnTo>
                  <a:pt x="2509" y="426"/>
                </a:lnTo>
                <a:lnTo>
                  <a:pt x="2541" y="433"/>
                </a:lnTo>
                <a:lnTo>
                  <a:pt x="2662" y="450"/>
                </a:lnTo>
                <a:lnTo>
                  <a:pt x="2549" y="390"/>
                </a:lnTo>
                <a:lnTo>
                  <a:pt x="2629" y="401"/>
                </a:lnTo>
                <a:lnTo>
                  <a:pt x="2614" y="371"/>
                </a:lnTo>
                <a:lnTo>
                  <a:pt x="2662" y="365"/>
                </a:lnTo>
                <a:lnTo>
                  <a:pt x="2879" y="408"/>
                </a:lnTo>
                <a:lnTo>
                  <a:pt x="2830" y="438"/>
                </a:lnTo>
                <a:lnTo>
                  <a:pt x="2830" y="481"/>
                </a:lnTo>
                <a:lnTo>
                  <a:pt x="2870" y="511"/>
                </a:lnTo>
                <a:lnTo>
                  <a:pt x="2902" y="414"/>
                </a:lnTo>
                <a:lnTo>
                  <a:pt x="2782" y="359"/>
                </a:lnTo>
                <a:lnTo>
                  <a:pt x="2750" y="286"/>
                </a:lnTo>
                <a:lnTo>
                  <a:pt x="3032" y="261"/>
                </a:lnTo>
                <a:lnTo>
                  <a:pt x="2992" y="201"/>
                </a:lnTo>
                <a:lnTo>
                  <a:pt x="3032" y="220"/>
                </a:lnTo>
                <a:lnTo>
                  <a:pt x="3072" y="188"/>
                </a:lnTo>
                <a:lnTo>
                  <a:pt x="3047" y="183"/>
                </a:lnTo>
                <a:lnTo>
                  <a:pt x="3328" y="134"/>
                </a:lnTo>
                <a:lnTo>
                  <a:pt x="3313" y="116"/>
                </a:lnTo>
                <a:lnTo>
                  <a:pt x="3442" y="110"/>
                </a:lnTo>
                <a:lnTo>
                  <a:pt x="3433" y="134"/>
                </a:lnTo>
                <a:lnTo>
                  <a:pt x="3473" y="134"/>
                </a:lnTo>
                <a:lnTo>
                  <a:pt x="3570" y="97"/>
                </a:lnTo>
                <a:lnTo>
                  <a:pt x="3610" y="116"/>
                </a:lnTo>
                <a:lnTo>
                  <a:pt x="3578" y="85"/>
                </a:lnTo>
                <a:lnTo>
                  <a:pt x="3683" y="80"/>
                </a:lnTo>
                <a:lnTo>
                  <a:pt x="3683" y="48"/>
                </a:lnTo>
                <a:lnTo>
                  <a:pt x="3820" y="0"/>
                </a:lnTo>
                <a:lnTo>
                  <a:pt x="3908" y="24"/>
                </a:lnTo>
                <a:lnTo>
                  <a:pt x="3820" y="55"/>
                </a:lnTo>
                <a:lnTo>
                  <a:pt x="3956" y="55"/>
                </a:lnTo>
                <a:lnTo>
                  <a:pt x="3908" y="85"/>
                </a:lnTo>
                <a:lnTo>
                  <a:pt x="4133" y="67"/>
                </a:lnTo>
                <a:lnTo>
                  <a:pt x="4254" y="134"/>
                </a:lnTo>
                <a:lnTo>
                  <a:pt x="4238" y="152"/>
                </a:lnTo>
                <a:lnTo>
                  <a:pt x="4190" y="134"/>
                </a:lnTo>
                <a:lnTo>
                  <a:pt x="4254" y="152"/>
                </a:lnTo>
                <a:lnTo>
                  <a:pt x="4230" y="183"/>
                </a:lnTo>
                <a:lnTo>
                  <a:pt x="3820" y="353"/>
                </a:lnTo>
                <a:lnTo>
                  <a:pt x="3940" y="334"/>
                </a:lnTo>
                <a:lnTo>
                  <a:pt x="3916" y="310"/>
                </a:lnTo>
                <a:lnTo>
                  <a:pt x="4125" y="280"/>
                </a:lnTo>
                <a:lnTo>
                  <a:pt x="4068" y="280"/>
                </a:lnTo>
                <a:lnTo>
                  <a:pt x="4076" y="256"/>
                </a:lnTo>
                <a:lnTo>
                  <a:pt x="4190" y="274"/>
                </a:lnTo>
                <a:lnTo>
                  <a:pt x="4206" y="256"/>
                </a:lnTo>
                <a:lnTo>
                  <a:pt x="4238" y="310"/>
                </a:lnTo>
                <a:lnTo>
                  <a:pt x="4294" y="317"/>
                </a:lnTo>
                <a:lnTo>
                  <a:pt x="4246" y="286"/>
                </a:lnTo>
                <a:lnTo>
                  <a:pt x="4350" y="274"/>
                </a:lnTo>
                <a:lnTo>
                  <a:pt x="4479" y="286"/>
                </a:lnTo>
                <a:lnTo>
                  <a:pt x="4471" y="310"/>
                </a:lnTo>
                <a:lnTo>
                  <a:pt x="4576" y="329"/>
                </a:lnTo>
                <a:lnTo>
                  <a:pt x="4679" y="323"/>
                </a:lnTo>
                <a:lnTo>
                  <a:pt x="4679" y="274"/>
                </a:lnTo>
                <a:lnTo>
                  <a:pt x="4713" y="268"/>
                </a:lnTo>
                <a:lnTo>
                  <a:pt x="4961" y="323"/>
                </a:lnTo>
                <a:lnTo>
                  <a:pt x="4929" y="408"/>
                </a:lnTo>
                <a:lnTo>
                  <a:pt x="5042" y="469"/>
                </a:lnTo>
                <a:lnTo>
                  <a:pt x="5106" y="384"/>
                </a:lnTo>
                <a:lnTo>
                  <a:pt x="5146" y="426"/>
                </a:lnTo>
                <a:lnTo>
                  <a:pt x="5236" y="408"/>
                </a:lnTo>
                <a:lnTo>
                  <a:pt x="5347" y="438"/>
                </a:lnTo>
                <a:lnTo>
                  <a:pt x="5436" y="420"/>
                </a:lnTo>
                <a:lnTo>
                  <a:pt x="5427" y="384"/>
                </a:lnTo>
                <a:lnTo>
                  <a:pt x="5484" y="334"/>
                </a:lnTo>
                <a:lnTo>
                  <a:pt x="5862" y="371"/>
                </a:lnTo>
                <a:lnTo>
                  <a:pt x="5887" y="401"/>
                </a:lnTo>
                <a:lnTo>
                  <a:pt x="5839" y="408"/>
                </a:lnTo>
                <a:lnTo>
                  <a:pt x="5959" y="420"/>
                </a:lnTo>
                <a:lnTo>
                  <a:pt x="5999" y="463"/>
                </a:lnTo>
                <a:lnTo>
                  <a:pt x="6288" y="450"/>
                </a:lnTo>
                <a:lnTo>
                  <a:pt x="6337" y="481"/>
                </a:lnTo>
                <a:lnTo>
                  <a:pt x="6320" y="523"/>
                </a:lnTo>
                <a:lnTo>
                  <a:pt x="6402" y="547"/>
                </a:lnTo>
                <a:lnTo>
                  <a:pt x="6442" y="530"/>
                </a:lnTo>
                <a:lnTo>
                  <a:pt x="6650" y="541"/>
                </a:lnTo>
                <a:lnTo>
                  <a:pt x="6690" y="523"/>
                </a:lnTo>
                <a:lnTo>
                  <a:pt x="6707" y="554"/>
                </a:lnTo>
                <a:lnTo>
                  <a:pt x="6795" y="590"/>
                </a:lnTo>
                <a:lnTo>
                  <a:pt x="6827" y="566"/>
                </a:lnTo>
                <a:lnTo>
                  <a:pt x="6787" y="536"/>
                </a:lnTo>
                <a:lnTo>
                  <a:pt x="6811" y="511"/>
                </a:lnTo>
                <a:lnTo>
                  <a:pt x="7165" y="541"/>
                </a:lnTo>
                <a:lnTo>
                  <a:pt x="7398" y="646"/>
                </a:lnTo>
                <a:lnTo>
                  <a:pt x="7446" y="646"/>
                </a:lnTo>
                <a:lnTo>
                  <a:pt x="7511" y="724"/>
                </a:lnTo>
                <a:lnTo>
                  <a:pt x="7486" y="687"/>
                </a:lnTo>
                <a:lnTo>
                  <a:pt x="7519" y="682"/>
                </a:lnTo>
                <a:lnTo>
                  <a:pt x="7535" y="700"/>
                </a:lnTo>
                <a:lnTo>
                  <a:pt x="7616" y="694"/>
                </a:lnTo>
                <a:lnTo>
                  <a:pt x="7696" y="736"/>
                </a:lnTo>
                <a:lnTo>
                  <a:pt x="7568" y="791"/>
                </a:lnTo>
                <a:lnTo>
                  <a:pt x="7599" y="797"/>
                </a:lnTo>
                <a:lnTo>
                  <a:pt x="7551" y="810"/>
                </a:lnTo>
                <a:lnTo>
                  <a:pt x="7591" y="827"/>
                </a:lnTo>
                <a:lnTo>
                  <a:pt x="7511" y="834"/>
                </a:lnTo>
                <a:lnTo>
                  <a:pt x="7486" y="803"/>
                </a:lnTo>
                <a:lnTo>
                  <a:pt x="7446" y="816"/>
                </a:lnTo>
                <a:lnTo>
                  <a:pt x="7398" y="767"/>
                </a:lnTo>
                <a:lnTo>
                  <a:pt x="7301" y="773"/>
                </a:lnTo>
                <a:lnTo>
                  <a:pt x="7286" y="736"/>
                </a:lnTo>
                <a:lnTo>
                  <a:pt x="7301" y="724"/>
                </a:lnTo>
                <a:lnTo>
                  <a:pt x="7270" y="724"/>
                </a:lnTo>
                <a:lnTo>
                  <a:pt x="7246" y="736"/>
                </a:lnTo>
                <a:lnTo>
                  <a:pt x="7270" y="773"/>
                </a:lnTo>
                <a:lnTo>
                  <a:pt x="7253" y="791"/>
                </a:lnTo>
                <a:lnTo>
                  <a:pt x="7173" y="822"/>
                </a:lnTo>
                <a:lnTo>
                  <a:pt x="7125" y="816"/>
                </a:lnTo>
                <a:lnTo>
                  <a:pt x="7205" y="907"/>
                </a:lnTo>
                <a:lnTo>
                  <a:pt x="7190" y="949"/>
                </a:lnTo>
                <a:lnTo>
                  <a:pt x="7101" y="913"/>
                </a:lnTo>
                <a:lnTo>
                  <a:pt x="7116" y="931"/>
                </a:lnTo>
                <a:lnTo>
                  <a:pt x="6940" y="980"/>
                </a:lnTo>
                <a:lnTo>
                  <a:pt x="6803" y="1072"/>
                </a:lnTo>
                <a:lnTo>
                  <a:pt x="6698" y="1040"/>
                </a:lnTo>
                <a:lnTo>
                  <a:pt x="6610" y="1077"/>
                </a:lnTo>
                <a:lnTo>
                  <a:pt x="6610" y="1040"/>
                </a:lnTo>
                <a:lnTo>
                  <a:pt x="6562" y="1077"/>
                </a:lnTo>
                <a:lnTo>
                  <a:pt x="6490" y="1072"/>
                </a:lnTo>
                <a:lnTo>
                  <a:pt x="6425" y="1162"/>
                </a:lnTo>
                <a:lnTo>
                  <a:pt x="6482" y="1180"/>
                </a:lnTo>
                <a:lnTo>
                  <a:pt x="6457" y="1205"/>
                </a:lnTo>
                <a:lnTo>
                  <a:pt x="6482" y="1260"/>
                </a:lnTo>
                <a:lnTo>
                  <a:pt x="6442" y="1248"/>
                </a:lnTo>
                <a:lnTo>
                  <a:pt x="6417" y="1290"/>
                </a:lnTo>
                <a:lnTo>
                  <a:pt x="6433" y="1326"/>
                </a:lnTo>
                <a:lnTo>
                  <a:pt x="6328" y="1357"/>
                </a:lnTo>
                <a:lnTo>
                  <a:pt x="6337" y="1393"/>
                </a:lnTo>
                <a:lnTo>
                  <a:pt x="6280" y="1412"/>
                </a:lnTo>
                <a:lnTo>
                  <a:pt x="6257" y="1455"/>
                </a:lnTo>
                <a:lnTo>
                  <a:pt x="6192" y="1503"/>
                </a:lnTo>
                <a:lnTo>
                  <a:pt x="6135" y="1333"/>
                </a:lnTo>
                <a:lnTo>
                  <a:pt x="6160" y="1236"/>
                </a:lnTo>
                <a:lnTo>
                  <a:pt x="6200" y="1175"/>
                </a:lnTo>
                <a:lnTo>
                  <a:pt x="6272" y="1162"/>
                </a:lnTo>
                <a:lnTo>
                  <a:pt x="6425" y="1047"/>
                </a:lnTo>
                <a:lnTo>
                  <a:pt x="6498" y="1016"/>
                </a:lnTo>
                <a:lnTo>
                  <a:pt x="6530" y="956"/>
                </a:lnTo>
                <a:lnTo>
                  <a:pt x="6562" y="931"/>
                </a:lnTo>
                <a:lnTo>
                  <a:pt x="6498" y="931"/>
                </a:lnTo>
                <a:lnTo>
                  <a:pt x="6473" y="986"/>
                </a:lnTo>
                <a:lnTo>
                  <a:pt x="6345" y="1040"/>
                </a:lnTo>
                <a:lnTo>
                  <a:pt x="6353" y="967"/>
                </a:lnTo>
                <a:lnTo>
                  <a:pt x="6208" y="980"/>
                </a:lnTo>
                <a:lnTo>
                  <a:pt x="6072" y="1077"/>
                </a:lnTo>
                <a:lnTo>
                  <a:pt x="6104" y="1107"/>
                </a:lnTo>
                <a:lnTo>
                  <a:pt x="5950" y="1120"/>
                </a:lnTo>
                <a:lnTo>
                  <a:pt x="5942" y="1113"/>
                </a:lnTo>
                <a:lnTo>
                  <a:pt x="5983" y="1102"/>
                </a:lnTo>
                <a:lnTo>
                  <a:pt x="5862" y="1083"/>
                </a:lnTo>
                <a:lnTo>
                  <a:pt x="5830" y="1102"/>
                </a:lnTo>
                <a:lnTo>
                  <a:pt x="5557" y="1107"/>
                </a:lnTo>
                <a:lnTo>
                  <a:pt x="5219" y="1326"/>
                </a:lnTo>
                <a:lnTo>
                  <a:pt x="5291" y="1333"/>
                </a:lnTo>
                <a:lnTo>
                  <a:pt x="5291" y="1369"/>
                </a:lnTo>
                <a:lnTo>
                  <a:pt x="5331" y="1345"/>
                </a:lnTo>
                <a:lnTo>
                  <a:pt x="5316" y="1375"/>
                </a:lnTo>
                <a:lnTo>
                  <a:pt x="5364" y="1363"/>
                </a:lnTo>
                <a:lnTo>
                  <a:pt x="5364" y="1382"/>
                </a:lnTo>
                <a:lnTo>
                  <a:pt x="5379" y="1345"/>
                </a:lnTo>
                <a:lnTo>
                  <a:pt x="5427" y="1345"/>
                </a:lnTo>
                <a:lnTo>
                  <a:pt x="5500" y="1388"/>
                </a:lnTo>
                <a:lnTo>
                  <a:pt x="5436" y="1393"/>
                </a:lnTo>
                <a:lnTo>
                  <a:pt x="5484" y="1412"/>
                </a:lnTo>
                <a:lnTo>
                  <a:pt x="5500" y="1442"/>
                </a:lnTo>
                <a:lnTo>
                  <a:pt x="5460" y="1509"/>
                </a:lnTo>
                <a:lnTo>
                  <a:pt x="5452" y="1613"/>
                </a:lnTo>
                <a:lnTo>
                  <a:pt x="5219" y="1826"/>
                </a:lnTo>
                <a:lnTo>
                  <a:pt x="5131" y="1856"/>
                </a:lnTo>
                <a:lnTo>
                  <a:pt x="5074" y="1826"/>
                </a:lnTo>
                <a:lnTo>
                  <a:pt x="5018" y="1868"/>
                </a:lnTo>
                <a:lnTo>
                  <a:pt x="5009" y="1862"/>
                </a:lnTo>
                <a:lnTo>
                  <a:pt x="5042" y="1826"/>
                </a:lnTo>
                <a:lnTo>
                  <a:pt x="5026" y="1777"/>
                </a:lnTo>
                <a:lnTo>
                  <a:pt x="5122" y="1752"/>
                </a:lnTo>
                <a:lnTo>
                  <a:pt x="5202" y="1613"/>
                </a:lnTo>
                <a:lnTo>
                  <a:pt x="5034" y="1643"/>
                </a:lnTo>
                <a:lnTo>
                  <a:pt x="5009" y="1595"/>
                </a:lnTo>
                <a:lnTo>
                  <a:pt x="4873" y="1558"/>
                </a:lnTo>
                <a:lnTo>
                  <a:pt x="4784" y="1412"/>
                </a:lnTo>
                <a:lnTo>
                  <a:pt x="4688" y="1382"/>
                </a:lnTo>
                <a:lnTo>
                  <a:pt x="4535" y="1425"/>
                </a:lnTo>
                <a:lnTo>
                  <a:pt x="4559" y="1455"/>
                </a:lnTo>
                <a:lnTo>
                  <a:pt x="4503" y="1539"/>
                </a:lnTo>
                <a:lnTo>
                  <a:pt x="4431" y="1558"/>
                </a:lnTo>
                <a:lnTo>
                  <a:pt x="4374" y="1539"/>
                </a:lnTo>
                <a:lnTo>
                  <a:pt x="4286" y="1533"/>
                </a:lnTo>
                <a:lnTo>
                  <a:pt x="4068" y="1570"/>
                </a:lnTo>
                <a:lnTo>
                  <a:pt x="3883" y="1515"/>
                </a:lnTo>
                <a:lnTo>
                  <a:pt x="3763" y="1528"/>
                </a:lnTo>
                <a:lnTo>
                  <a:pt x="3715" y="1473"/>
                </a:lnTo>
                <a:lnTo>
                  <a:pt x="3595" y="1442"/>
                </a:lnTo>
                <a:lnTo>
                  <a:pt x="3538" y="1473"/>
                </a:lnTo>
                <a:lnTo>
                  <a:pt x="3530" y="1539"/>
                </a:lnTo>
                <a:lnTo>
                  <a:pt x="3265" y="1515"/>
                </a:lnTo>
                <a:lnTo>
                  <a:pt x="3080" y="1588"/>
                </a:lnTo>
                <a:lnTo>
                  <a:pt x="2992" y="1613"/>
                </a:lnTo>
                <a:lnTo>
                  <a:pt x="2983" y="1673"/>
                </a:lnTo>
                <a:lnTo>
                  <a:pt x="2862" y="1662"/>
                </a:lnTo>
                <a:lnTo>
                  <a:pt x="2839" y="1746"/>
                </a:lnTo>
                <a:lnTo>
                  <a:pt x="2725" y="1765"/>
                </a:lnTo>
                <a:lnTo>
                  <a:pt x="2759" y="1826"/>
                </a:lnTo>
                <a:lnTo>
                  <a:pt x="2734" y="1881"/>
                </a:lnTo>
                <a:lnTo>
                  <a:pt x="2565" y="1954"/>
                </a:lnTo>
                <a:lnTo>
                  <a:pt x="2460" y="1965"/>
                </a:lnTo>
                <a:lnTo>
                  <a:pt x="2444" y="2008"/>
                </a:lnTo>
                <a:lnTo>
                  <a:pt x="2492" y="2026"/>
                </a:lnTo>
                <a:lnTo>
                  <a:pt x="2492" y="2075"/>
                </a:lnTo>
                <a:lnTo>
                  <a:pt x="2436" y="2063"/>
                </a:lnTo>
                <a:lnTo>
                  <a:pt x="2356" y="2094"/>
                </a:lnTo>
                <a:lnTo>
                  <a:pt x="2324" y="2021"/>
                </a:lnTo>
                <a:lnTo>
                  <a:pt x="2251" y="2075"/>
                </a:lnTo>
                <a:lnTo>
                  <a:pt x="2051" y="2075"/>
                </a:lnTo>
                <a:lnTo>
                  <a:pt x="1954" y="2154"/>
                </a:lnTo>
                <a:lnTo>
                  <a:pt x="1889" y="2130"/>
                </a:lnTo>
                <a:lnTo>
                  <a:pt x="1881" y="2094"/>
                </a:lnTo>
                <a:lnTo>
                  <a:pt x="1688" y="2026"/>
                </a:lnTo>
                <a:lnTo>
                  <a:pt x="1551" y="2063"/>
                </a:lnTo>
                <a:lnTo>
                  <a:pt x="1559" y="2002"/>
                </a:lnTo>
                <a:lnTo>
                  <a:pt x="1528" y="1991"/>
                </a:lnTo>
                <a:lnTo>
                  <a:pt x="1551" y="1972"/>
                </a:lnTo>
                <a:lnTo>
                  <a:pt x="1503" y="1965"/>
                </a:lnTo>
                <a:lnTo>
                  <a:pt x="1511" y="1917"/>
                </a:lnTo>
                <a:lnTo>
                  <a:pt x="1568" y="1935"/>
                </a:lnTo>
                <a:lnTo>
                  <a:pt x="1591" y="1917"/>
                </a:lnTo>
                <a:lnTo>
                  <a:pt x="1536" y="1881"/>
                </a:lnTo>
                <a:lnTo>
                  <a:pt x="1503" y="1911"/>
                </a:lnTo>
                <a:lnTo>
                  <a:pt x="1496" y="1844"/>
                </a:lnTo>
                <a:lnTo>
                  <a:pt x="1431" y="1832"/>
                </a:lnTo>
                <a:lnTo>
                  <a:pt x="1383" y="1777"/>
                </a:lnTo>
                <a:lnTo>
                  <a:pt x="1439" y="1777"/>
                </a:lnTo>
                <a:lnTo>
                  <a:pt x="1439" y="1746"/>
                </a:lnTo>
                <a:lnTo>
                  <a:pt x="1479" y="1741"/>
                </a:lnTo>
                <a:lnTo>
                  <a:pt x="1591" y="1746"/>
                </a:lnTo>
                <a:lnTo>
                  <a:pt x="1496" y="1662"/>
                </a:lnTo>
                <a:lnTo>
                  <a:pt x="1310" y="1692"/>
                </a:lnTo>
                <a:lnTo>
                  <a:pt x="1326" y="1698"/>
                </a:lnTo>
                <a:lnTo>
                  <a:pt x="1294" y="1722"/>
                </a:lnTo>
                <a:lnTo>
                  <a:pt x="1263" y="1704"/>
                </a:lnTo>
                <a:lnTo>
                  <a:pt x="1230" y="1783"/>
                </a:lnTo>
                <a:lnTo>
                  <a:pt x="1270" y="1802"/>
                </a:lnTo>
                <a:lnTo>
                  <a:pt x="1303" y="1886"/>
                </a:lnTo>
                <a:lnTo>
                  <a:pt x="1391" y="1954"/>
                </a:lnTo>
                <a:lnTo>
                  <a:pt x="1358" y="1959"/>
                </a:lnTo>
                <a:lnTo>
                  <a:pt x="1326" y="2021"/>
                </a:lnTo>
                <a:lnTo>
                  <a:pt x="1286" y="2008"/>
                </a:lnTo>
                <a:lnTo>
                  <a:pt x="1278" y="1978"/>
                </a:lnTo>
                <a:lnTo>
                  <a:pt x="1198" y="2008"/>
                </a:lnTo>
                <a:lnTo>
                  <a:pt x="1133" y="1972"/>
                </a:lnTo>
                <a:lnTo>
                  <a:pt x="1053" y="1899"/>
                </a:lnTo>
                <a:lnTo>
                  <a:pt x="996" y="1899"/>
                </a:lnTo>
                <a:lnTo>
                  <a:pt x="988" y="1844"/>
                </a:lnTo>
                <a:lnTo>
                  <a:pt x="780" y="1746"/>
                </a:lnTo>
                <a:lnTo>
                  <a:pt x="860" y="1710"/>
                </a:lnTo>
                <a:lnTo>
                  <a:pt x="828" y="1686"/>
                </a:lnTo>
                <a:lnTo>
                  <a:pt x="891" y="1662"/>
                </a:lnTo>
                <a:lnTo>
                  <a:pt x="707" y="1698"/>
                </a:lnTo>
                <a:lnTo>
                  <a:pt x="700" y="1722"/>
                </a:lnTo>
                <a:lnTo>
                  <a:pt x="651" y="1704"/>
                </a:lnTo>
                <a:lnTo>
                  <a:pt x="707" y="1741"/>
                </a:lnTo>
                <a:lnTo>
                  <a:pt x="780" y="1735"/>
                </a:lnTo>
                <a:lnTo>
                  <a:pt x="658" y="1783"/>
                </a:lnTo>
                <a:lnTo>
                  <a:pt x="586" y="1741"/>
                </a:lnTo>
                <a:lnTo>
                  <a:pt x="643" y="1710"/>
                </a:lnTo>
                <a:lnTo>
                  <a:pt x="563" y="1704"/>
                </a:lnTo>
                <a:lnTo>
                  <a:pt x="563" y="1686"/>
                </a:lnTo>
                <a:lnTo>
                  <a:pt x="482" y="1698"/>
                </a:lnTo>
                <a:lnTo>
                  <a:pt x="458" y="1741"/>
                </a:lnTo>
                <a:lnTo>
                  <a:pt x="393" y="1735"/>
                </a:lnTo>
                <a:lnTo>
                  <a:pt x="393" y="1679"/>
                </a:lnTo>
                <a:lnTo>
                  <a:pt x="328" y="1619"/>
                </a:lnTo>
                <a:lnTo>
                  <a:pt x="152" y="1631"/>
                </a:lnTo>
                <a:lnTo>
                  <a:pt x="112" y="1613"/>
                </a:lnTo>
                <a:lnTo>
                  <a:pt x="137" y="1582"/>
                </a:lnTo>
                <a:lnTo>
                  <a:pt x="208" y="1515"/>
                </a:lnTo>
                <a:lnTo>
                  <a:pt x="168" y="1436"/>
                </a:lnTo>
                <a:lnTo>
                  <a:pt x="200" y="1418"/>
                </a:lnTo>
                <a:lnTo>
                  <a:pt x="185" y="1357"/>
                </a:lnTo>
                <a:lnTo>
                  <a:pt x="0" y="133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49" name="Freeform 457"/>
          <p:cNvSpPr>
            <a:spLocks/>
          </p:cNvSpPr>
          <p:nvPr/>
        </p:nvSpPr>
        <p:spPr bwMode="auto">
          <a:xfrm>
            <a:off x="5389563" y="2176934"/>
            <a:ext cx="115887" cy="49212"/>
          </a:xfrm>
          <a:custGeom>
            <a:avLst/>
            <a:gdLst>
              <a:gd name="T0" fmla="*/ 0 w 218"/>
              <a:gd name="T1" fmla="*/ 24540609 h 73"/>
              <a:gd name="T2" fmla="*/ 11303768 w 218"/>
              <a:gd name="T3" fmla="*/ 19541880 h 73"/>
              <a:gd name="T4" fmla="*/ 2260860 w 218"/>
              <a:gd name="T5" fmla="*/ 10906860 h 73"/>
              <a:gd name="T6" fmla="*/ 45496815 w 218"/>
              <a:gd name="T7" fmla="*/ 0 h 73"/>
              <a:gd name="T8" fmla="*/ 54539719 w 218"/>
              <a:gd name="T9" fmla="*/ 0 h 73"/>
              <a:gd name="T10" fmla="*/ 45496815 w 218"/>
              <a:gd name="T11" fmla="*/ 10906860 h 73"/>
              <a:gd name="T12" fmla="*/ 61604572 w 218"/>
              <a:gd name="T13" fmla="*/ 10906860 h 73"/>
              <a:gd name="T14" fmla="*/ 20628952 w 218"/>
              <a:gd name="T15" fmla="*/ 27267492 h 73"/>
              <a:gd name="T16" fmla="*/ 11303768 w 218"/>
              <a:gd name="T17" fmla="*/ 33175626 h 73"/>
              <a:gd name="T18" fmla="*/ 11303768 w 218"/>
              <a:gd name="T19" fmla="*/ 27267492 h 73"/>
              <a:gd name="T20" fmla="*/ 0 w 218"/>
              <a:gd name="T21" fmla="*/ 24540609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73"/>
              <a:gd name="T35" fmla="*/ 218 w 218"/>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73">
                <a:moveTo>
                  <a:pt x="0" y="54"/>
                </a:moveTo>
                <a:lnTo>
                  <a:pt x="40" y="43"/>
                </a:lnTo>
                <a:lnTo>
                  <a:pt x="8" y="24"/>
                </a:lnTo>
                <a:lnTo>
                  <a:pt x="161" y="0"/>
                </a:lnTo>
                <a:lnTo>
                  <a:pt x="193" y="0"/>
                </a:lnTo>
                <a:lnTo>
                  <a:pt x="161" y="24"/>
                </a:lnTo>
                <a:lnTo>
                  <a:pt x="218" y="24"/>
                </a:lnTo>
                <a:lnTo>
                  <a:pt x="73" y="60"/>
                </a:lnTo>
                <a:lnTo>
                  <a:pt x="40" y="73"/>
                </a:lnTo>
                <a:lnTo>
                  <a:pt x="40" y="60"/>
                </a:lnTo>
                <a:lnTo>
                  <a:pt x="0" y="54"/>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50" name="Freeform 458"/>
          <p:cNvSpPr>
            <a:spLocks/>
          </p:cNvSpPr>
          <p:nvPr/>
        </p:nvSpPr>
        <p:spPr bwMode="auto">
          <a:xfrm>
            <a:off x="5500688" y="2535709"/>
            <a:ext cx="149225" cy="104775"/>
          </a:xfrm>
          <a:custGeom>
            <a:avLst/>
            <a:gdLst>
              <a:gd name="T0" fmla="*/ 0 w 282"/>
              <a:gd name="T1" fmla="*/ 34702436 h 153"/>
              <a:gd name="T2" fmla="*/ 8960379 w 282"/>
              <a:gd name="T3" fmla="*/ 51584911 h 153"/>
              <a:gd name="T4" fmla="*/ 15960722 w 282"/>
              <a:gd name="T5" fmla="*/ 48771737 h 153"/>
              <a:gd name="T6" fmla="*/ 24921631 w 282"/>
              <a:gd name="T7" fmla="*/ 57681718 h 153"/>
              <a:gd name="T8" fmla="*/ 31362116 w 282"/>
              <a:gd name="T9" fmla="*/ 51584911 h 153"/>
              <a:gd name="T10" fmla="*/ 29401554 w 282"/>
              <a:gd name="T11" fmla="*/ 71750324 h 153"/>
              <a:gd name="T12" fmla="*/ 78964895 w 282"/>
              <a:gd name="T13" fmla="*/ 71750324 h 153"/>
              <a:gd name="T14" fmla="*/ 58523708 w 282"/>
              <a:gd name="T15" fmla="*/ 60026485 h 153"/>
              <a:gd name="T16" fmla="*/ 51803294 w 282"/>
              <a:gd name="T17" fmla="*/ 37516294 h 153"/>
              <a:gd name="T18" fmla="*/ 51803294 w 282"/>
              <a:gd name="T19" fmla="*/ 14537702 h 153"/>
              <a:gd name="T20" fmla="*/ 63003631 w 282"/>
              <a:gd name="T21" fmla="*/ 0 h 153"/>
              <a:gd name="T22" fmla="*/ 22401211 w 282"/>
              <a:gd name="T23" fmla="*/ 3282950 h 153"/>
              <a:gd name="T24" fmla="*/ 13720761 w 282"/>
              <a:gd name="T25" fmla="*/ 34702436 h 153"/>
              <a:gd name="T26" fmla="*/ 0 w 282"/>
              <a:gd name="T27" fmla="*/ 34702436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153"/>
              <a:gd name="T44" fmla="*/ 282 w 282"/>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153">
                <a:moveTo>
                  <a:pt x="0" y="74"/>
                </a:moveTo>
                <a:lnTo>
                  <a:pt x="32" y="110"/>
                </a:lnTo>
                <a:lnTo>
                  <a:pt x="57" y="104"/>
                </a:lnTo>
                <a:lnTo>
                  <a:pt x="89" y="123"/>
                </a:lnTo>
                <a:lnTo>
                  <a:pt x="112" y="110"/>
                </a:lnTo>
                <a:lnTo>
                  <a:pt x="105" y="153"/>
                </a:lnTo>
                <a:lnTo>
                  <a:pt x="282" y="153"/>
                </a:lnTo>
                <a:lnTo>
                  <a:pt x="209" y="128"/>
                </a:lnTo>
                <a:lnTo>
                  <a:pt x="185" y="80"/>
                </a:lnTo>
                <a:lnTo>
                  <a:pt x="185" y="31"/>
                </a:lnTo>
                <a:lnTo>
                  <a:pt x="225" y="0"/>
                </a:lnTo>
                <a:lnTo>
                  <a:pt x="80" y="7"/>
                </a:lnTo>
                <a:lnTo>
                  <a:pt x="49" y="74"/>
                </a:lnTo>
                <a:lnTo>
                  <a:pt x="0" y="7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51" name="Freeform 459"/>
          <p:cNvSpPr>
            <a:spLocks/>
          </p:cNvSpPr>
          <p:nvPr/>
        </p:nvSpPr>
        <p:spPr bwMode="auto">
          <a:xfrm>
            <a:off x="5556250" y="2361084"/>
            <a:ext cx="365125" cy="174625"/>
          </a:xfrm>
          <a:custGeom>
            <a:avLst/>
            <a:gdLst>
              <a:gd name="T0" fmla="*/ 0 w 692"/>
              <a:gd name="T1" fmla="*/ 102701432 h 255"/>
              <a:gd name="T2" fmla="*/ 17817785 w 692"/>
              <a:gd name="T3" fmla="*/ 102701432 h 255"/>
              <a:gd name="T4" fmla="*/ 4176249 w 692"/>
              <a:gd name="T5" fmla="*/ 113956182 h 255"/>
              <a:gd name="T6" fmla="*/ 38140792 w 692"/>
              <a:gd name="T7" fmla="*/ 119583899 h 255"/>
              <a:gd name="T8" fmla="*/ 38140792 w 692"/>
              <a:gd name="T9" fmla="*/ 105515291 h 255"/>
              <a:gd name="T10" fmla="*/ 49277100 w 692"/>
              <a:gd name="T11" fmla="*/ 105515291 h 255"/>
              <a:gd name="T12" fmla="*/ 38140792 w 692"/>
              <a:gd name="T13" fmla="*/ 99887573 h 255"/>
              <a:gd name="T14" fmla="*/ 51504256 w 692"/>
              <a:gd name="T15" fmla="*/ 102701432 h 255"/>
              <a:gd name="T16" fmla="*/ 49277100 w 692"/>
              <a:gd name="T17" fmla="*/ 88632802 h 255"/>
              <a:gd name="T18" fmla="*/ 55679976 w 692"/>
              <a:gd name="T19" fmla="*/ 94260541 h 255"/>
              <a:gd name="T20" fmla="*/ 62640037 w 692"/>
              <a:gd name="T21" fmla="*/ 88632802 h 255"/>
              <a:gd name="T22" fmla="*/ 58185725 w 692"/>
              <a:gd name="T23" fmla="*/ 79722820 h 255"/>
              <a:gd name="T24" fmla="*/ 77952082 w 692"/>
              <a:gd name="T25" fmla="*/ 79722820 h 255"/>
              <a:gd name="T26" fmla="*/ 71549206 w 692"/>
              <a:gd name="T27" fmla="*/ 71281245 h 255"/>
              <a:gd name="T28" fmla="*/ 82684987 w 692"/>
              <a:gd name="T29" fmla="*/ 71281245 h 255"/>
              <a:gd name="T30" fmla="*/ 84912143 w 692"/>
              <a:gd name="T31" fmla="*/ 60026495 h 255"/>
              <a:gd name="T32" fmla="*/ 183187752 w 692"/>
              <a:gd name="T33" fmla="*/ 22978601 h 255"/>
              <a:gd name="T34" fmla="*/ 192653561 w 692"/>
              <a:gd name="T35" fmla="*/ 8440894 h 255"/>
              <a:gd name="T36" fmla="*/ 172051971 w 692"/>
              <a:gd name="T37" fmla="*/ 0 h 255"/>
              <a:gd name="T38" fmla="*/ 131962071 w 692"/>
              <a:gd name="T39" fmla="*/ 19696331 h 255"/>
              <a:gd name="T40" fmla="*/ 91594140 w 692"/>
              <a:gd name="T41" fmla="*/ 19696331 h 255"/>
              <a:gd name="T42" fmla="*/ 49277100 w 692"/>
              <a:gd name="T43" fmla="*/ 53929687 h 255"/>
              <a:gd name="T44" fmla="*/ 24499254 w 692"/>
              <a:gd name="T45" fmla="*/ 57212636 h 255"/>
              <a:gd name="T46" fmla="*/ 24499254 w 692"/>
              <a:gd name="T47" fmla="*/ 71281245 h 255"/>
              <a:gd name="T48" fmla="*/ 35913636 w 692"/>
              <a:gd name="T49" fmla="*/ 71281245 h 255"/>
              <a:gd name="T50" fmla="*/ 22272098 w 692"/>
              <a:gd name="T51" fmla="*/ 77378052 h 255"/>
              <a:gd name="T52" fmla="*/ 28953566 w 692"/>
              <a:gd name="T53" fmla="*/ 82536679 h 255"/>
              <a:gd name="T54" fmla="*/ 17817785 w 692"/>
              <a:gd name="T55" fmla="*/ 88632802 h 255"/>
              <a:gd name="T56" fmla="*/ 28953566 w 692"/>
              <a:gd name="T57" fmla="*/ 94260541 h 255"/>
              <a:gd name="T58" fmla="*/ 0 w 692"/>
              <a:gd name="T59" fmla="*/ 102701432 h 2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2"/>
              <a:gd name="T91" fmla="*/ 0 h 255"/>
              <a:gd name="T92" fmla="*/ 692 w 692"/>
              <a:gd name="T93" fmla="*/ 255 h 2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2" h="255">
                <a:moveTo>
                  <a:pt x="0" y="219"/>
                </a:moveTo>
                <a:lnTo>
                  <a:pt x="64" y="219"/>
                </a:lnTo>
                <a:lnTo>
                  <a:pt x="15" y="243"/>
                </a:lnTo>
                <a:lnTo>
                  <a:pt x="137" y="255"/>
                </a:lnTo>
                <a:lnTo>
                  <a:pt x="137" y="225"/>
                </a:lnTo>
                <a:lnTo>
                  <a:pt x="177" y="225"/>
                </a:lnTo>
                <a:lnTo>
                  <a:pt x="137" y="213"/>
                </a:lnTo>
                <a:lnTo>
                  <a:pt x="185" y="219"/>
                </a:lnTo>
                <a:lnTo>
                  <a:pt x="177" y="189"/>
                </a:lnTo>
                <a:lnTo>
                  <a:pt x="200" y="201"/>
                </a:lnTo>
                <a:lnTo>
                  <a:pt x="225" y="189"/>
                </a:lnTo>
                <a:lnTo>
                  <a:pt x="209" y="170"/>
                </a:lnTo>
                <a:lnTo>
                  <a:pt x="280" y="170"/>
                </a:lnTo>
                <a:lnTo>
                  <a:pt x="257" y="152"/>
                </a:lnTo>
                <a:lnTo>
                  <a:pt x="297" y="152"/>
                </a:lnTo>
                <a:lnTo>
                  <a:pt x="305" y="128"/>
                </a:lnTo>
                <a:lnTo>
                  <a:pt x="658" y="49"/>
                </a:lnTo>
                <a:lnTo>
                  <a:pt x="692" y="18"/>
                </a:lnTo>
                <a:lnTo>
                  <a:pt x="618" y="0"/>
                </a:lnTo>
                <a:lnTo>
                  <a:pt x="474" y="42"/>
                </a:lnTo>
                <a:lnTo>
                  <a:pt x="329" y="42"/>
                </a:lnTo>
                <a:lnTo>
                  <a:pt x="177" y="115"/>
                </a:lnTo>
                <a:lnTo>
                  <a:pt x="88" y="122"/>
                </a:lnTo>
                <a:lnTo>
                  <a:pt x="88" y="152"/>
                </a:lnTo>
                <a:lnTo>
                  <a:pt x="129" y="152"/>
                </a:lnTo>
                <a:lnTo>
                  <a:pt x="80" y="165"/>
                </a:lnTo>
                <a:lnTo>
                  <a:pt x="104" y="176"/>
                </a:lnTo>
                <a:lnTo>
                  <a:pt x="64" y="189"/>
                </a:lnTo>
                <a:lnTo>
                  <a:pt x="104" y="201"/>
                </a:lnTo>
                <a:lnTo>
                  <a:pt x="0" y="21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52" name="Freeform 460"/>
          <p:cNvSpPr>
            <a:spLocks/>
          </p:cNvSpPr>
          <p:nvPr/>
        </p:nvSpPr>
        <p:spPr bwMode="auto">
          <a:xfrm>
            <a:off x="5768975" y="2126134"/>
            <a:ext cx="71438" cy="38100"/>
          </a:xfrm>
          <a:custGeom>
            <a:avLst/>
            <a:gdLst>
              <a:gd name="T0" fmla="*/ 0 w 136"/>
              <a:gd name="T1" fmla="*/ 18419234 h 54"/>
              <a:gd name="T2" fmla="*/ 8553648 w 136"/>
              <a:gd name="T3" fmla="*/ 26881670 h 54"/>
              <a:gd name="T4" fmla="*/ 37524910 w 136"/>
              <a:gd name="T5" fmla="*/ 14934496 h 54"/>
              <a:gd name="T6" fmla="*/ 19866067 w 136"/>
              <a:gd name="T7" fmla="*/ 0 h 54"/>
              <a:gd name="T8" fmla="*/ 0 w 136"/>
              <a:gd name="T9" fmla="*/ 18419234 h 54"/>
              <a:gd name="T10" fmla="*/ 0 60000 65536"/>
              <a:gd name="T11" fmla="*/ 0 60000 65536"/>
              <a:gd name="T12" fmla="*/ 0 60000 65536"/>
              <a:gd name="T13" fmla="*/ 0 60000 65536"/>
              <a:gd name="T14" fmla="*/ 0 60000 65536"/>
              <a:gd name="T15" fmla="*/ 0 w 136"/>
              <a:gd name="T16" fmla="*/ 0 h 54"/>
              <a:gd name="T17" fmla="*/ 136 w 136"/>
              <a:gd name="T18" fmla="*/ 54 h 54"/>
            </a:gdLst>
            <a:ahLst/>
            <a:cxnLst>
              <a:cxn ang="T10">
                <a:pos x="T0" y="T1"/>
              </a:cxn>
              <a:cxn ang="T11">
                <a:pos x="T2" y="T3"/>
              </a:cxn>
              <a:cxn ang="T12">
                <a:pos x="T4" y="T5"/>
              </a:cxn>
              <a:cxn ang="T13">
                <a:pos x="T6" y="T7"/>
              </a:cxn>
              <a:cxn ang="T14">
                <a:pos x="T8" y="T9"/>
              </a:cxn>
            </a:cxnLst>
            <a:rect l="T15" t="T16" r="T17" b="T18"/>
            <a:pathLst>
              <a:path w="136" h="54">
                <a:moveTo>
                  <a:pt x="0" y="37"/>
                </a:moveTo>
                <a:lnTo>
                  <a:pt x="31" y="54"/>
                </a:lnTo>
                <a:lnTo>
                  <a:pt x="136" y="30"/>
                </a:lnTo>
                <a:lnTo>
                  <a:pt x="72" y="0"/>
                </a:lnTo>
                <a:lnTo>
                  <a:pt x="0" y="37"/>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53" name="Freeform 461"/>
          <p:cNvSpPr>
            <a:spLocks/>
          </p:cNvSpPr>
          <p:nvPr/>
        </p:nvSpPr>
        <p:spPr bwMode="auto">
          <a:xfrm>
            <a:off x="6445250" y="2197571"/>
            <a:ext cx="63500" cy="25400"/>
          </a:xfrm>
          <a:custGeom>
            <a:avLst/>
            <a:gdLst>
              <a:gd name="T0" fmla="*/ 0 w 120"/>
              <a:gd name="T1" fmla="*/ 0 h 36"/>
              <a:gd name="T2" fmla="*/ 17640833 w 120"/>
              <a:gd name="T3" fmla="*/ 11947173 h 36"/>
              <a:gd name="T4" fmla="*/ 11200872 w 120"/>
              <a:gd name="T5" fmla="*/ 17921109 h 36"/>
              <a:gd name="T6" fmla="*/ 24641706 w 120"/>
              <a:gd name="T7" fmla="*/ 11947173 h 36"/>
              <a:gd name="T8" fmla="*/ 33602083 w 120"/>
              <a:gd name="T9" fmla="*/ 5973939 h 36"/>
              <a:gd name="T10" fmla="*/ 0 w 120"/>
              <a:gd name="T11" fmla="*/ 0 h 36"/>
              <a:gd name="T12" fmla="*/ 0 60000 65536"/>
              <a:gd name="T13" fmla="*/ 0 60000 65536"/>
              <a:gd name="T14" fmla="*/ 0 60000 65536"/>
              <a:gd name="T15" fmla="*/ 0 60000 65536"/>
              <a:gd name="T16" fmla="*/ 0 60000 65536"/>
              <a:gd name="T17" fmla="*/ 0 60000 65536"/>
              <a:gd name="T18" fmla="*/ 0 w 120"/>
              <a:gd name="T19" fmla="*/ 0 h 36"/>
              <a:gd name="T20" fmla="*/ 120 w 12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0" h="36">
                <a:moveTo>
                  <a:pt x="0" y="0"/>
                </a:moveTo>
                <a:lnTo>
                  <a:pt x="63" y="24"/>
                </a:lnTo>
                <a:lnTo>
                  <a:pt x="40" y="36"/>
                </a:lnTo>
                <a:lnTo>
                  <a:pt x="88" y="24"/>
                </a:lnTo>
                <a:lnTo>
                  <a:pt x="120" y="12"/>
                </a:lnTo>
                <a:lnTo>
                  <a:pt x="0" y="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54" name="Freeform 462"/>
          <p:cNvSpPr>
            <a:spLocks/>
          </p:cNvSpPr>
          <p:nvPr/>
        </p:nvSpPr>
        <p:spPr bwMode="auto">
          <a:xfrm>
            <a:off x="6453188" y="2135659"/>
            <a:ext cx="153987" cy="65087"/>
          </a:xfrm>
          <a:custGeom>
            <a:avLst/>
            <a:gdLst>
              <a:gd name="T0" fmla="*/ 0 w 290"/>
              <a:gd name="T1" fmla="*/ 35118797 h 97"/>
              <a:gd name="T2" fmla="*/ 22555908 w 290"/>
              <a:gd name="T3" fmla="*/ 10805783 h 97"/>
              <a:gd name="T4" fmla="*/ 54416345 w 290"/>
              <a:gd name="T5" fmla="*/ 0 h 97"/>
              <a:gd name="T6" fmla="*/ 81765503 w 290"/>
              <a:gd name="T7" fmla="*/ 21611566 h 97"/>
              <a:gd name="T8" fmla="*/ 74998573 w 290"/>
              <a:gd name="T9" fmla="*/ 24313017 h 97"/>
              <a:gd name="T10" fmla="*/ 76972261 w 290"/>
              <a:gd name="T11" fmla="*/ 35118797 h 97"/>
              <a:gd name="T12" fmla="*/ 34398035 w 290"/>
              <a:gd name="T13" fmla="*/ 43673374 h 97"/>
              <a:gd name="T14" fmla="*/ 0 w 290"/>
              <a:gd name="T15" fmla="*/ 35118797 h 97"/>
              <a:gd name="T16" fmla="*/ 0 60000 65536"/>
              <a:gd name="T17" fmla="*/ 0 60000 65536"/>
              <a:gd name="T18" fmla="*/ 0 60000 65536"/>
              <a:gd name="T19" fmla="*/ 0 60000 65536"/>
              <a:gd name="T20" fmla="*/ 0 60000 65536"/>
              <a:gd name="T21" fmla="*/ 0 60000 65536"/>
              <a:gd name="T22" fmla="*/ 0 60000 65536"/>
              <a:gd name="T23" fmla="*/ 0 60000 65536"/>
              <a:gd name="T24" fmla="*/ 0 w 290"/>
              <a:gd name="T25" fmla="*/ 0 h 97"/>
              <a:gd name="T26" fmla="*/ 290 w 290"/>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0" h="97">
                <a:moveTo>
                  <a:pt x="0" y="78"/>
                </a:moveTo>
                <a:lnTo>
                  <a:pt x="80" y="24"/>
                </a:lnTo>
                <a:lnTo>
                  <a:pt x="193" y="0"/>
                </a:lnTo>
                <a:lnTo>
                  <a:pt x="290" y="48"/>
                </a:lnTo>
                <a:lnTo>
                  <a:pt x="266" y="54"/>
                </a:lnTo>
                <a:lnTo>
                  <a:pt x="273" y="78"/>
                </a:lnTo>
                <a:lnTo>
                  <a:pt x="122" y="97"/>
                </a:lnTo>
                <a:lnTo>
                  <a:pt x="0" y="78"/>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55" name="Freeform 463"/>
          <p:cNvSpPr>
            <a:spLocks/>
          </p:cNvSpPr>
          <p:nvPr/>
        </p:nvSpPr>
        <p:spPr bwMode="auto">
          <a:xfrm>
            <a:off x="6491288" y="2192809"/>
            <a:ext cx="171450" cy="76200"/>
          </a:xfrm>
          <a:custGeom>
            <a:avLst/>
            <a:gdLst>
              <a:gd name="T0" fmla="*/ 0 w 322"/>
              <a:gd name="T1" fmla="*/ 23513939 h 110"/>
              <a:gd name="T2" fmla="*/ 13891709 w 322"/>
              <a:gd name="T3" fmla="*/ 26872972 h 110"/>
              <a:gd name="T4" fmla="*/ 27500152 w 322"/>
              <a:gd name="T5" fmla="*/ 44148200 h 110"/>
              <a:gd name="T6" fmla="*/ 36572098 w 322"/>
              <a:gd name="T7" fmla="*/ 38389560 h 110"/>
              <a:gd name="T8" fmla="*/ 75129182 w 322"/>
              <a:gd name="T9" fmla="*/ 52785825 h 110"/>
              <a:gd name="T10" fmla="*/ 84201652 w 322"/>
              <a:gd name="T11" fmla="*/ 46547818 h 110"/>
              <a:gd name="T12" fmla="*/ 77680698 w 322"/>
              <a:gd name="T13" fmla="*/ 32151553 h 110"/>
              <a:gd name="T14" fmla="*/ 84201652 w 322"/>
              <a:gd name="T15" fmla="*/ 35030527 h 110"/>
              <a:gd name="T16" fmla="*/ 91289137 w 322"/>
              <a:gd name="T17" fmla="*/ 11516593 h 110"/>
              <a:gd name="T18" fmla="*/ 70593213 w 322"/>
              <a:gd name="T19" fmla="*/ 3359035 h 110"/>
              <a:gd name="T20" fmla="*/ 50180537 w 322"/>
              <a:gd name="T21" fmla="*/ 14876319 h 110"/>
              <a:gd name="T22" fmla="*/ 66057227 w 322"/>
              <a:gd name="T23" fmla="*/ 9117677 h 110"/>
              <a:gd name="T24" fmla="*/ 59253008 w 322"/>
              <a:gd name="T25" fmla="*/ 0 h 110"/>
              <a:gd name="T26" fmla="*/ 27500152 w 322"/>
              <a:gd name="T27" fmla="*/ 3359035 h 110"/>
              <a:gd name="T28" fmla="*/ 0 w 322"/>
              <a:gd name="T29" fmla="*/ 23513939 h 1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2"/>
              <a:gd name="T46" fmla="*/ 0 h 110"/>
              <a:gd name="T47" fmla="*/ 322 w 322"/>
              <a:gd name="T48" fmla="*/ 110 h 1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2" h="110">
                <a:moveTo>
                  <a:pt x="0" y="49"/>
                </a:moveTo>
                <a:lnTo>
                  <a:pt x="49" y="56"/>
                </a:lnTo>
                <a:lnTo>
                  <a:pt x="97" y="92"/>
                </a:lnTo>
                <a:lnTo>
                  <a:pt x="129" y="80"/>
                </a:lnTo>
                <a:lnTo>
                  <a:pt x="265" y="110"/>
                </a:lnTo>
                <a:lnTo>
                  <a:pt x="297" y="97"/>
                </a:lnTo>
                <a:lnTo>
                  <a:pt x="274" y="67"/>
                </a:lnTo>
                <a:lnTo>
                  <a:pt x="297" y="73"/>
                </a:lnTo>
                <a:lnTo>
                  <a:pt x="322" y="24"/>
                </a:lnTo>
                <a:lnTo>
                  <a:pt x="249" y="7"/>
                </a:lnTo>
                <a:lnTo>
                  <a:pt x="177" y="31"/>
                </a:lnTo>
                <a:lnTo>
                  <a:pt x="233" y="19"/>
                </a:lnTo>
                <a:lnTo>
                  <a:pt x="209" y="0"/>
                </a:lnTo>
                <a:lnTo>
                  <a:pt x="97" y="7"/>
                </a:lnTo>
                <a:lnTo>
                  <a:pt x="0" y="4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56" name="Freeform 464"/>
          <p:cNvSpPr>
            <a:spLocks/>
          </p:cNvSpPr>
          <p:nvPr/>
        </p:nvSpPr>
        <p:spPr bwMode="auto">
          <a:xfrm>
            <a:off x="6645275" y="2234084"/>
            <a:ext cx="144463" cy="76200"/>
          </a:xfrm>
          <a:custGeom>
            <a:avLst/>
            <a:gdLst>
              <a:gd name="T0" fmla="*/ 0 w 274"/>
              <a:gd name="T1" fmla="*/ 44962193 h 109"/>
              <a:gd name="T2" fmla="*/ 9173401 w 274"/>
              <a:gd name="T3" fmla="*/ 53270099 h 109"/>
              <a:gd name="T4" fmla="*/ 69216760 w 274"/>
              <a:gd name="T5" fmla="*/ 41540884 h 109"/>
              <a:gd name="T6" fmla="*/ 76166270 w 274"/>
              <a:gd name="T7" fmla="*/ 23947078 h 109"/>
              <a:gd name="T8" fmla="*/ 58097842 w 274"/>
              <a:gd name="T9" fmla="*/ 9285914 h 109"/>
              <a:gd name="T10" fmla="*/ 44754528 w 274"/>
              <a:gd name="T11" fmla="*/ 15150519 h 109"/>
              <a:gd name="T12" fmla="*/ 46978414 w 274"/>
              <a:gd name="T13" fmla="*/ 2931953 h 109"/>
              <a:gd name="T14" fmla="*/ 35859513 w 274"/>
              <a:gd name="T15" fmla="*/ 0 h 109"/>
              <a:gd name="T16" fmla="*/ 9173401 w 274"/>
              <a:gd name="T17" fmla="*/ 38608932 h 109"/>
              <a:gd name="T18" fmla="*/ 0 w 274"/>
              <a:gd name="T19" fmla="*/ 44962193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
              <a:gd name="T31" fmla="*/ 0 h 109"/>
              <a:gd name="T32" fmla="*/ 274 w 274"/>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 h="109">
                <a:moveTo>
                  <a:pt x="0" y="92"/>
                </a:moveTo>
                <a:lnTo>
                  <a:pt x="33" y="109"/>
                </a:lnTo>
                <a:lnTo>
                  <a:pt x="249" y="85"/>
                </a:lnTo>
                <a:lnTo>
                  <a:pt x="274" y="49"/>
                </a:lnTo>
                <a:lnTo>
                  <a:pt x="209" y="19"/>
                </a:lnTo>
                <a:lnTo>
                  <a:pt x="161" y="31"/>
                </a:lnTo>
                <a:lnTo>
                  <a:pt x="169" y="6"/>
                </a:lnTo>
                <a:lnTo>
                  <a:pt x="129" y="0"/>
                </a:lnTo>
                <a:lnTo>
                  <a:pt x="33" y="79"/>
                </a:lnTo>
                <a:lnTo>
                  <a:pt x="0" y="92"/>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57" name="Freeform 465"/>
          <p:cNvSpPr>
            <a:spLocks/>
          </p:cNvSpPr>
          <p:nvPr/>
        </p:nvSpPr>
        <p:spPr bwMode="auto">
          <a:xfrm>
            <a:off x="7534275" y="2392834"/>
            <a:ext cx="161925" cy="71437"/>
          </a:xfrm>
          <a:custGeom>
            <a:avLst/>
            <a:gdLst>
              <a:gd name="T0" fmla="*/ 0 w 307"/>
              <a:gd name="T1" fmla="*/ 28861937 h 103"/>
              <a:gd name="T2" fmla="*/ 18082857 w 307"/>
              <a:gd name="T3" fmla="*/ 2885917 h 103"/>
              <a:gd name="T4" fmla="*/ 29210845 w 307"/>
              <a:gd name="T5" fmla="*/ 0 h 103"/>
              <a:gd name="T6" fmla="*/ 49518983 w 307"/>
              <a:gd name="T7" fmla="*/ 20203493 h 103"/>
              <a:gd name="T8" fmla="*/ 52022753 w 307"/>
              <a:gd name="T9" fmla="*/ 5772527 h 103"/>
              <a:gd name="T10" fmla="*/ 74278218 w 307"/>
              <a:gd name="T11" fmla="*/ 17316884 h 103"/>
              <a:gd name="T12" fmla="*/ 69549166 w 307"/>
              <a:gd name="T13" fmla="*/ 35115101 h 103"/>
              <a:gd name="T14" fmla="*/ 85406206 w 307"/>
              <a:gd name="T15" fmla="*/ 40406292 h 103"/>
              <a:gd name="T16" fmla="*/ 42842084 w 307"/>
              <a:gd name="T17" fmla="*/ 46660159 h 103"/>
              <a:gd name="T18" fmla="*/ 36165714 w 307"/>
              <a:gd name="T19" fmla="*/ 38001016 h 103"/>
              <a:gd name="T20" fmla="*/ 29210845 w 307"/>
              <a:gd name="T21" fmla="*/ 49546075 h 103"/>
              <a:gd name="T22" fmla="*/ 0 w 307"/>
              <a:gd name="T23" fmla="*/ 28861937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03"/>
              <a:gd name="T38" fmla="*/ 307 w 30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03">
                <a:moveTo>
                  <a:pt x="0" y="60"/>
                </a:moveTo>
                <a:lnTo>
                  <a:pt x="65" y="6"/>
                </a:lnTo>
                <a:lnTo>
                  <a:pt x="105" y="0"/>
                </a:lnTo>
                <a:lnTo>
                  <a:pt x="178" y="42"/>
                </a:lnTo>
                <a:lnTo>
                  <a:pt x="187" y="12"/>
                </a:lnTo>
                <a:lnTo>
                  <a:pt x="267" y="36"/>
                </a:lnTo>
                <a:lnTo>
                  <a:pt x="250" y="73"/>
                </a:lnTo>
                <a:lnTo>
                  <a:pt x="307" y="84"/>
                </a:lnTo>
                <a:lnTo>
                  <a:pt x="154" y="97"/>
                </a:lnTo>
                <a:lnTo>
                  <a:pt x="130" y="79"/>
                </a:lnTo>
                <a:lnTo>
                  <a:pt x="105" y="103"/>
                </a:lnTo>
                <a:lnTo>
                  <a:pt x="0" y="6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58" name="Freeform 466"/>
          <p:cNvSpPr>
            <a:spLocks/>
          </p:cNvSpPr>
          <p:nvPr/>
        </p:nvSpPr>
        <p:spPr bwMode="auto">
          <a:xfrm>
            <a:off x="7653338" y="2397596"/>
            <a:ext cx="103187" cy="50800"/>
          </a:xfrm>
          <a:custGeom>
            <a:avLst/>
            <a:gdLst>
              <a:gd name="T0" fmla="*/ 0 w 193"/>
              <a:gd name="T1" fmla="*/ 0 h 73"/>
              <a:gd name="T2" fmla="*/ 18008540 w 193"/>
              <a:gd name="T3" fmla="*/ 11622066 h 73"/>
              <a:gd name="T4" fmla="*/ 11433976 w 193"/>
              <a:gd name="T5" fmla="*/ 23244829 h 73"/>
              <a:gd name="T6" fmla="*/ 22867951 w 193"/>
              <a:gd name="T7" fmla="*/ 35351229 h 73"/>
              <a:gd name="T8" fmla="*/ 38875306 w 193"/>
              <a:gd name="T9" fmla="*/ 35351229 h 73"/>
              <a:gd name="T10" fmla="*/ 55168688 w 193"/>
              <a:gd name="T11" fmla="*/ 20338786 h 73"/>
              <a:gd name="T12" fmla="*/ 0 w 193"/>
              <a:gd name="T13" fmla="*/ 0 h 73"/>
              <a:gd name="T14" fmla="*/ 0 60000 65536"/>
              <a:gd name="T15" fmla="*/ 0 60000 65536"/>
              <a:gd name="T16" fmla="*/ 0 60000 65536"/>
              <a:gd name="T17" fmla="*/ 0 60000 65536"/>
              <a:gd name="T18" fmla="*/ 0 60000 65536"/>
              <a:gd name="T19" fmla="*/ 0 60000 65536"/>
              <a:gd name="T20" fmla="*/ 0 60000 65536"/>
              <a:gd name="T21" fmla="*/ 0 w 193"/>
              <a:gd name="T22" fmla="*/ 0 h 73"/>
              <a:gd name="T23" fmla="*/ 193 w 1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73">
                <a:moveTo>
                  <a:pt x="0" y="0"/>
                </a:moveTo>
                <a:lnTo>
                  <a:pt x="63" y="24"/>
                </a:lnTo>
                <a:lnTo>
                  <a:pt x="40" y="48"/>
                </a:lnTo>
                <a:lnTo>
                  <a:pt x="80" y="73"/>
                </a:lnTo>
                <a:lnTo>
                  <a:pt x="136" y="73"/>
                </a:lnTo>
                <a:lnTo>
                  <a:pt x="193" y="42"/>
                </a:lnTo>
                <a:lnTo>
                  <a:pt x="0"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59" name="Freeform 467"/>
          <p:cNvSpPr>
            <a:spLocks/>
          </p:cNvSpPr>
          <p:nvPr/>
        </p:nvSpPr>
        <p:spPr bwMode="auto">
          <a:xfrm>
            <a:off x="7653338" y="3246909"/>
            <a:ext cx="73025" cy="254000"/>
          </a:xfrm>
          <a:custGeom>
            <a:avLst/>
            <a:gdLst>
              <a:gd name="T0" fmla="*/ 0 w 136"/>
              <a:gd name="T1" fmla="*/ 42654196 h 371"/>
              <a:gd name="T2" fmla="*/ 6631313 w 136"/>
              <a:gd name="T3" fmla="*/ 65621687 h 371"/>
              <a:gd name="T4" fmla="*/ 6631313 w 136"/>
              <a:gd name="T5" fmla="*/ 173897560 h 371"/>
              <a:gd name="T6" fmla="*/ 13839309 w 136"/>
              <a:gd name="T7" fmla="*/ 159835823 h 371"/>
              <a:gd name="T8" fmla="*/ 25371352 w 136"/>
              <a:gd name="T9" fmla="*/ 171085075 h 371"/>
              <a:gd name="T10" fmla="*/ 13839309 w 136"/>
              <a:gd name="T11" fmla="*/ 139680827 h 371"/>
              <a:gd name="T12" fmla="*/ 20758429 w 136"/>
              <a:gd name="T13" fmla="*/ 111088378 h 371"/>
              <a:gd name="T14" fmla="*/ 39210666 w 136"/>
              <a:gd name="T15" fmla="*/ 119994122 h 371"/>
              <a:gd name="T16" fmla="*/ 20758429 w 136"/>
              <a:gd name="T17" fmla="*/ 59996719 h 371"/>
              <a:gd name="T18" fmla="*/ 13839309 w 136"/>
              <a:gd name="T19" fmla="*/ 0 h 371"/>
              <a:gd name="T20" fmla="*/ 0 w 136"/>
              <a:gd name="T21" fmla="*/ 42654196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71"/>
              <a:gd name="T35" fmla="*/ 136 w 136"/>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71">
                <a:moveTo>
                  <a:pt x="0" y="91"/>
                </a:moveTo>
                <a:lnTo>
                  <a:pt x="23" y="140"/>
                </a:lnTo>
                <a:lnTo>
                  <a:pt x="23" y="371"/>
                </a:lnTo>
                <a:lnTo>
                  <a:pt x="48" y="341"/>
                </a:lnTo>
                <a:lnTo>
                  <a:pt x="88" y="365"/>
                </a:lnTo>
                <a:lnTo>
                  <a:pt x="48" y="298"/>
                </a:lnTo>
                <a:lnTo>
                  <a:pt x="72" y="237"/>
                </a:lnTo>
                <a:lnTo>
                  <a:pt x="136" y="256"/>
                </a:lnTo>
                <a:lnTo>
                  <a:pt x="72" y="128"/>
                </a:lnTo>
                <a:lnTo>
                  <a:pt x="48" y="0"/>
                </a:lnTo>
                <a:lnTo>
                  <a:pt x="0" y="9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60" name="Freeform 468"/>
          <p:cNvSpPr>
            <a:spLocks/>
          </p:cNvSpPr>
          <p:nvPr/>
        </p:nvSpPr>
        <p:spPr bwMode="auto">
          <a:xfrm>
            <a:off x="7777163" y="2426171"/>
            <a:ext cx="109537" cy="34925"/>
          </a:xfrm>
          <a:custGeom>
            <a:avLst/>
            <a:gdLst>
              <a:gd name="T0" fmla="*/ 0 w 208"/>
              <a:gd name="T1" fmla="*/ 0 h 49"/>
              <a:gd name="T2" fmla="*/ 8874605 w 208"/>
              <a:gd name="T3" fmla="*/ 15748325 h 49"/>
              <a:gd name="T4" fmla="*/ 35497893 w 208"/>
              <a:gd name="T5" fmla="*/ 24892975 h 49"/>
              <a:gd name="T6" fmla="*/ 57684396 w 208"/>
              <a:gd name="T7" fmla="*/ 18288583 h 49"/>
              <a:gd name="T8" fmla="*/ 0 w 208"/>
              <a:gd name="T9" fmla="*/ 0 h 49"/>
              <a:gd name="T10" fmla="*/ 0 60000 65536"/>
              <a:gd name="T11" fmla="*/ 0 60000 65536"/>
              <a:gd name="T12" fmla="*/ 0 60000 65536"/>
              <a:gd name="T13" fmla="*/ 0 60000 65536"/>
              <a:gd name="T14" fmla="*/ 0 60000 65536"/>
              <a:gd name="T15" fmla="*/ 0 w 208"/>
              <a:gd name="T16" fmla="*/ 0 h 49"/>
              <a:gd name="T17" fmla="*/ 208 w 208"/>
              <a:gd name="T18" fmla="*/ 49 h 49"/>
            </a:gdLst>
            <a:ahLst/>
            <a:cxnLst>
              <a:cxn ang="T10">
                <a:pos x="T0" y="T1"/>
              </a:cxn>
              <a:cxn ang="T11">
                <a:pos x="T2" y="T3"/>
              </a:cxn>
              <a:cxn ang="T12">
                <a:pos x="T4" y="T5"/>
              </a:cxn>
              <a:cxn ang="T13">
                <a:pos x="T6" y="T7"/>
              </a:cxn>
              <a:cxn ang="T14">
                <a:pos x="T8" y="T9"/>
              </a:cxn>
            </a:cxnLst>
            <a:rect l="T15" t="T16" r="T17" b="T18"/>
            <a:pathLst>
              <a:path w="208" h="49">
                <a:moveTo>
                  <a:pt x="0" y="0"/>
                </a:moveTo>
                <a:lnTo>
                  <a:pt x="32" y="31"/>
                </a:lnTo>
                <a:lnTo>
                  <a:pt x="128" y="49"/>
                </a:lnTo>
                <a:lnTo>
                  <a:pt x="208" y="36"/>
                </a:lnTo>
                <a:lnTo>
                  <a:pt x="0" y="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61" name="Freeform 469"/>
          <p:cNvSpPr>
            <a:spLocks/>
          </p:cNvSpPr>
          <p:nvPr/>
        </p:nvSpPr>
        <p:spPr bwMode="auto">
          <a:xfrm>
            <a:off x="4057650" y="3569171"/>
            <a:ext cx="293688" cy="207963"/>
          </a:xfrm>
          <a:custGeom>
            <a:avLst/>
            <a:gdLst>
              <a:gd name="T0" fmla="*/ 0 w 554"/>
              <a:gd name="T1" fmla="*/ 11231371 h 304"/>
              <a:gd name="T2" fmla="*/ 6744751 w 554"/>
              <a:gd name="T3" fmla="*/ 36502291 h 304"/>
              <a:gd name="T4" fmla="*/ 38220259 w 554"/>
              <a:gd name="T5" fmla="*/ 39778391 h 304"/>
              <a:gd name="T6" fmla="*/ 22482504 w 554"/>
              <a:gd name="T7" fmla="*/ 79556098 h 304"/>
              <a:gd name="T8" fmla="*/ 22482504 w 554"/>
              <a:gd name="T9" fmla="*/ 122142000 h 304"/>
              <a:gd name="T10" fmla="*/ 47213257 w 554"/>
              <a:gd name="T11" fmla="*/ 142265148 h 304"/>
              <a:gd name="T12" fmla="*/ 90210451 w 554"/>
              <a:gd name="T13" fmla="*/ 131033782 h 304"/>
              <a:gd name="T14" fmla="*/ 117470410 w 554"/>
              <a:gd name="T15" fmla="*/ 94063585 h 304"/>
              <a:gd name="T16" fmla="*/ 112692946 w 554"/>
              <a:gd name="T17" fmla="*/ 82832198 h 304"/>
              <a:gd name="T18" fmla="*/ 126182444 w 554"/>
              <a:gd name="T19" fmla="*/ 53817267 h 304"/>
              <a:gd name="T20" fmla="*/ 155690686 w 554"/>
              <a:gd name="T21" fmla="*/ 36502291 h 304"/>
              <a:gd name="T22" fmla="*/ 155690686 w 554"/>
              <a:gd name="T23" fmla="*/ 25270925 h 304"/>
              <a:gd name="T24" fmla="*/ 137985621 w 554"/>
              <a:gd name="T25" fmla="*/ 25270925 h 304"/>
              <a:gd name="T26" fmla="*/ 133208157 w 554"/>
              <a:gd name="T27" fmla="*/ 22462742 h 304"/>
              <a:gd name="T28" fmla="*/ 92458700 w 554"/>
              <a:gd name="T29" fmla="*/ 5615686 h 304"/>
              <a:gd name="T30" fmla="*/ 13489502 w 554"/>
              <a:gd name="T31" fmla="*/ 0 h 304"/>
              <a:gd name="T32" fmla="*/ 0 w 554"/>
              <a:gd name="T33" fmla="*/ 11231371 h 3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4"/>
              <a:gd name="T52" fmla="*/ 0 h 304"/>
              <a:gd name="T53" fmla="*/ 554 w 554"/>
              <a:gd name="T54" fmla="*/ 304 h 3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4" h="304">
                <a:moveTo>
                  <a:pt x="0" y="24"/>
                </a:moveTo>
                <a:lnTo>
                  <a:pt x="24" y="78"/>
                </a:lnTo>
                <a:lnTo>
                  <a:pt x="136" y="85"/>
                </a:lnTo>
                <a:lnTo>
                  <a:pt x="80" y="170"/>
                </a:lnTo>
                <a:lnTo>
                  <a:pt x="80" y="261"/>
                </a:lnTo>
                <a:lnTo>
                  <a:pt x="168" y="304"/>
                </a:lnTo>
                <a:lnTo>
                  <a:pt x="321" y="280"/>
                </a:lnTo>
                <a:lnTo>
                  <a:pt x="418" y="201"/>
                </a:lnTo>
                <a:lnTo>
                  <a:pt x="401" y="177"/>
                </a:lnTo>
                <a:lnTo>
                  <a:pt x="449" y="115"/>
                </a:lnTo>
                <a:lnTo>
                  <a:pt x="554" y="78"/>
                </a:lnTo>
                <a:lnTo>
                  <a:pt x="554" y="54"/>
                </a:lnTo>
                <a:lnTo>
                  <a:pt x="491" y="54"/>
                </a:lnTo>
                <a:lnTo>
                  <a:pt x="474" y="48"/>
                </a:lnTo>
                <a:lnTo>
                  <a:pt x="329" y="12"/>
                </a:lnTo>
                <a:lnTo>
                  <a:pt x="48" y="0"/>
                </a:lnTo>
                <a:lnTo>
                  <a:pt x="0" y="2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62" name="Freeform 470"/>
          <p:cNvSpPr>
            <a:spLocks/>
          </p:cNvSpPr>
          <p:nvPr/>
        </p:nvSpPr>
        <p:spPr bwMode="auto">
          <a:xfrm>
            <a:off x="2886075" y="4526434"/>
            <a:ext cx="98425" cy="92075"/>
          </a:xfrm>
          <a:custGeom>
            <a:avLst/>
            <a:gdLst>
              <a:gd name="T0" fmla="*/ 0 w 185"/>
              <a:gd name="T1" fmla="*/ 28800920 h 134"/>
              <a:gd name="T2" fmla="*/ 16134250 w 185"/>
              <a:gd name="T3" fmla="*/ 0 h 134"/>
              <a:gd name="T4" fmla="*/ 52364759 w 185"/>
              <a:gd name="T5" fmla="*/ 2833024 h 134"/>
              <a:gd name="T6" fmla="*/ 48119185 w 185"/>
              <a:gd name="T7" fmla="*/ 57601153 h 134"/>
              <a:gd name="T8" fmla="*/ 23210212 w 185"/>
              <a:gd name="T9" fmla="*/ 63267199 h 134"/>
              <a:gd name="T10" fmla="*/ 0 w 185"/>
              <a:gd name="T11" fmla="*/ 28800920 h 134"/>
              <a:gd name="T12" fmla="*/ 0 60000 65536"/>
              <a:gd name="T13" fmla="*/ 0 60000 65536"/>
              <a:gd name="T14" fmla="*/ 0 60000 65536"/>
              <a:gd name="T15" fmla="*/ 0 60000 65536"/>
              <a:gd name="T16" fmla="*/ 0 60000 65536"/>
              <a:gd name="T17" fmla="*/ 0 60000 65536"/>
              <a:gd name="T18" fmla="*/ 0 w 185"/>
              <a:gd name="T19" fmla="*/ 0 h 134"/>
              <a:gd name="T20" fmla="*/ 185 w 185"/>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85" h="134">
                <a:moveTo>
                  <a:pt x="0" y="61"/>
                </a:moveTo>
                <a:lnTo>
                  <a:pt x="57" y="0"/>
                </a:lnTo>
                <a:lnTo>
                  <a:pt x="185" y="6"/>
                </a:lnTo>
                <a:lnTo>
                  <a:pt x="170" y="122"/>
                </a:lnTo>
                <a:lnTo>
                  <a:pt x="82" y="134"/>
                </a:lnTo>
                <a:lnTo>
                  <a:pt x="0" y="61"/>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63" name="Freeform 471"/>
          <p:cNvSpPr>
            <a:spLocks/>
          </p:cNvSpPr>
          <p:nvPr/>
        </p:nvSpPr>
        <p:spPr bwMode="auto">
          <a:xfrm>
            <a:off x="5116513" y="3748559"/>
            <a:ext cx="169862" cy="130175"/>
          </a:xfrm>
          <a:custGeom>
            <a:avLst/>
            <a:gdLst>
              <a:gd name="T0" fmla="*/ 0 w 321"/>
              <a:gd name="T1" fmla="*/ 83966313 h 189"/>
              <a:gd name="T2" fmla="*/ 2239956 w 321"/>
              <a:gd name="T3" fmla="*/ 75427111 h 189"/>
              <a:gd name="T4" fmla="*/ 18201164 w 321"/>
              <a:gd name="T5" fmla="*/ 55028902 h 189"/>
              <a:gd name="T6" fmla="*/ 9240282 w 321"/>
              <a:gd name="T7" fmla="*/ 46015147 h 189"/>
              <a:gd name="T8" fmla="*/ 9240282 w 321"/>
              <a:gd name="T9" fmla="*/ 20398903 h 189"/>
              <a:gd name="T10" fmla="*/ 18201164 w 321"/>
              <a:gd name="T11" fmla="*/ 6167127 h 189"/>
              <a:gd name="T12" fmla="*/ 89885043 w 321"/>
              <a:gd name="T13" fmla="*/ 0 h 189"/>
              <a:gd name="T14" fmla="*/ 76444254 w 321"/>
              <a:gd name="T15" fmla="*/ 11385149 h 189"/>
              <a:gd name="T16" fmla="*/ 74484227 w 321"/>
              <a:gd name="T17" fmla="*/ 48861777 h 189"/>
              <a:gd name="T18" fmla="*/ 42842266 w 321"/>
              <a:gd name="T19" fmla="*/ 72581170 h 189"/>
              <a:gd name="T20" fmla="*/ 15680748 w 321"/>
              <a:gd name="T21" fmla="*/ 89658885 h 189"/>
              <a:gd name="T22" fmla="*/ 0 w 321"/>
              <a:gd name="T23" fmla="*/ 83966313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189"/>
              <a:gd name="T38" fmla="*/ 321 w 321"/>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189">
                <a:moveTo>
                  <a:pt x="0" y="177"/>
                </a:moveTo>
                <a:lnTo>
                  <a:pt x="8" y="159"/>
                </a:lnTo>
                <a:lnTo>
                  <a:pt x="65" y="116"/>
                </a:lnTo>
                <a:lnTo>
                  <a:pt x="33" y="97"/>
                </a:lnTo>
                <a:lnTo>
                  <a:pt x="33" y="43"/>
                </a:lnTo>
                <a:lnTo>
                  <a:pt x="65" y="13"/>
                </a:lnTo>
                <a:lnTo>
                  <a:pt x="321" y="0"/>
                </a:lnTo>
                <a:lnTo>
                  <a:pt x="273" y="24"/>
                </a:lnTo>
                <a:lnTo>
                  <a:pt x="266" y="103"/>
                </a:lnTo>
                <a:lnTo>
                  <a:pt x="153" y="153"/>
                </a:lnTo>
                <a:lnTo>
                  <a:pt x="56" y="189"/>
                </a:lnTo>
                <a:lnTo>
                  <a:pt x="0" y="177"/>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64" name="Freeform 472"/>
          <p:cNvSpPr>
            <a:spLocks/>
          </p:cNvSpPr>
          <p:nvPr/>
        </p:nvSpPr>
        <p:spPr bwMode="auto">
          <a:xfrm>
            <a:off x="5491163" y="4040659"/>
            <a:ext cx="123825" cy="79375"/>
          </a:xfrm>
          <a:custGeom>
            <a:avLst/>
            <a:gdLst>
              <a:gd name="T0" fmla="*/ 0 w 233"/>
              <a:gd name="T1" fmla="*/ 22942801 h 116"/>
              <a:gd name="T2" fmla="*/ 4518816 w 233"/>
              <a:gd name="T3" fmla="*/ 20133195 h 116"/>
              <a:gd name="T4" fmla="*/ 11297305 w 233"/>
              <a:gd name="T5" fmla="*/ 31370918 h 116"/>
              <a:gd name="T6" fmla="*/ 36150530 w 233"/>
              <a:gd name="T7" fmla="*/ 31370918 h 116"/>
              <a:gd name="T8" fmla="*/ 63545608 w 233"/>
              <a:gd name="T9" fmla="*/ 0 h 116"/>
              <a:gd name="T10" fmla="*/ 65805281 w 233"/>
              <a:gd name="T11" fmla="*/ 17324279 h 116"/>
              <a:gd name="T12" fmla="*/ 59026794 w 233"/>
              <a:gd name="T13" fmla="*/ 17324279 h 116"/>
              <a:gd name="T14" fmla="*/ 63545608 w 233"/>
              <a:gd name="T15" fmla="*/ 31370918 h 116"/>
              <a:gd name="T16" fmla="*/ 54507980 w 233"/>
              <a:gd name="T17" fmla="*/ 54313719 h 116"/>
              <a:gd name="T18" fmla="*/ 13556447 w 233"/>
              <a:gd name="T19" fmla="*/ 51504119 h 116"/>
              <a:gd name="T20" fmla="*/ 0 w 233"/>
              <a:gd name="T21" fmla="*/ 22942801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16"/>
              <a:gd name="T35" fmla="*/ 233 w 233"/>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16">
                <a:moveTo>
                  <a:pt x="0" y="49"/>
                </a:moveTo>
                <a:lnTo>
                  <a:pt x="16" y="43"/>
                </a:lnTo>
                <a:lnTo>
                  <a:pt x="40" y="67"/>
                </a:lnTo>
                <a:lnTo>
                  <a:pt x="128" y="67"/>
                </a:lnTo>
                <a:lnTo>
                  <a:pt x="225" y="0"/>
                </a:lnTo>
                <a:lnTo>
                  <a:pt x="233" y="37"/>
                </a:lnTo>
                <a:lnTo>
                  <a:pt x="209" y="37"/>
                </a:lnTo>
                <a:lnTo>
                  <a:pt x="225" y="67"/>
                </a:lnTo>
                <a:lnTo>
                  <a:pt x="193" y="116"/>
                </a:lnTo>
                <a:lnTo>
                  <a:pt x="48" y="110"/>
                </a:lnTo>
                <a:lnTo>
                  <a:pt x="0" y="49"/>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65" name="Freeform 473"/>
          <p:cNvSpPr>
            <a:spLocks/>
          </p:cNvSpPr>
          <p:nvPr/>
        </p:nvSpPr>
        <p:spPr bwMode="auto">
          <a:xfrm>
            <a:off x="4448175" y="3751734"/>
            <a:ext cx="93663" cy="180975"/>
          </a:xfrm>
          <a:custGeom>
            <a:avLst/>
            <a:gdLst>
              <a:gd name="T0" fmla="*/ 0 w 177"/>
              <a:gd name="T1" fmla="*/ 55346572 h 262"/>
              <a:gd name="T2" fmla="*/ 11200931 w 177"/>
              <a:gd name="T3" fmla="*/ 46281248 h 262"/>
              <a:gd name="T4" fmla="*/ 18201316 w 177"/>
              <a:gd name="T5" fmla="*/ 3339748 h 262"/>
              <a:gd name="T6" fmla="*/ 47603558 w 177"/>
              <a:gd name="T7" fmla="*/ 0 h 262"/>
              <a:gd name="T8" fmla="*/ 40603178 w 177"/>
              <a:gd name="T9" fmla="*/ 14790906 h 262"/>
              <a:gd name="T10" fmla="*/ 47603558 w 177"/>
              <a:gd name="T11" fmla="*/ 34830084 h 262"/>
              <a:gd name="T12" fmla="*/ 34162650 w 177"/>
              <a:gd name="T13" fmla="*/ 55346572 h 262"/>
              <a:gd name="T14" fmla="*/ 49563602 w 177"/>
              <a:gd name="T15" fmla="*/ 73000606 h 262"/>
              <a:gd name="T16" fmla="*/ 27161740 w 177"/>
              <a:gd name="T17" fmla="*/ 125007430 h 262"/>
              <a:gd name="T18" fmla="*/ 22961723 w 177"/>
              <a:gd name="T19" fmla="*/ 90177335 h 262"/>
              <a:gd name="T20" fmla="*/ 0 w 177"/>
              <a:gd name="T21" fmla="*/ 55346572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262"/>
              <a:gd name="T35" fmla="*/ 177 w 177"/>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262">
                <a:moveTo>
                  <a:pt x="0" y="116"/>
                </a:moveTo>
                <a:lnTo>
                  <a:pt x="40" y="97"/>
                </a:lnTo>
                <a:lnTo>
                  <a:pt x="65" y="7"/>
                </a:lnTo>
                <a:lnTo>
                  <a:pt x="170" y="0"/>
                </a:lnTo>
                <a:lnTo>
                  <a:pt x="145" y="31"/>
                </a:lnTo>
                <a:lnTo>
                  <a:pt x="170" y="73"/>
                </a:lnTo>
                <a:lnTo>
                  <a:pt x="122" y="116"/>
                </a:lnTo>
                <a:lnTo>
                  <a:pt x="177" y="153"/>
                </a:lnTo>
                <a:lnTo>
                  <a:pt x="97" y="262"/>
                </a:lnTo>
                <a:lnTo>
                  <a:pt x="82" y="189"/>
                </a:lnTo>
                <a:lnTo>
                  <a:pt x="0" y="11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66" name="Freeform 474"/>
          <p:cNvSpPr>
            <a:spLocks/>
          </p:cNvSpPr>
          <p:nvPr/>
        </p:nvSpPr>
        <p:spPr bwMode="auto">
          <a:xfrm>
            <a:off x="4895850" y="3618384"/>
            <a:ext cx="68263" cy="50800"/>
          </a:xfrm>
          <a:custGeom>
            <a:avLst/>
            <a:gdLst>
              <a:gd name="T0" fmla="*/ 0 w 128"/>
              <a:gd name="T1" fmla="*/ 23729168 h 73"/>
              <a:gd name="T2" fmla="*/ 4550689 w 128"/>
              <a:gd name="T3" fmla="*/ 2905343 h 73"/>
              <a:gd name="T4" fmla="*/ 25028519 w 128"/>
              <a:gd name="T5" fmla="*/ 0 h 73"/>
              <a:gd name="T6" fmla="*/ 36404977 w 128"/>
              <a:gd name="T7" fmla="*/ 17917784 h 73"/>
              <a:gd name="T8" fmla="*/ 18487007 w 128"/>
              <a:gd name="T9" fmla="*/ 17917784 h 73"/>
              <a:gd name="T10" fmla="*/ 2275078 w 128"/>
              <a:gd name="T11" fmla="*/ 35351229 h 73"/>
              <a:gd name="T12" fmla="*/ 8816593 w 128"/>
              <a:gd name="T13" fmla="*/ 23729168 h 73"/>
              <a:gd name="T14" fmla="*/ 0 w 128"/>
              <a:gd name="T15" fmla="*/ 23729168 h 73"/>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73"/>
              <a:gd name="T26" fmla="*/ 128 w 12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73">
                <a:moveTo>
                  <a:pt x="0" y="49"/>
                </a:moveTo>
                <a:lnTo>
                  <a:pt x="16" y="6"/>
                </a:lnTo>
                <a:lnTo>
                  <a:pt x="88" y="0"/>
                </a:lnTo>
                <a:lnTo>
                  <a:pt x="128" y="37"/>
                </a:lnTo>
                <a:lnTo>
                  <a:pt x="65" y="37"/>
                </a:lnTo>
                <a:lnTo>
                  <a:pt x="8" y="73"/>
                </a:lnTo>
                <a:lnTo>
                  <a:pt x="31" y="49"/>
                </a:lnTo>
                <a:lnTo>
                  <a:pt x="0" y="4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67" name="Freeform 475"/>
          <p:cNvSpPr>
            <a:spLocks/>
          </p:cNvSpPr>
          <p:nvPr/>
        </p:nvSpPr>
        <p:spPr bwMode="auto">
          <a:xfrm>
            <a:off x="4900613" y="3615209"/>
            <a:ext cx="441325" cy="161925"/>
          </a:xfrm>
          <a:custGeom>
            <a:avLst/>
            <a:gdLst>
              <a:gd name="T0" fmla="*/ 0 w 836"/>
              <a:gd name="T1" fmla="*/ 39211130 h 237"/>
              <a:gd name="T2" fmla="*/ 11147152 w 836"/>
              <a:gd name="T3" fmla="*/ 67686020 h 237"/>
              <a:gd name="T4" fmla="*/ 2229325 w 836"/>
              <a:gd name="T5" fmla="*/ 67686020 h 237"/>
              <a:gd name="T6" fmla="*/ 11147152 w 836"/>
              <a:gd name="T7" fmla="*/ 76554999 h 237"/>
              <a:gd name="T8" fmla="*/ 15884532 w 836"/>
              <a:gd name="T9" fmla="*/ 93360371 h 237"/>
              <a:gd name="T10" fmla="*/ 27031685 w 836"/>
              <a:gd name="T11" fmla="*/ 93360371 h 237"/>
              <a:gd name="T12" fmla="*/ 15884532 w 836"/>
              <a:gd name="T13" fmla="*/ 99428799 h 237"/>
              <a:gd name="T14" fmla="*/ 31490861 w 836"/>
              <a:gd name="T15" fmla="*/ 96627566 h 237"/>
              <a:gd name="T16" fmla="*/ 44867341 w 836"/>
              <a:gd name="T17" fmla="*/ 107831133 h 237"/>
              <a:gd name="T18" fmla="*/ 60473138 w 836"/>
              <a:gd name="T19" fmla="*/ 96627566 h 237"/>
              <a:gd name="T20" fmla="*/ 83046182 w 836"/>
              <a:gd name="T21" fmla="*/ 110631684 h 237"/>
              <a:gd name="T22" fmla="*/ 125405451 w 836"/>
              <a:gd name="T23" fmla="*/ 96627566 h 237"/>
              <a:gd name="T24" fmla="*/ 123454859 w 836"/>
              <a:gd name="T25" fmla="*/ 110631684 h 237"/>
              <a:gd name="T26" fmla="*/ 132372683 w 836"/>
              <a:gd name="T27" fmla="*/ 96627566 h 237"/>
              <a:gd name="T28" fmla="*/ 203714254 w 836"/>
              <a:gd name="T29" fmla="*/ 90559138 h 237"/>
              <a:gd name="T30" fmla="*/ 232975782 w 836"/>
              <a:gd name="T31" fmla="*/ 87758566 h 237"/>
              <a:gd name="T32" fmla="*/ 226566014 w 836"/>
              <a:gd name="T33" fmla="*/ 51347997 h 237"/>
              <a:gd name="T34" fmla="*/ 230746458 w 836"/>
              <a:gd name="T35" fmla="*/ 42479008 h 237"/>
              <a:gd name="T36" fmla="*/ 208452162 w 836"/>
              <a:gd name="T37" fmla="*/ 8402337 h 237"/>
              <a:gd name="T38" fmla="*/ 192567106 w 836"/>
              <a:gd name="T39" fmla="*/ 8402337 h 237"/>
              <a:gd name="T40" fmla="*/ 147978512 w 836"/>
              <a:gd name="T41" fmla="*/ 19605907 h 237"/>
              <a:gd name="T42" fmla="*/ 112028979 w 836"/>
              <a:gd name="T43" fmla="*/ 0 h 237"/>
              <a:gd name="T44" fmla="*/ 91964006 w 836"/>
              <a:gd name="T45" fmla="*/ 0 h 237"/>
              <a:gd name="T46" fmla="*/ 62702990 w 836"/>
              <a:gd name="T47" fmla="*/ 19605907 h 237"/>
              <a:gd name="T48" fmla="*/ 38178841 w 836"/>
              <a:gd name="T49" fmla="*/ 14004123 h 237"/>
              <a:gd name="T50" fmla="*/ 44867341 w 836"/>
              <a:gd name="T51" fmla="*/ 22406462 h 237"/>
              <a:gd name="T52" fmla="*/ 0 w 836"/>
              <a:gd name="T53" fmla="*/ 39211130 h 2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6"/>
              <a:gd name="T82" fmla="*/ 0 h 237"/>
              <a:gd name="T83" fmla="*/ 836 w 836"/>
              <a:gd name="T84" fmla="*/ 237 h 2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6" h="237">
                <a:moveTo>
                  <a:pt x="0" y="84"/>
                </a:moveTo>
                <a:lnTo>
                  <a:pt x="40" y="145"/>
                </a:lnTo>
                <a:lnTo>
                  <a:pt x="8" y="145"/>
                </a:lnTo>
                <a:lnTo>
                  <a:pt x="40" y="164"/>
                </a:lnTo>
                <a:lnTo>
                  <a:pt x="57" y="200"/>
                </a:lnTo>
                <a:lnTo>
                  <a:pt x="97" y="200"/>
                </a:lnTo>
                <a:lnTo>
                  <a:pt x="57" y="213"/>
                </a:lnTo>
                <a:lnTo>
                  <a:pt x="113" y="207"/>
                </a:lnTo>
                <a:lnTo>
                  <a:pt x="161" y="231"/>
                </a:lnTo>
                <a:lnTo>
                  <a:pt x="217" y="207"/>
                </a:lnTo>
                <a:lnTo>
                  <a:pt x="298" y="237"/>
                </a:lnTo>
                <a:lnTo>
                  <a:pt x="450" y="207"/>
                </a:lnTo>
                <a:lnTo>
                  <a:pt x="443" y="237"/>
                </a:lnTo>
                <a:lnTo>
                  <a:pt x="475" y="207"/>
                </a:lnTo>
                <a:lnTo>
                  <a:pt x="731" y="194"/>
                </a:lnTo>
                <a:lnTo>
                  <a:pt x="836" y="188"/>
                </a:lnTo>
                <a:lnTo>
                  <a:pt x="813" y="110"/>
                </a:lnTo>
                <a:lnTo>
                  <a:pt x="828" y="91"/>
                </a:lnTo>
                <a:lnTo>
                  <a:pt x="748" y="18"/>
                </a:lnTo>
                <a:lnTo>
                  <a:pt x="691" y="18"/>
                </a:lnTo>
                <a:lnTo>
                  <a:pt x="531" y="42"/>
                </a:lnTo>
                <a:lnTo>
                  <a:pt x="402" y="0"/>
                </a:lnTo>
                <a:lnTo>
                  <a:pt x="330" y="0"/>
                </a:lnTo>
                <a:lnTo>
                  <a:pt x="225" y="42"/>
                </a:lnTo>
                <a:lnTo>
                  <a:pt x="137" y="30"/>
                </a:lnTo>
                <a:lnTo>
                  <a:pt x="161" y="48"/>
                </a:lnTo>
                <a:lnTo>
                  <a:pt x="0" y="84"/>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68" name="Freeform 476"/>
          <p:cNvSpPr>
            <a:spLocks/>
          </p:cNvSpPr>
          <p:nvPr/>
        </p:nvSpPr>
        <p:spPr bwMode="auto">
          <a:xfrm>
            <a:off x="4857750" y="3894609"/>
            <a:ext cx="273050" cy="246062"/>
          </a:xfrm>
          <a:custGeom>
            <a:avLst/>
            <a:gdLst>
              <a:gd name="T0" fmla="*/ 0 w 515"/>
              <a:gd name="T1" fmla="*/ 28656971 h 359"/>
              <a:gd name="T2" fmla="*/ 8995274 w 515"/>
              <a:gd name="T3" fmla="*/ 165834808 h 359"/>
              <a:gd name="T4" fmla="*/ 121718773 w 515"/>
              <a:gd name="T5" fmla="*/ 168653211 h 359"/>
              <a:gd name="T6" fmla="*/ 139990879 w 515"/>
              <a:gd name="T7" fmla="*/ 148452144 h 359"/>
              <a:gd name="T8" fmla="*/ 144769517 w 515"/>
              <a:gd name="T9" fmla="*/ 131540357 h 359"/>
              <a:gd name="T10" fmla="*/ 99230598 w 515"/>
              <a:gd name="T11" fmla="*/ 37112865 h 359"/>
              <a:gd name="T12" fmla="*/ 121718773 w 515"/>
              <a:gd name="T13" fmla="*/ 68588924 h 359"/>
              <a:gd name="T14" fmla="*/ 130995046 w 515"/>
              <a:gd name="T15" fmla="*/ 40401458 h 359"/>
              <a:gd name="T16" fmla="*/ 121718773 w 515"/>
              <a:gd name="T17" fmla="*/ 6106999 h 359"/>
              <a:gd name="T18" fmla="*/ 95013965 w 515"/>
              <a:gd name="T19" fmla="*/ 14093390 h 359"/>
              <a:gd name="T20" fmla="*/ 95013965 w 515"/>
              <a:gd name="T21" fmla="*/ 0 h 359"/>
              <a:gd name="T22" fmla="*/ 78990975 w 515"/>
              <a:gd name="T23" fmla="*/ 2818404 h 359"/>
              <a:gd name="T24" fmla="*/ 56221250 w 515"/>
              <a:gd name="T25" fmla="*/ 17381984 h 359"/>
              <a:gd name="T26" fmla="*/ 8995274 w 515"/>
              <a:gd name="T27" fmla="*/ 0 h 359"/>
              <a:gd name="T28" fmla="*/ 0 w 515"/>
              <a:gd name="T29" fmla="*/ 28656971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5"/>
              <a:gd name="T46" fmla="*/ 0 h 359"/>
              <a:gd name="T47" fmla="*/ 515 w 515"/>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5" h="359">
                <a:moveTo>
                  <a:pt x="0" y="61"/>
                </a:moveTo>
                <a:lnTo>
                  <a:pt x="32" y="353"/>
                </a:lnTo>
                <a:lnTo>
                  <a:pt x="433" y="359"/>
                </a:lnTo>
                <a:lnTo>
                  <a:pt x="498" y="316"/>
                </a:lnTo>
                <a:lnTo>
                  <a:pt x="515" y="280"/>
                </a:lnTo>
                <a:lnTo>
                  <a:pt x="353" y="79"/>
                </a:lnTo>
                <a:lnTo>
                  <a:pt x="433" y="146"/>
                </a:lnTo>
                <a:lnTo>
                  <a:pt x="466" y="86"/>
                </a:lnTo>
                <a:lnTo>
                  <a:pt x="433" y="13"/>
                </a:lnTo>
                <a:lnTo>
                  <a:pt x="338" y="30"/>
                </a:lnTo>
                <a:lnTo>
                  <a:pt x="338" y="0"/>
                </a:lnTo>
                <a:lnTo>
                  <a:pt x="281" y="6"/>
                </a:lnTo>
                <a:lnTo>
                  <a:pt x="200" y="37"/>
                </a:lnTo>
                <a:lnTo>
                  <a:pt x="32" y="0"/>
                </a:lnTo>
                <a:lnTo>
                  <a:pt x="0" y="61"/>
                </a:lnTo>
              </a:path>
            </a:pathLst>
          </a:custGeom>
          <a:solidFill>
            <a:schemeClr val="hlink"/>
          </a:solidFill>
          <a:ln w="7938">
            <a:solidFill>
              <a:schemeClr val="bg1"/>
            </a:solidFill>
            <a:round/>
            <a:headEnd/>
            <a:tailEnd/>
          </a:ln>
        </p:spPr>
        <p:txBody>
          <a:bodyPr/>
          <a:lstStyle/>
          <a:p>
            <a:endParaRPr lang="en-US">
              <a:solidFill>
                <a:prstClr val="white"/>
              </a:solidFill>
            </a:endParaRPr>
          </a:p>
        </p:txBody>
      </p:sp>
      <p:sp>
        <p:nvSpPr>
          <p:cNvPr id="8369" name="Freeform 477"/>
          <p:cNvSpPr>
            <a:spLocks/>
          </p:cNvSpPr>
          <p:nvPr/>
        </p:nvSpPr>
        <p:spPr bwMode="auto">
          <a:xfrm>
            <a:off x="2525713" y="4374034"/>
            <a:ext cx="323850" cy="268287"/>
          </a:xfrm>
          <a:custGeom>
            <a:avLst/>
            <a:gdLst>
              <a:gd name="T0" fmla="*/ 0 w 612"/>
              <a:gd name="T1" fmla="*/ 48993075 h 389"/>
              <a:gd name="T2" fmla="*/ 15960723 w 612"/>
              <a:gd name="T3" fmla="*/ 83716574 h 389"/>
              <a:gd name="T4" fmla="*/ 40602430 w 612"/>
              <a:gd name="T5" fmla="*/ 86570485 h 389"/>
              <a:gd name="T6" fmla="*/ 49562805 w 612"/>
              <a:gd name="T7" fmla="*/ 97986839 h 389"/>
              <a:gd name="T8" fmla="*/ 74204516 w 612"/>
              <a:gd name="T9" fmla="*/ 97986839 h 389"/>
              <a:gd name="T10" fmla="*/ 70004522 w 612"/>
              <a:gd name="T11" fmla="*/ 156493387 h 389"/>
              <a:gd name="T12" fmla="*/ 81204859 w 612"/>
              <a:gd name="T13" fmla="*/ 176471452 h 389"/>
              <a:gd name="T14" fmla="*/ 94645687 w 612"/>
              <a:gd name="T15" fmla="*/ 185033227 h 389"/>
              <a:gd name="T16" fmla="*/ 124047763 w 612"/>
              <a:gd name="T17" fmla="*/ 164579927 h 389"/>
              <a:gd name="T18" fmla="*/ 114806929 w 612"/>
              <a:gd name="T19" fmla="*/ 162201209 h 389"/>
              <a:gd name="T20" fmla="*/ 108366444 w 612"/>
              <a:gd name="T21" fmla="*/ 130331620 h 389"/>
              <a:gd name="T22" fmla="*/ 128527686 w 612"/>
              <a:gd name="T23" fmla="*/ 136040131 h 389"/>
              <a:gd name="T24" fmla="*/ 160169756 w 612"/>
              <a:gd name="T25" fmla="*/ 115586185 h 389"/>
              <a:gd name="T26" fmla="*/ 150929452 w 612"/>
              <a:gd name="T27" fmla="*/ 97986839 h 389"/>
              <a:gd name="T28" fmla="*/ 162410247 w 612"/>
              <a:gd name="T29" fmla="*/ 83716574 h 389"/>
              <a:gd name="T30" fmla="*/ 157649866 w 612"/>
              <a:gd name="T31" fmla="*/ 75154842 h 389"/>
              <a:gd name="T32" fmla="*/ 171370623 w 612"/>
              <a:gd name="T33" fmla="*/ 63739199 h 389"/>
              <a:gd name="T34" fmla="*/ 155409904 w 612"/>
              <a:gd name="T35" fmla="*/ 60885289 h 389"/>
              <a:gd name="T36" fmla="*/ 155409904 w 612"/>
              <a:gd name="T37" fmla="*/ 46615046 h 389"/>
              <a:gd name="T38" fmla="*/ 133008138 w 612"/>
              <a:gd name="T39" fmla="*/ 31869600 h 389"/>
              <a:gd name="T40" fmla="*/ 141968547 w 612"/>
              <a:gd name="T41" fmla="*/ 26161778 h 389"/>
              <a:gd name="T42" fmla="*/ 67764015 w 612"/>
              <a:gd name="T43" fmla="*/ 29015689 h 389"/>
              <a:gd name="T44" fmla="*/ 43122849 w 612"/>
              <a:gd name="T45" fmla="*/ 0 h 389"/>
              <a:gd name="T46" fmla="*/ 45362811 w 612"/>
              <a:gd name="T47" fmla="*/ 11891530 h 389"/>
              <a:gd name="T48" fmla="*/ 22401212 w 612"/>
              <a:gd name="T49" fmla="*/ 20453262 h 389"/>
              <a:gd name="T50" fmla="*/ 27161593 w 612"/>
              <a:gd name="T51" fmla="*/ 46615046 h 389"/>
              <a:gd name="T52" fmla="*/ 22401212 w 612"/>
              <a:gd name="T53" fmla="*/ 51847675 h 389"/>
              <a:gd name="T54" fmla="*/ 15960723 w 612"/>
              <a:gd name="T55" fmla="*/ 34723510 h 389"/>
              <a:gd name="T56" fmla="*/ 24921632 w 612"/>
              <a:gd name="T57" fmla="*/ 5707824 h 389"/>
              <a:gd name="T58" fmla="*/ 0 w 612"/>
              <a:gd name="T59" fmla="*/ 48993075 h 3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2"/>
              <a:gd name="T91" fmla="*/ 0 h 389"/>
              <a:gd name="T92" fmla="*/ 612 w 612"/>
              <a:gd name="T93" fmla="*/ 389 h 3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2" h="389">
                <a:moveTo>
                  <a:pt x="0" y="103"/>
                </a:moveTo>
                <a:lnTo>
                  <a:pt x="57" y="176"/>
                </a:lnTo>
                <a:lnTo>
                  <a:pt x="145" y="182"/>
                </a:lnTo>
                <a:lnTo>
                  <a:pt x="177" y="206"/>
                </a:lnTo>
                <a:lnTo>
                  <a:pt x="265" y="206"/>
                </a:lnTo>
                <a:lnTo>
                  <a:pt x="250" y="329"/>
                </a:lnTo>
                <a:lnTo>
                  <a:pt x="290" y="371"/>
                </a:lnTo>
                <a:lnTo>
                  <a:pt x="338" y="389"/>
                </a:lnTo>
                <a:lnTo>
                  <a:pt x="443" y="346"/>
                </a:lnTo>
                <a:lnTo>
                  <a:pt x="410" y="341"/>
                </a:lnTo>
                <a:lnTo>
                  <a:pt x="387" y="274"/>
                </a:lnTo>
                <a:lnTo>
                  <a:pt x="459" y="286"/>
                </a:lnTo>
                <a:lnTo>
                  <a:pt x="572" y="243"/>
                </a:lnTo>
                <a:lnTo>
                  <a:pt x="539" y="206"/>
                </a:lnTo>
                <a:lnTo>
                  <a:pt x="580" y="176"/>
                </a:lnTo>
                <a:lnTo>
                  <a:pt x="563" y="158"/>
                </a:lnTo>
                <a:lnTo>
                  <a:pt x="612" y="134"/>
                </a:lnTo>
                <a:lnTo>
                  <a:pt x="555" y="128"/>
                </a:lnTo>
                <a:lnTo>
                  <a:pt x="555" y="98"/>
                </a:lnTo>
                <a:lnTo>
                  <a:pt x="475" y="67"/>
                </a:lnTo>
                <a:lnTo>
                  <a:pt x="507" y="55"/>
                </a:lnTo>
                <a:lnTo>
                  <a:pt x="242" y="61"/>
                </a:lnTo>
                <a:lnTo>
                  <a:pt x="154" y="0"/>
                </a:lnTo>
                <a:lnTo>
                  <a:pt x="162" y="25"/>
                </a:lnTo>
                <a:lnTo>
                  <a:pt x="80" y="43"/>
                </a:lnTo>
                <a:lnTo>
                  <a:pt x="97" y="98"/>
                </a:lnTo>
                <a:lnTo>
                  <a:pt x="80" y="109"/>
                </a:lnTo>
                <a:lnTo>
                  <a:pt x="57" y="73"/>
                </a:lnTo>
                <a:lnTo>
                  <a:pt x="89" y="12"/>
                </a:lnTo>
                <a:lnTo>
                  <a:pt x="0" y="103"/>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70" name="Freeform 478"/>
          <p:cNvSpPr>
            <a:spLocks/>
          </p:cNvSpPr>
          <p:nvPr/>
        </p:nvSpPr>
        <p:spPr bwMode="auto">
          <a:xfrm>
            <a:off x="5291138" y="4253384"/>
            <a:ext cx="85725" cy="109537"/>
          </a:xfrm>
          <a:custGeom>
            <a:avLst/>
            <a:gdLst>
              <a:gd name="T0" fmla="*/ 0 w 161"/>
              <a:gd name="T1" fmla="*/ 11865131 h 159"/>
              <a:gd name="T2" fmla="*/ 8788677 w 161"/>
              <a:gd name="T3" fmla="*/ 75461341 h 159"/>
              <a:gd name="T4" fmla="*/ 41108600 w 161"/>
              <a:gd name="T5" fmla="*/ 52205749 h 159"/>
              <a:gd name="T6" fmla="*/ 36288833 w 161"/>
              <a:gd name="T7" fmla="*/ 40815272 h 159"/>
              <a:gd name="T8" fmla="*/ 45644568 w 161"/>
              <a:gd name="T9" fmla="*/ 29425496 h 159"/>
              <a:gd name="T10" fmla="*/ 45644568 w 161"/>
              <a:gd name="T11" fmla="*/ 9017168 h 159"/>
              <a:gd name="T12" fmla="*/ 24948636 w 161"/>
              <a:gd name="T13" fmla="*/ 0 h 159"/>
              <a:gd name="T14" fmla="*/ 0 w 161"/>
              <a:gd name="T15" fmla="*/ 11865131 h 159"/>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59"/>
              <a:gd name="T26" fmla="*/ 161 w 161"/>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59">
                <a:moveTo>
                  <a:pt x="0" y="25"/>
                </a:moveTo>
                <a:lnTo>
                  <a:pt x="31" y="159"/>
                </a:lnTo>
                <a:lnTo>
                  <a:pt x="145" y="110"/>
                </a:lnTo>
                <a:lnTo>
                  <a:pt x="128" y="86"/>
                </a:lnTo>
                <a:lnTo>
                  <a:pt x="161" y="62"/>
                </a:lnTo>
                <a:lnTo>
                  <a:pt x="161" y="19"/>
                </a:lnTo>
                <a:lnTo>
                  <a:pt x="88" y="0"/>
                </a:lnTo>
                <a:lnTo>
                  <a:pt x="0" y="25"/>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71" name="Freeform 479"/>
          <p:cNvSpPr>
            <a:spLocks/>
          </p:cNvSpPr>
          <p:nvPr/>
        </p:nvSpPr>
        <p:spPr bwMode="auto">
          <a:xfrm>
            <a:off x="4597400" y="3475509"/>
            <a:ext cx="225425" cy="173037"/>
          </a:xfrm>
          <a:custGeom>
            <a:avLst/>
            <a:gdLst>
              <a:gd name="T0" fmla="*/ 0 w 426"/>
              <a:gd name="T1" fmla="*/ 26827661 h 250"/>
              <a:gd name="T2" fmla="*/ 0 w 426"/>
              <a:gd name="T3" fmla="*/ 9102439 h 250"/>
              <a:gd name="T4" fmla="*/ 31642049 w 426"/>
              <a:gd name="T5" fmla="*/ 0 h 250"/>
              <a:gd name="T6" fmla="*/ 56283755 w 426"/>
              <a:gd name="T7" fmla="*/ 20599709 h 250"/>
              <a:gd name="T8" fmla="*/ 85685321 w 426"/>
              <a:gd name="T9" fmla="*/ 14851421 h 250"/>
              <a:gd name="T10" fmla="*/ 117047433 w 426"/>
              <a:gd name="T11" fmla="*/ 55571879 h 250"/>
              <a:gd name="T12" fmla="*/ 112846909 w 426"/>
              <a:gd name="T13" fmla="*/ 93897510 h 250"/>
              <a:gd name="T14" fmla="*/ 119287395 w 426"/>
              <a:gd name="T15" fmla="*/ 108269268 h 250"/>
              <a:gd name="T16" fmla="*/ 94645698 w 426"/>
              <a:gd name="T17" fmla="*/ 119767227 h 250"/>
              <a:gd name="T18" fmla="*/ 83445359 w 426"/>
              <a:gd name="T19" fmla="*/ 87669542 h 250"/>
              <a:gd name="T20" fmla="*/ 72244492 w 426"/>
              <a:gd name="T21" fmla="*/ 99167524 h 250"/>
              <a:gd name="T22" fmla="*/ 31642049 w 426"/>
              <a:gd name="T23" fmla="*/ 67069839 h 250"/>
              <a:gd name="T24" fmla="*/ 13440834 w 426"/>
              <a:gd name="T25" fmla="*/ 32097674 h 250"/>
              <a:gd name="T26" fmla="*/ 2239963 w 426"/>
              <a:gd name="T27" fmla="*/ 41200110 h 250"/>
              <a:gd name="T28" fmla="*/ 0 w 426"/>
              <a:gd name="T29" fmla="*/ 26827661 h 2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6"/>
              <a:gd name="T46" fmla="*/ 0 h 250"/>
              <a:gd name="T47" fmla="*/ 426 w 426"/>
              <a:gd name="T48" fmla="*/ 250 h 2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6" h="250">
                <a:moveTo>
                  <a:pt x="0" y="56"/>
                </a:moveTo>
                <a:lnTo>
                  <a:pt x="0" y="19"/>
                </a:lnTo>
                <a:lnTo>
                  <a:pt x="113" y="0"/>
                </a:lnTo>
                <a:lnTo>
                  <a:pt x="201" y="43"/>
                </a:lnTo>
                <a:lnTo>
                  <a:pt x="306" y="31"/>
                </a:lnTo>
                <a:lnTo>
                  <a:pt x="418" y="116"/>
                </a:lnTo>
                <a:lnTo>
                  <a:pt x="403" y="196"/>
                </a:lnTo>
                <a:lnTo>
                  <a:pt x="426" y="226"/>
                </a:lnTo>
                <a:lnTo>
                  <a:pt x="338" y="250"/>
                </a:lnTo>
                <a:lnTo>
                  <a:pt x="298" y="183"/>
                </a:lnTo>
                <a:lnTo>
                  <a:pt x="258" y="207"/>
                </a:lnTo>
                <a:lnTo>
                  <a:pt x="113" y="140"/>
                </a:lnTo>
                <a:lnTo>
                  <a:pt x="48" y="67"/>
                </a:lnTo>
                <a:lnTo>
                  <a:pt x="8" y="86"/>
                </a:lnTo>
                <a:lnTo>
                  <a:pt x="0" y="56"/>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72" name="Freeform 480"/>
          <p:cNvSpPr>
            <a:spLocks/>
          </p:cNvSpPr>
          <p:nvPr/>
        </p:nvSpPr>
        <p:spPr bwMode="auto">
          <a:xfrm>
            <a:off x="2482850" y="4181946"/>
            <a:ext cx="73025" cy="47625"/>
          </a:xfrm>
          <a:custGeom>
            <a:avLst/>
            <a:gdLst>
              <a:gd name="T0" fmla="*/ 16195023 w 137"/>
              <a:gd name="T1" fmla="*/ 3031651 h 67"/>
              <a:gd name="T2" fmla="*/ 22729429 w 137"/>
              <a:gd name="T3" fmla="*/ 9600345 h 67"/>
              <a:gd name="T4" fmla="*/ 22729429 w 137"/>
              <a:gd name="T5" fmla="*/ 12631998 h 67"/>
              <a:gd name="T6" fmla="*/ 31821304 w 137"/>
              <a:gd name="T7" fmla="*/ 24757892 h 67"/>
              <a:gd name="T8" fmla="*/ 2556941 w 137"/>
              <a:gd name="T9" fmla="*/ 15158254 h 67"/>
              <a:gd name="T10" fmla="*/ 0 w 137"/>
              <a:gd name="T11" fmla="*/ 30821191 h 67"/>
              <a:gd name="T12" fmla="*/ 38924456 w 137"/>
              <a:gd name="T13" fmla="*/ 33852841 h 67"/>
              <a:gd name="T14" fmla="*/ 38924456 w 137"/>
              <a:gd name="T15" fmla="*/ 3031651 h 67"/>
              <a:gd name="T16" fmla="*/ 31821304 w 137"/>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67"/>
              <a:gd name="T29" fmla="*/ 137 w 13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67">
                <a:moveTo>
                  <a:pt x="57" y="6"/>
                </a:moveTo>
                <a:lnTo>
                  <a:pt x="80" y="19"/>
                </a:lnTo>
                <a:lnTo>
                  <a:pt x="80" y="25"/>
                </a:lnTo>
                <a:lnTo>
                  <a:pt x="112" y="49"/>
                </a:lnTo>
                <a:lnTo>
                  <a:pt x="9" y="30"/>
                </a:lnTo>
                <a:lnTo>
                  <a:pt x="0" y="61"/>
                </a:lnTo>
                <a:lnTo>
                  <a:pt x="137" y="67"/>
                </a:lnTo>
                <a:lnTo>
                  <a:pt x="137" y="6"/>
                </a:lnTo>
                <a:lnTo>
                  <a:pt x="112" y="0"/>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373" name="Freeform 481"/>
          <p:cNvSpPr>
            <a:spLocks/>
          </p:cNvSpPr>
          <p:nvPr/>
        </p:nvSpPr>
        <p:spPr bwMode="auto">
          <a:xfrm>
            <a:off x="2555875" y="4181946"/>
            <a:ext cx="84138" cy="50800"/>
          </a:xfrm>
          <a:custGeom>
            <a:avLst/>
            <a:gdLst>
              <a:gd name="T0" fmla="*/ 44245019 w 160"/>
              <a:gd name="T1" fmla="*/ 12106406 h 73"/>
              <a:gd name="T2" fmla="*/ 29036021 w 160"/>
              <a:gd name="T3" fmla="*/ 12106406 h 73"/>
              <a:gd name="T4" fmla="*/ 26823718 w 160"/>
              <a:gd name="T5" fmla="*/ 2905343 h 73"/>
              <a:gd name="T6" fmla="*/ 4148003 w 160"/>
              <a:gd name="T7" fmla="*/ 0 h 73"/>
              <a:gd name="T8" fmla="*/ 0 w 160"/>
              <a:gd name="T9" fmla="*/ 2905343 h 73"/>
              <a:gd name="T10" fmla="*/ 0 w 160"/>
              <a:gd name="T11" fmla="*/ 32445888 h 73"/>
              <a:gd name="T12" fmla="*/ 2212304 w 160"/>
              <a:gd name="T13" fmla="*/ 35351229 h 73"/>
              <a:gd name="T14" fmla="*/ 11061518 w 160"/>
              <a:gd name="T15" fmla="*/ 23729168 h 73"/>
              <a:gd name="T16" fmla="*/ 44245019 w 160"/>
              <a:gd name="T17" fmla="*/ 23729168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73"/>
              <a:gd name="T29" fmla="*/ 160 w 160"/>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73">
                <a:moveTo>
                  <a:pt x="160" y="25"/>
                </a:moveTo>
                <a:lnTo>
                  <a:pt x="105" y="25"/>
                </a:lnTo>
                <a:lnTo>
                  <a:pt x="97" y="6"/>
                </a:lnTo>
                <a:lnTo>
                  <a:pt x="15" y="0"/>
                </a:lnTo>
                <a:lnTo>
                  <a:pt x="0" y="6"/>
                </a:lnTo>
                <a:lnTo>
                  <a:pt x="0" y="67"/>
                </a:lnTo>
                <a:lnTo>
                  <a:pt x="8" y="73"/>
                </a:lnTo>
                <a:lnTo>
                  <a:pt x="40" y="49"/>
                </a:lnTo>
                <a:lnTo>
                  <a:pt x="160" y="49"/>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74" name="Freeform 482"/>
          <p:cNvSpPr>
            <a:spLocks/>
          </p:cNvSpPr>
          <p:nvPr/>
        </p:nvSpPr>
        <p:spPr bwMode="auto">
          <a:xfrm>
            <a:off x="4797425" y="3242146"/>
            <a:ext cx="438150" cy="304800"/>
          </a:xfrm>
          <a:custGeom>
            <a:avLst/>
            <a:gdLst>
              <a:gd name="T0" fmla="*/ 24641705 w 828"/>
              <a:gd name="T1" fmla="*/ 37229536 h 444"/>
              <a:gd name="T2" fmla="*/ 15680795 w 828"/>
              <a:gd name="T3" fmla="*/ 45712458 h 444"/>
              <a:gd name="T4" fmla="*/ 26881667 w 828"/>
              <a:gd name="T5" fmla="*/ 82942669 h 444"/>
              <a:gd name="T6" fmla="*/ 7000346 w 828"/>
              <a:gd name="T7" fmla="*/ 114516941 h 444"/>
              <a:gd name="T8" fmla="*/ 0 w 828"/>
              <a:gd name="T9" fmla="*/ 129126056 h 444"/>
              <a:gd name="T10" fmla="*/ 11200872 w 828"/>
              <a:gd name="T11" fmla="*/ 137608967 h 444"/>
              <a:gd name="T12" fmla="*/ 60483749 w 828"/>
              <a:gd name="T13" fmla="*/ 131953693 h 444"/>
              <a:gd name="T14" fmla="*/ 63003640 w 828"/>
              <a:gd name="T15" fmla="*/ 120643831 h 444"/>
              <a:gd name="T16" fmla="*/ 83445358 w 828"/>
              <a:gd name="T17" fmla="*/ 125827489 h 444"/>
              <a:gd name="T18" fmla="*/ 96886188 w 828"/>
              <a:gd name="T19" fmla="*/ 129126056 h 444"/>
              <a:gd name="T20" fmla="*/ 96886188 w 828"/>
              <a:gd name="T21" fmla="*/ 143264241 h 444"/>
              <a:gd name="T22" fmla="*/ 105846564 w 828"/>
              <a:gd name="T23" fmla="*/ 163528630 h 444"/>
              <a:gd name="T24" fmla="*/ 89885844 w 828"/>
              <a:gd name="T25" fmla="*/ 160229377 h 444"/>
              <a:gd name="T26" fmla="*/ 85685320 w 828"/>
              <a:gd name="T27" fmla="*/ 186620699 h 444"/>
              <a:gd name="T28" fmla="*/ 96886188 w 828"/>
              <a:gd name="T29" fmla="*/ 189448336 h 444"/>
              <a:gd name="T30" fmla="*/ 103606603 w 828"/>
              <a:gd name="T31" fmla="*/ 169183904 h 444"/>
              <a:gd name="T32" fmla="*/ 126287738 w 828"/>
              <a:gd name="T33" fmla="*/ 163528630 h 444"/>
              <a:gd name="T34" fmla="*/ 126287738 w 828"/>
              <a:gd name="T35" fmla="*/ 172011542 h 444"/>
              <a:gd name="T36" fmla="*/ 148689506 w 828"/>
              <a:gd name="T37" fmla="*/ 174839179 h 444"/>
              <a:gd name="T38" fmla="*/ 132728223 w 828"/>
              <a:gd name="T39" fmla="*/ 189448336 h 444"/>
              <a:gd name="T40" fmla="*/ 152889500 w 828"/>
              <a:gd name="T41" fmla="*/ 209241109 h 444"/>
              <a:gd name="T42" fmla="*/ 187051432 w 828"/>
              <a:gd name="T43" fmla="*/ 186620699 h 444"/>
              <a:gd name="T44" fmla="*/ 166610259 w 828"/>
              <a:gd name="T45" fmla="*/ 189448336 h 444"/>
              <a:gd name="T46" fmla="*/ 152889500 w 828"/>
              <a:gd name="T47" fmla="*/ 174839179 h 444"/>
              <a:gd name="T48" fmla="*/ 164650226 w 828"/>
              <a:gd name="T49" fmla="*/ 180493809 h 444"/>
              <a:gd name="T50" fmla="*/ 166610259 w 828"/>
              <a:gd name="T51" fmla="*/ 169183904 h 444"/>
              <a:gd name="T52" fmla="*/ 191531885 w 828"/>
              <a:gd name="T53" fmla="*/ 160229377 h 444"/>
              <a:gd name="T54" fmla="*/ 193491917 w 828"/>
              <a:gd name="T55" fmla="*/ 143264241 h 444"/>
              <a:gd name="T56" fmla="*/ 204692785 w 828"/>
              <a:gd name="T57" fmla="*/ 129126056 h 444"/>
              <a:gd name="T58" fmla="*/ 216453511 w 828"/>
              <a:gd name="T59" fmla="*/ 131953693 h 444"/>
              <a:gd name="T60" fmla="*/ 225133958 w 828"/>
              <a:gd name="T61" fmla="*/ 114516941 h 444"/>
              <a:gd name="T62" fmla="*/ 222893996 w 828"/>
              <a:gd name="T63" fmla="*/ 103207079 h 444"/>
              <a:gd name="T64" fmla="*/ 231854373 w 828"/>
              <a:gd name="T65" fmla="*/ 77287395 h 444"/>
              <a:gd name="T66" fmla="*/ 218133614 w 828"/>
              <a:gd name="T67" fmla="*/ 57023006 h 444"/>
              <a:gd name="T68" fmla="*/ 206932747 w 828"/>
              <a:gd name="T69" fmla="*/ 42884810 h 444"/>
              <a:gd name="T70" fmla="*/ 189291923 w 828"/>
              <a:gd name="T71" fmla="*/ 37229536 h 444"/>
              <a:gd name="T72" fmla="*/ 168850750 w 828"/>
              <a:gd name="T73" fmla="*/ 45712458 h 444"/>
              <a:gd name="T74" fmla="*/ 166610259 w 828"/>
              <a:gd name="T75" fmla="*/ 20264394 h 444"/>
              <a:gd name="T76" fmla="*/ 152889500 w 828"/>
              <a:gd name="T77" fmla="*/ 20264394 h 444"/>
              <a:gd name="T78" fmla="*/ 146449015 w 828"/>
              <a:gd name="T79" fmla="*/ 0 h 444"/>
              <a:gd name="T80" fmla="*/ 110327017 w 828"/>
              <a:gd name="T81" fmla="*/ 11310554 h 444"/>
              <a:gd name="T82" fmla="*/ 114806941 w 828"/>
              <a:gd name="T83" fmla="*/ 28747311 h 444"/>
              <a:gd name="T84" fmla="*/ 108086526 w 828"/>
              <a:gd name="T85" fmla="*/ 40528789 h 444"/>
              <a:gd name="T86" fmla="*/ 105846564 w 828"/>
              <a:gd name="T87" fmla="*/ 25448058 h 444"/>
              <a:gd name="T88" fmla="*/ 74204524 w 828"/>
              <a:gd name="T89" fmla="*/ 40528789 h 444"/>
              <a:gd name="T90" fmla="*/ 67484092 w 828"/>
              <a:gd name="T91" fmla="*/ 28747311 h 444"/>
              <a:gd name="T92" fmla="*/ 56283754 w 828"/>
              <a:gd name="T93" fmla="*/ 31574948 h 444"/>
              <a:gd name="T94" fmla="*/ 45082887 w 828"/>
              <a:gd name="T95" fmla="*/ 25448058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8"/>
              <a:gd name="T145" fmla="*/ 0 h 444"/>
              <a:gd name="T146" fmla="*/ 828 w 828"/>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8" h="444">
                <a:moveTo>
                  <a:pt x="88" y="79"/>
                </a:moveTo>
                <a:lnTo>
                  <a:pt x="56" y="97"/>
                </a:lnTo>
                <a:lnTo>
                  <a:pt x="96" y="176"/>
                </a:lnTo>
                <a:lnTo>
                  <a:pt x="25" y="243"/>
                </a:lnTo>
                <a:lnTo>
                  <a:pt x="0" y="274"/>
                </a:lnTo>
                <a:lnTo>
                  <a:pt x="40" y="292"/>
                </a:lnTo>
                <a:lnTo>
                  <a:pt x="216" y="280"/>
                </a:lnTo>
                <a:lnTo>
                  <a:pt x="225" y="256"/>
                </a:lnTo>
                <a:lnTo>
                  <a:pt x="298" y="267"/>
                </a:lnTo>
                <a:lnTo>
                  <a:pt x="346" y="274"/>
                </a:lnTo>
                <a:lnTo>
                  <a:pt x="346" y="304"/>
                </a:lnTo>
                <a:lnTo>
                  <a:pt x="378" y="347"/>
                </a:lnTo>
                <a:lnTo>
                  <a:pt x="321" y="340"/>
                </a:lnTo>
                <a:lnTo>
                  <a:pt x="306" y="396"/>
                </a:lnTo>
                <a:lnTo>
                  <a:pt x="346" y="402"/>
                </a:lnTo>
                <a:lnTo>
                  <a:pt x="370" y="359"/>
                </a:lnTo>
                <a:lnTo>
                  <a:pt x="451" y="347"/>
                </a:lnTo>
                <a:lnTo>
                  <a:pt x="451" y="365"/>
                </a:lnTo>
                <a:lnTo>
                  <a:pt x="531" y="371"/>
                </a:lnTo>
                <a:lnTo>
                  <a:pt x="474" y="402"/>
                </a:lnTo>
                <a:lnTo>
                  <a:pt x="546" y="444"/>
                </a:lnTo>
                <a:lnTo>
                  <a:pt x="668" y="396"/>
                </a:lnTo>
                <a:lnTo>
                  <a:pt x="595" y="402"/>
                </a:lnTo>
                <a:lnTo>
                  <a:pt x="546" y="371"/>
                </a:lnTo>
                <a:lnTo>
                  <a:pt x="588" y="383"/>
                </a:lnTo>
                <a:lnTo>
                  <a:pt x="595" y="359"/>
                </a:lnTo>
                <a:lnTo>
                  <a:pt x="684" y="340"/>
                </a:lnTo>
                <a:lnTo>
                  <a:pt x="691" y="304"/>
                </a:lnTo>
                <a:lnTo>
                  <a:pt x="731" y="274"/>
                </a:lnTo>
                <a:lnTo>
                  <a:pt x="773" y="280"/>
                </a:lnTo>
                <a:lnTo>
                  <a:pt x="804" y="243"/>
                </a:lnTo>
                <a:lnTo>
                  <a:pt x="796" y="219"/>
                </a:lnTo>
                <a:lnTo>
                  <a:pt x="828" y="164"/>
                </a:lnTo>
                <a:lnTo>
                  <a:pt x="779" y="121"/>
                </a:lnTo>
                <a:lnTo>
                  <a:pt x="739" y="91"/>
                </a:lnTo>
                <a:lnTo>
                  <a:pt x="676" y="79"/>
                </a:lnTo>
                <a:lnTo>
                  <a:pt x="603" y="97"/>
                </a:lnTo>
                <a:lnTo>
                  <a:pt x="595" y="43"/>
                </a:lnTo>
                <a:lnTo>
                  <a:pt x="546" y="43"/>
                </a:lnTo>
                <a:lnTo>
                  <a:pt x="523" y="0"/>
                </a:lnTo>
                <a:lnTo>
                  <a:pt x="394" y="24"/>
                </a:lnTo>
                <a:lnTo>
                  <a:pt x="410" y="61"/>
                </a:lnTo>
                <a:lnTo>
                  <a:pt x="386" y="86"/>
                </a:lnTo>
                <a:lnTo>
                  <a:pt x="378" y="54"/>
                </a:lnTo>
                <a:lnTo>
                  <a:pt x="265" y="86"/>
                </a:lnTo>
                <a:lnTo>
                  <a:pt x="241" y="61"/>
                </a:lnTo>
                <a:lnTo>
                  <a:pt x="201" y="67"/>
                </a:lnTo>
                <a:lnTo>
                  <a:pt x="161" y="5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75" name="Freeform 483"/>
          <p:cNvSpPr>
            <a:spLocks/>
          </p:cNvSpPr>
          <p:nvPr/>
        </p:nvSpPr>
        <p:spPr bwMode="auto">
          <a:xfrm>
            <a:off x="4837113" y="3121496"/>
            <a:ext cx="220662" cy="179388"/>
          </a:xfrm>
          <a:custGeom>
            <a:avLst/>
            <a:gdLst>
              <a:gd name="T0" fmla="*/ 116487363 w 418"/>
              <a:gd name="T1" fmla="*/ 53967819 h 263"/>
              <a:gd name="T2" fmla="*/ 100602871 w 418"/>
              <a:gd name="T3" fmla="*/ 51176052 h 263"/>
              <a:gd name="T4" fmla="*/ 96143705 w 418"/>
              <a:gd name="T5" fmla="*/ 20005510 h 263"/>
              <a:gd name="T6" fmla="*/ 84996582 w 418"/>
              <a:gd name="T7" fmla="*/ 3256949 h 263"/>
              <a:gd name="T8" fmla="*/ 66882755 w 418"/>
              <a:gd name="T9" fmla="*/ 0 h 263"/>
              <a:gd name="T10" fmla="*/ 53506313 w 418"/>
              <a:gd name="T11" fmla="*/ 3256949 h 263"/>
              <a:gd name="T12" fmla="*/ 44588509 w 418"/>
              <a:gd name="T13" fmla="*/ 14422657 h 263"/>
              <a:gd name="T14" fmla="*/ 46817828 w 418"/>
              <a:gd name="T15" fmla="*/ 28379452 h 263"/>
              <a:gd name="T16" fmla="*/ 33441377 w 418"/>
              <a:gd name="T17" fmla="*/ 37219252 h 263"/>
              <a:gd name="T18" fmla="*/ 31212058 w 418"/>
              <a:gd name="T19" fmla="*/ 59550671 h 263"/>
              <a:gd name="T20" fmla="*/ 17556885 w 418"/>
              <a:gd name="T21" fmla="*/ 76299227 h 263"/>
              <a:gd name="T22" fmla="*/ 0 w 418"/>
              <a:gd name="T23" fmla="*/ 90721218 h 263"/>
              <a:gd name="T24" fmla="*/ 4179908 w 418"/>
              <a:gd name="T25" fmla="*/ 119100660 h 263"/>
              <a:gd name="T26" fmla="*/ 24523573 w 418"/>
              <a:gd name="T27" fmla="*/ 107469775 h 263"/>
              <a:gd name="T28" fmla="*/ 35670705 w 418"/>
              <a:gd name="T29" fmla="*/ 113517808 h 263"/>
              <a:gd name="T30" fmla="*/ 46817828 w 418"/>
              <a:gd name="T31" fmla="*/ 110726723 h 263"/>
              <a:gd name="T32" fmla="*/ 53506313 w 418"/>
              <a:gd name="T33" fmla="*/ 122357608 h 263"/>
              <a:gd name="T34" fmla="*/ 84996582 w 418"/>
              <a:gd name="T35" fmla="*/ 107469775 h 263"/>
              <a:gd name="T36" fmla="*/ 87226429 w 418"/>
              <a:gd name="T37" fmla="*/ 122357608 h 263"/>
              <a:gd name="T38" fmla="*/ 93914386 w 418"/>
              <a:gd name="T39" fmla="*/ 110726723 h 263"/>
              <a:gd name="T40" fmla="*/ 89455748 w 418"/>
              <a:gd name="T41" fmla="*/ 93512986 h 263"/>
              <a:gd name="T42" fmla="*/ 105340240 w 418"/>
              <a:gd name="T43" fmla="*/ 87930112 h 263"/>
              <a:gd name="T44" fmla="*/ 103110921 w 418"/>
              <a:gd name="T45" fmla="*/ 65133523 h 263"/>
              <a:gd name="T46" fmla="*/ 111749994 w 418"/>
              <a:gd name="T47" fmla="*/ 68389789 h 2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8"/>
              <a:gd name="T73" fmla="*/ 0 h 263"/>
              <a:gd name="T74" fmla="*/ 418 w 418"/>
              <a:gd name="T75" fmla="*/ 263 h 2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8" h="263">
                <a:moveTo>
                  <a:pt x="418" y="116"/>
                </a:moveTo>
                <a:lnTo>
                  <a:pt x="361" y="110"/>
                </a:lnTo>
                <a:lnTo>
                  <a:pt x="345" y="43"/>
                </a:lnTo>
                <a:lnTo>
                  <a:pt x="305" y="7"/>
                </a:lnTo>
                <a:lnTo>
                  <a:pt x="240" y="0"/>
                </a:lnTo>
                <a:lnTo>
                  <a:pt x="192" y="7"/>
                </a:lnTo>
                <a:lnTo>
                  <a:pt x="160" y="31"/>
                </a:lnTo>
                <a:lnTo>
                  <a:pt x="168" y="61"/>
                </a:lnTo>
                <a:lnTo>
                  <a:pt x="120" y="80"/>
                </a:lnTo>
                <a:lnTo>
                  <a:pt x="112" y="128"/>
                </a:lnTo>
                <a:lnTo>
                  <a:pt x="63" y="164"/>
                </a:lnTo>
                <a:lnTo>
                  <a:pt x="0" y="195"/>
                </a:lnTo>
                <a:lnTo>
                  <a:pt x="15" y="256"/>
                </a:lnTo>
                <a:lnTo>
                  <a:pt x="88" y="231"/>
                </a:lnTo>
                <a:lnTo>
                  <a:pt x="128" y="244"/>
                </a:lnTo>
                <a:lnTo>
                  <a:pt x="168" y="238"/>
                </a:lnTo>
                <a:lnTo>
                  <a:pt x="192" y="263"/>
                </a:lnTo>
                <a:lnTo>
                  <a:pt x="305" y="231"/>
                </a:lnTo>
                <a:lnTo>
                  <a:pt x="313" y="263"/>
                </a:lnTo>
                <a:lnTo>
                  <a:pt x="337" y="238"/>
                </a:lnTo>
                <a:lnTo>
                  <a:pt x="321" y="201"/>
                </a:lnTo>
                <a:lnTo>
                  <a:pt x="378" y="189"/>
                </a:lnTo>
                <a:lnTo>
                  <a:pt x="370" y="140"/>
                </a:lnTo>
                <a:lnTo>
                  <a:pt x="401" y="14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76" name="Freeform 484"/>
          <p:cNvSpPr>
            <a:spLocks/>
          </p:cNvSpPr>
          <p:nvPr/>
        </p:nvSpPr>
        <p:spPr bwMode="auto">
          <a:xfrm>
            <a:off x="4776788" y="3167534"/>
            <a:ext cx="119062" cy="87312"/>
          </a:xfrm>
          <a:custGeom>
            <a:avLst/>
            <a:gdLst>
              <a:gd name="T0" fmla="*/ 0 w 225"/>
              <a:gd name="T1" fmla="*/ 0 h 128"/>
              <a:gd name="T2" fmla="*/ 2239954 w 225"/>
              <a:gd name="T3" fmla="*/ 28383218 h 128"/>
              <a:gd name="T4" fmla="*/ 26881555 w 225"/>
              <a:gd name="T5" fmla="*/ 37223554 h 128"/>
              <a:gd name="T6" fmla="*/ 31641917 w 225"/>
              <a:gd name="T7" fmla="*/ 59557691 h 128"/>
              <a:gd name="T8" fmla="*/ 49282675 w 225"/>
              <a:gd name="T9" fmla="*/ 45133483 h 128"/>
              <a:gd name="T10" fmla="*/ 63003377 w 225"/>
              <a:gd name="T11" fmla="*/ 28383218 h 128"/>
              <a:gd name="T12" fmla="*/ 38081855 w 225"/>
              <a:gd name="T13" fmla="*/ 11167066 h 128"/>
              <a:gd name="T14" fmla="*/ 0 60000 65536"/>
              <a:gd name="T15" fmla="*/ 0 60000 65536"/>
              <a:gd name="T16" fmla="*/ 0 60000 65536"/>
              <a:gd name="T17" fmla="*/ 0 60000 65536"/>
              <a:gd name="T18" fmla="*/ 0 60000 65536"/>
              <a:gd name="T19" fmla="*/ 0 60000 65536"/>
              <a:gd name="T20" fmla="*/ 0 60000 65536"/>
              <a:gd name="T21" fmla="*/ 0 w 225"/>
              <a:gd name="T22" fmla="*/ 0 h 128"/>
              <a:gd name="T23" fmla="*/ 225 w 225"/>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128">
                <a:moveTo>
                  <a:pt x="0" y="0"/>
                </a:moveTo>
                <a:lnTo>
                  <a:pt x="8" y="61"/>
                </a:lnTo>
                <a:lnTo>
                  <a:pt x="96" y="80"/>
                </a:lnTo>
                <a:lnTo>
                  <a:pt x="113" y="128"/>
                </a:lnTo>
                <a:lnTo>
                  <a:pt x="176" y="97"/>
                </a:lnTo>
                <a:lnTo>
                  <a:pt x="225" y="61"/>
                </a:lnTo>
                <a:lnTo>
                  <a:pt x="136" y="2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77" name="Freeform 485"/>
          <p:cNvSpPr>
            <a:spLocks/>
          </p:cNvSpPr>
          <p:nvPr/>
        </p:nvSpPr>
        <p:spPr bwMode="auto">
          <a:xfrm>
            <a:off x="4776788" y="3111971"/>
            <a:ext cx="149225" cy="96838"/>
          </a:xfrm>
          <a:custGeom>
            <a:avLst/>
            <a:gdLst>
              <a:gd name="T0" fmla="*/ 43148327 w 281"/>
              <a:gd name="T1" fmla="*/ 0 h 140"/>
              <a:gd name="T2" fmla="*/ 38354011 w 281"/>
              <a:gd name="T3" fmla="*/ 29663552 h 140"/>
              <a:gd name="T4" fmla="*/ 18330778 w 281"/>
              <a:gd name="T5" fmla="*/ 14353466 h 140"/>
              <a:gd name="T6" fmla="*/ 6486242 w 281"/>
              <a:gd name="T7" fmla="*/ 17224020 h 140"/>
              <a:gd name="T8" fmla="*/ 0 w 281"/>
              <a:gd name="T9" fmla="*/ 37797249 h 140"/>
              <a:gd name="T10" fmla="*/ 38354011 w 281"/>
              <a:gd name="T11" fmla="*/ 49280167 h 140"/>
              <a:gd name="T12" fmla="*/ 63453008 w 281"/>
              <a:gd name="T13" fmla="*/ 66982837 h 140"/>
              <a:gd name="T14" fmla="*/ 65709438 w 281"/>
              <a:gd name="T15" fmla="*/ 44017013 h 140"/>
              <a:gd name="T16" fmla="*/ 79245908 w 281"/>
              <a:gd name="T17" fmla="*/ 34926695 h 140"/>
              <a:gd name="T18" fmla="*/ 76990010 w 281"/>
              <a:gd name="T19" fmla="*/ 20573230 h 140"/>
              <a:gd name="T20" fmla="*/ 65709438 w 281"/>
              <a:gd name="T21" fmla="*/ 2870555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140"/>
              <a:gd name="T35" fmla="*/ 281 w 281"/>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140">
                <a:moveTo>
                  <a:pt x="153" y="0"/>
                </a:moveTo>
                <a:lnTo>
                  <a:pt x="136" y="62"/>
                </a:lnTo>
                <a:lnTo>
                  <a:pt x="65" y="30"/>
                </a:lnTo>
                <a:lnTo>
                  <a:pt x="23" y="36"/>
                </a:lnTo>
                <a:lnTo>
                  <a:pt x="0" y="79"/>
                </a:lnTo>
                <a:lnTo>
                  <a:pt x="136" y="103"/>
                </a:lnTo>
                <a:lnTo>
                  <a:pt x="225" y="140"/>
                </a:lnTo>
                <a:lnTo>
                  <a:pt x="233" y="92"/>
                </a:lnTo>
                <a:lnTo>
                  <a:pt x="281" y="73"/>
                </a:lnTo>
                <a:lnTo>
                  <a:pt x="273" y="43"/>
                </a:lnTo>
                <a:lnTo>
                  <a:pt x="233" y="6"/>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78" name="Freeform 486"/>
          <p:cNvSpPr>
            <a:spLocks/>
          </p:cNvSpPr>
          <p:nvPr/>
        </p:nvSpPr>
        <p:spPr bwMode="auto">
          <a:xfrm>
            <a:off x="4738688" y="3208809"/>
            <a:ext cx="98425" cy="46037"/>
          </a:xfrm>
          <a:custGeom>
            <a:avLst/>
            <a:gdLst>
              <a:gd name="T0" fmla="*/ 0 w 185"/>
              <a:gd name="T1" fmla="*/ 23134623 h 67"/>
              <a:gd name="T2" fmla="*/ 52364759 w 185"/>
              <a:gd name="T3" fmla="*/ 31632912 h 67"/>
              <a:gd name="T4" fmla="*/ 47553109 w 185"/>
              <a:gd name="T5" fmla="*/ 8970342 h 67"/>
              <a:gd name="T6" fmla="*/ 22644135 w 185"/>
              <a:gd name="T7" fmla="*/ 0 h 67"/>
              <a:gd name="T8" fmla="*/ 22644135 w 185"/>
              <a:gd name="T9" fmla="*/ 11803337 h 67"/>
              <a:gd name="T10" fmla="*/ 15567642 w 185"/>
              <a:gd name="T11" fmla="*/ 11803337 h 67"/>
              <a:gd name="T12" fmla="*/ 20379829 w 185"/>
              <a:gd name="T13" fmla="*/ 0 h 67"/>
              <a:gd name="T14" fmla="*/ 0 60000 65536"/>
              <a:gd name="T15" fmla="*/ 0 60000 65536"/>
              <a:gd name="T16" fmla="*/ 0 60000 65536"/>
              <a:gd name="T17" fmla="*/ 0 60000 65536"/>
              <a:gd name="T18" fmla="*/ 0 60000 65536"/>
              <a:gd name="T19" fmla="*/ 0 60000 65536"/>
              <a:gd name="T20" fmla="*/ 0 60000 65536"/>
              <a:gd name="T21" fmla="*/ 0 w 185"/>
              <a:gd name="T22" fmla="*/ 0 h 67"/>
              <a:gd name="T23" fmla="*/ 185 w 185"/>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67">
                <a:moveTo>
                  <a:pt x="0" y="49"/>
                </a:moveTo>
                <a:lnTo>
                  <a:pt x="185" y="67"/>
                </a:lnTo>
                <a:lnTo>
                  <a:pt x="168" y="19"/>
                </a:lnTo>
                <a:lnTo>
                  <a:pt x="80" y="0"/>
                </a:lnTo>
                <a:lnTo>
                  <a:pt x="80" y="25"/>
                </a:lnTo>
                <a:lnTo>
                  <a:pt x="55" y="25"/>
                </a:lnTo>
                <a:lnTo>
                  <a:pt x="72"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79" name="Freeform 487"/>
          <p:cNvSpPr>
            <a:spLocks/>
          </p:cNvSpPr>
          <p:nvPr/>
        </p:nvSpPr>
        <p:spPr bwMode="auto">
          <a:xfrm>
            <a:off x="4837113" y="3065934"/>
            <a:ext cx="101600" cy="76200"/>
          </a:xfrm>
          <a:custGeom>
            <a:avLst/>
            <a:gdLst>
              <a:gd name="T0" fmla="*/ 0 w 192"/>
              <a:gd name="T1" fmla="*/ 9117677 h 110"/>
              <a:gd name="T2" fmla="*/ 1960033 w 192"/>
              <a:gd name="T3" fmla="*/ 32151553 h 110"/>
              <a:gd name="T4" fmla="*/ 11200871 w 192"/>
              <a:gd name="T5" fmla="*/ 32151553 h 110"/>
              <a:gd name="T6" fmla="*/ 33602081 w 192"/>
              <a:gd name="T7" fmla="*/ 35030527 h 110"/>
              <a:gd name="T8" fmla="*/ 44802956 w 192"/>
              <a:gd name="T9" fmla="*/ 52785825 h 110"/>
              <a:gd name="T10" fmla="*/ 53763333 w 192"/>
              <a:gd name="T11" fmla="*/ 41269227 h 110"/>
              <a:gd name="T12" fmla="*/ 51803300 w 192"/>
              <a:gd name="T13" fmla="*/ 0 h 110"/>
              <a:gd name="T14" fmla="*/ 0 60000 65536"/>
              <a:gd name="T15" fmla="*/ 0 60000 65536"/>
              <a:gd name="T16" fmla="*/ 0 60000 65536"/>
              <a:gd name="T17" fmla="*/ 0 60000 65536"/>
              <a:gd name="T18" fmla="*/ 0 60000 65536"/>
              <a:gd name="T19" fmla="*/ 0 60000 65536"/>
              <a:gd name="T20" fmla="*/ 0 60000 65536"/>
              <a:gd name="T21" fmla="*/ 0 w 192"/>
              <a:gd name="T22" fmla="*/ 0 h 110"/>
              <a:gd name="T23" fmla="*/ 192 w 19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10">
                <a:moveTo>
                  <a:pt x="0" y="19"/>
                </a:moveTo>
                <a:lnTo>
                  <a:pt x="7" y="67"/>
                </a:lnTo>
                <a:lnTo>
                  <a:pt x="40" y="67"/>
                </a:lnTo>
                <a:lnTo>
                  <a:pt x="120" y="73"/>
                </a:lnTo>
                <a:lnTo>
                  <a:pt x="160" y="110"/>
                </a:lnTo>
                <a:lnTo>
                  <a:pt x="192" y="86"/>
                </a:lnTo>
                <a:lnTo>
                  <a:pt x="185"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80" name="Freeform 488"/>
          <p:cNvSpPr>
            <a:spLocks/>
          </p:cNvSpPr>
          <p:nvPr/>
        </p:nvSpPr>
        <p:spPr bwMode="auto">
          <a:xfrm>
            <a:off x="4556125" y="4797896"/>
            <a:ext cx="292100" cy="292100"/>
          </a:xfrm>
          <a:custGeom>
            <a:avLst/>
            <a:gdLst>
              <a:gd name="T0" fmla="*/ 0 w 554"/>
              <a:gd name="T1" fmla="*/ 189003817 h 426"/>
              <a:gd name="T2" fmla="*/ 15567767 w 554"/>
              <a:gd name="T3" fmla="*/ 180070770 h 426"/>
              <a:gd name="T4" fmla="*/ 120651516 w 554"/>
              <a:gd name="T5" fmla="*/ 200287376 h 426"/>
              <a:gd name="T6" fmla="*/ 142891738 w 554"/>
              <a:gd name="T7" fmla="*/ 191354329 h 426"/>
              <a:gd name="T8" fmla="*/ 127323414 w 554"/>
              <a:gd name="T9" fmla="*/ 177249838 h 426"/>
              <a:gd name="T10" fmla="*/ 127323414 w 554"/>
              <a:gd name="T11" fmla="*/ 114248137 h 426"/>
              <a:gd name="T12" fmla="*/ 154011568 w 554"/>
              <a:gd name="T13" fmla="*/ 114248137 h 426"/>
              <a:gd name="T14" fmla="*/ 154011568 w 554"/>
              <a:gd name="T15" fmla="*/ 82747951 h 426"/>
              <a:gd name="T16" fmla="*/ 127323414 w 554"/>
              <a:gd name="T17" fmla="*/ 85568841 h 426"/>
              <a:gd name="T18" fmla="*/ 125099448 w 554"/>
              <a:gd name="T19" fmla="*/ 25388705 h 426"/>
              <a:gd name="T20" fmla="*/ 113701753 w 554"/>
              <a:gd name="T21" fmla="*/ 16926030 h 426"/>
              <a:gd name="T22" fmla="*/ 96187888 w 554"/>
              <a:gd name="T23" fmla="*/ 20216611 h 426"/>
              <a:gd name="T24" fmla="*/ 93963922 w 554"/>
              <a:gd name="T25" fmla="*/ 37142641 h 426"/>
              <a:gd name="T26" fmla="*/ 75893801 w 554"/>
              <a:gd name="T27" fmla="*/ 39963530 h 426"/>
              <a:gd name="T28" fmla="*/ 55878089 w 554"/>
              <a:gd name="T29" fmla="*/ 0 h 426"/>
              <a:gd name="T30" fmla="*/ 6394037 w 554"/>
              <a:gd name="T31" fmla="*/ 7992981 h 426"/>
              <a:gd name="T32" fmla="*/ 24464163 w 554"/>
              <a:gd name="T33" fmla="*/ 82747951 h 426"/>
              <a:gd name="T34" fmla="*/ 0 w 554"/>
              <a:gd name="T35" fmla="*/ 189003817 h 4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4"/>
              <a:gd name="T55" fmla="*/ 0 h 426"/>
              <a:gd name="T56" fmla="*/ 554 w 554"/>
              <a:gd name="T57" fmla="*/ 426 h 4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4" h="426">
                <a:moveTo>
                  <a:pt x="0" y="402"/>
                </a:moveTo>
                <a:lnTo>
                  <a:pt x="56" y="383"/>
                </a:lnTo>
                <a:lnTo>
                  <a:pt x="434" y="426"/>
                </a:lnTo>
                <a:lnTo>
                  <a:pt x="514" y="407"/>
                </a:lnTo>
                <a:lnTo>
                  <a:pt x="458" y="377"/>
                </a:lnTo>
                <a:lnTo>
                  <a:pt x="458" y="243"/>
                </a:lnTo>
                <a:lnTo>
                  <a:pt x="554" y="243"/>
                </a:lnTo>
                <a:lnTo>
                  <a:pt x="554" y="176"/>
                </a:lnTo>
                <a:lnTo>
                  <a:pt x="458" y="182"/>
                </a:lnTo>
                <a:lnTo>
                  <a:pt x="450" y="54"/>
                </a:lnTo>
                <a:lnTo>
                  <a:pt x="409" y="36"/>
                </a:lnTo>
                <a:lnTo>
                  <a:pt x="346" y="43"/>
                </a:lnTo>
                <a:lnTo>
                  <a:pt x="338" y="79"/>
                </a:lnTo>
                <a:lnTo>
                  <a:pt x="273" y="85"/>
                </a:lnTo>
                <a:lnTo>
                  <a:pt x="201" y="0"/>
                </a:lnTo>
                <a:lnTo>
                  <a:pt x="23" y="17"/>
                </a:lnTo>
                <a:lnTo>
                  <a:pt x="88" y="176"/>
                </a:lnTo>
                <a:lnTo>
                  <a:pt x="0" y="402"/>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81" name="Freeform 489"/>
          <p:cNvSpPr>
            <a:spLocks/>
          </p:cNvSpPr>
          <p:nvPr/>
        </p:nvSpPr>
        <p:spPr bwMode="auto">
          <a:xfrm>
            <a:off x="4564063" y="4772496"/>
            <a:ext cx="20637" cy="28575"/>
          </a:xfrm>
          <a:custGeom>
            <a:avLst/>
            <a:gdLst>
              <a:gd name="T0" fmla="*/ 0 w 40"/>
              <a:gd name="T1" fmla="*/ 2649500 h 43"/>
              <a:gd name="T2" fmla="*/ 1863005 w 40"/>
              <a:gd name="T3" fmla="*/ 18989083 h 43"/>
              <a:gd name="T4" fmla="*/ 10647144 w 40"/>
              <a:gd name="T5" fmla="*/ 0 h 43"/>
              <a:gd name="T6" fmla="*/ 0 w 40"/>
              <a:gd name="T7" fmla="*/ 2649500 h 43"/>
              <a:gd name="T8" fmla="*/ 0 60000 65536"/>
              <a:gd name="T9" fmla="*/ 0 60000 65536"/>
              <a:gd name="T10" fmla="*/ 0 60000 65536"/>
              <a:gd name="T11" fmla="*/ 0 60000 65536"/>
              <a:gd name="T12" fmla="*/ 0 w 40"/>
              <a:gd name="T13" fmla="*/ 0 h 43"/>
              <a:gd name="T14" fmla="*/ 40 w 40"/>
              <a:gd name="T15" fmla="*/ 43 h 43"/>
            </a:gdLst>
            <a:ahLst/>
            <a:cxnLst>
              <a:cxn ang="T8">
                <a:pos x="T0" y="T1"/>
              </a:cxn>
              <a:cxn ang="T9">
                <a:pos x="T2" y="T3"/>
              </a:cxn>
              <a:cxn ang="T10">
                <a:pos x="T4" y="T5"/>
              </a:cxn>
              <a:cxn ang="T11">
                <a:pos x="T6" y="T7"/>
              </a:cxn>
            </a:cxnLst>
            <a:rect l="T12" t="T13" r="T14" b="T15"/>
            <a:pathLst>
              <a:path w="40" h="43">
                <a:moveTo>
                  <a:pt x="0" y="6"/>
                </a:moveTo>
                <a:lnTo>
                  <a:pt x="7" y="43"/>
                </a:lnTo>
                <a:lnTo>
                  <a:pt x="40" y="0"/>
                </a:lnTo>
                <a:lnTo>
                  <a:pt x="0" y="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82" name="Freeform 490"/>
          <p:cNvSpPr>
            <a:spLocks/>
          </p:cNvSpPr>
          <p:nvPr/>
        </p:nvSpPr>
        <p:spPr bwMode="auto">
          <a:xfrm>
            <a:off x="4751388" y="5082059"/>
            <a:ext cx="220662" cy="220662"/>
          </a:xfrm>
          <a:custGeom>
            <a:avLst/>
            <a:gdLst>
              <a:gd name="T0" fmla="*/ 0 w 419"/>
              <a:gd name="T1" fmla="*/ 116678276 h 323"/>
              <a:gd name="T2" fmla="*/ 0 w 419"/>
              <a:gd name="T3" fmla="*/ 71407037 h 323"/>
              <a:gd name="T4" fmla="*/ 11094191 w 419"/>
              <a:gd name="T5" fmla="*/ 71407037 h 323"/>
              <a:gd name="T6" fmla="*/ 11094191 w 419"/>
              <a:gd name="T7" fmla="*/ 14468049 h 323"/>
              <a:gd name="T8" fmla="*/ 35778322 w 419"/>
              <a:gd name="T9" fmla="*/ 6067181 h 323"/>
              <a:gd name="T10" fmla="*/ 44930789 w 419"/>
              <a:gd name="T11" fmla="*/ 17268337 h 323"/>
              <a:gd name="T12" fmla="*/ 64899904 w 419"/>
              <a:gd name="T13" fmla="*/ 0 h 323"/>
              <a:gd name="T14" fmla="*/ 100400687 w 419"/>
              <a:gd name="T15" fmla="*/ 62539571 h 323"/>
              <a:gd name="T16" fmla="*/ 116209350 w 419"/>
              <a:gd name="T17" fmla="*/ 74207326 h 323"/>
              <a:gd name="T18" fmla="*/ 69337385 w 419"/>
              <a:gd name="T19" fmla="*/ 127879430 h 323"/>
              <a:gd name="T20" fmla="*/ 42712057 w 419"/>
              <a:gd name="T21" fmla="*/ 127879430 h 323"/>
              <a:gd name="T22" fmla="*/ 26902859 w 419"/>
              <a:gd name="T23" fmla="*/ 150748339 h 323"/>
              <a:gd name="T24" fmla="*/ 8874932 w 419"/>
              <a:gd name="T25" fmla="*/ 150748339 h 323"/>
              <a:gd name="T26" fmla="*/ 8874932 w 419"/>
              <a:gd name="T27" fmla="*/ 130679719 h 323"/>
              <a:gd name="T28" fmla="*/ 0 w 419"/>
              <a:gd name="T29" fmla="*/ 116678276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9"/>
              <a:gd name="T46" fmla="*/ 0 h 323"/>
              <a:gd name="T47" fmla="*/ 419 w 419"/>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9" h="323">
                <a:moveTo>
                  <a:pt x="0" y="250"/>
                </a:moveTo>
                <a:lnTo>
                  <a:pt x="0" y="153"/>
                </a:lnTo>
                <a:lnTo>
                  <a:pt x="40" y="153"/>
                </a:lnTo>
                <a:lnTo>
                  <a:pt x="40" y="31"/>
                </a:lnTo>
                <a:lnTo>
                  <a:pt x="129" y="13"/>
                </a:lnTo>
                <a:lnTo>
                  <a:pt x="162" y="37"/>
                </a:lnTo>
                <a:lnTo>
                  <a:pt x="234" y="0"/>
                </a:lnTo>
                <a:lnTo>
                  <a:pt x="362" y="134"/>
                </a:lnTo>
                <a:lnTo>
                  <a:pt x="419" y="159"/>
                </a:lnTo>
                <a:lnTo>
                  <a:pt x="250" y="274"/>
                </a:lnTo>
                <a:lnTo>
                  <a:pt x="154" y="274"/>
                </a:lnTo>
                <a:lnTo>
                  <a:pt x="97" y="323"/>
                </a:lnTo>
                <a:lnTo>
                  <a:pt x="32" y="323"/>
                </a:lnTo>
                <a:lnTo>
                  <a:pt x="32" y="280"/>
                </a:lnTo>
                <a:lnTo>
                  <a:pt x="0" y="25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83" name="Freeform 491"/>
          <p:cNvSpPr>
            <a:spLocks/>
          </p:cNvSpPr>
          <p:nvPr/>
        </p:nvSpPr>
        <p:spPr bwMode="auto">
          <a:xfrm>
            <a:off x="6992938" y="4547071"/>
            <a:ext cx="30162" cy="20638"/>
          </a:xfrm>
          <a:custGeom>
            <a:avLst/>
            <a:gdLst>
              <a:gd name="T0" fmla="*/ 0 w 57"/>
              <a:gd name="T1" fmla="*/ 5761998 h 31"/>
              <a:gd name="T2" fmla="*/ 9240157 w 57"/>
              <a:gd name="T3" fmla="*/ 13739584 h 31"/>
              <a:gd name="T4" fmla="*/ 15960460 w 57"/>
              <a:gd name="T5" fmla="*/ 0 h 31"/>
              <a:gd name="T6" fmla="*/ 0 w 57"/>
              <a:gd name="T7" fmla="*/ 5761998 h 31"/>
              <a:gd name="T8" fmla="*/ 0 60000 65536"/>
              <a:gd name="T9" fmla="*/ 0 60000 65536"/>
              <a:gd name="T10" fmla="*/ 0 60000 65536"/>
              <a:gd name="T11" fmla="*/ 0 60000 65536"/>
              <a:gd name="T12" fmla="*/ 0 w 57"/>
              <a:gd name="T13" fmla="*/ 0 h 31"/>
              <a:gd name="T14" fmla="*/ 57 w 57"/>
              <a:gd name="T15" fmla="*/ 31 h 31"/>
            </a:gdLst>
            <a:ahLst/>
            <a:cxnLst>
              <a:cxn ang="T8">
                <a:pos x="T0" y="T1"/>
              </a:cxn>
              <a:cxn ang="T9">
                <a:pos x="T2" y="T3"/>
              </a:cxn>
              <a:cxn ang="T10">
                <a:pos x="T4" y="T5"/>
              </a:cxn>
              <a:cxn ang="T11">
                <a:pos x="T6" y="T7"/>
              </a:cxn>
            </a:cxnLst>
            <a:rect l="T12" t="T13" r="T14" b="T15"/>
            <a:pathLst>
              <a:path w="57" h="31">
                <a:moveTo>
                  <a:pt x="0" y="13"/>
                </a:moveTo>
                <a:lnTo>
                  <a:pt x="33" y="31"/>
                </a:lnTo>
                <a:lnTo>
                  <a:pt x="57" y="0"/>
                </a:lnTo>
                <a:lnTo>
                  <a:pt x="0" y="13"/>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84" name="Freeform 493"/>
          <p:cNvSpPr>
            <a:spLocks/>
          </p:cNvSpPr>
          <p:nvPr/>
        </p:nvSpPr>
        <p:spPr bwMode="auto">
          <a:xfrm>
            <a:off x="6478588" y="3985096"/>
            <a:ext cx="209550" cy="439738"/>
          </a:xfrm>
          <a:custGeom>
            <a:avLst/>
            <a:gdLst>
              <a:gd name="T0" fmla="*/ 0 w 395"/>
              <a:gd name="T1" fmla="*/ 124075616 h 639"/>
              <a:gd name="T2" fmla="*/ 2533168 w 395"/>
              <a:gd name="T3" fmla="*/ 106553543 h 639"/>
              <a:gd name="T4" fmla="*/ 36305206 w 395"/>
              <a:gd name="T5" fmla="*/ 26046391 h 639"/>
              <a:gd name="T6" fmla="*/ 56850118 w 395"/>
              <a:gd name="T7" fmla="*/ 14207185 h 639"/>
              <a:gd name="T8" fmla="*/ 65855991 w 395"/>
              <a:gd name="T9" fmla="*/ 0 h 639"/>
              <a:gd name="T10" fmla="*/ 79365347 w 395"/>
              <a:gd name="T11" fmla="*/ 8997768 h 639"/>
              <a:gd name="T12" fmla="*/ 79365347 w 395"/>
              <a:gd name="T13" fmla="*/ 23204956 h 639"/>
              <a:gd name="T14" fmla="*/ 68107990 w 395"/>
              <a:gd name="T15" fmla="*/ 71982834 h 639"/>
              <a:gd name="T16" fmla="*/ 81616815 w 395"/>
              <a:gd name="T17" fmla="*/ 69141398 h 639"/>
              <a:gd name="T18" fmla="*/ 88371220 w 395"/>
              <a:gd name="T19" fmla="*/ 100870672 h 639"/>
              <a:gd name="T20" fmla="*/ 111167600 w 395"/>
              <a:gd name="T21" fmla="*/ 109868437 h 639"/>
              <a:gd name="T22" fmla="*/ 99910259 w 395"/>
              <a:gd name="T23" fmla="*/ 126917052 h 639"/>
              <a:gd name="T24" fmla="*/ 72610942 w 395"/>
              <a:gd name="T25" fmla="*/ 144439813 h 639"/>
              <a:gd name="T26" fmla="*/ 68107990 w 395"/>
              <a:gd name="T27" fmla="*/ 167171300 h 639"/>
              <a:gd name="T28" fmla="*/ 81616815 w 395"/>
              <a:gd name="T29" fmla="*/ 201742031 h 639"/>
              <a:gd name="T30" fmla="*/ 74580712 w 395"/>
              <a:gd name="T31" fmla="*/ 224946976 h 639"/>
              <a:gd name="T32" fmla="*/ 90622688 w 395"/>
              <a:gd name="T33" fmla="*/ 273724844 h 639"/>
              <a:gd name="T34" fmla="*/ 79365347 w 395"/>
              <a:gd name="T35" fmla="*/ 302612660 h 639"/>
              <a:gd name="T36" fmla="*/ 68107990 w 395"/>
              <a:gd name="T37" fmla="*/ 196059160 h 639"/>
              <a:gd name="T38" fmla="*/ 54598650 w 395"/>
              <a:gd name="T39" fmla="*/ 181378522 h 639"/>
              <a:gd name="T40" fmla="*/ 38556674 w 395"/>
              <a:gd name="T41" fmla="*/ 210739797 h 639"/>
              <a:gd name="T42" fmla="*/ 22515220 w 395"/>
              <a:gd name="T43" fmla="*/ 201742031 h 639"/>
              <a:gd name="T44" fmla="*/ 27299325 w 395"/>
              <a:gd name="T45" fmla="*/ 167171300 h 639"/>
              <a:gd name="T46" fmla="*/ 0 w 395"/>
              <a:gd name="T47" fmla="*/ 124075616 h 6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5"/>
              <a:gd name="T73" fmla="*/ 0 h 639"/>
              <a:gd name="T74" fmla="*/ 395 w 395"/>
              <a:gd name="T75" fmla="*/ 639 h 6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5" h="639">
                <a:moveTo>
                  <a:pt x="0" y="262"/>
                </a:moveTo>
                <a:lnTo>
                  <a:pt x="9" y="225"/>
                </a:lnTo>
                <a:lnTo>
                  <a:pt x="129" y="55"/>
                </a:lnTo>
                <a:lnTo>
                  <a:pt x="202" y="30"/>
                </a:lnTo>
                <a:lnTo>
                  <a:pt x="234" y="0"/>
                </a:lnTo>
                <a:lnTo>
                  <a:pt x="282" y="19"/>
                </a:lnTo>
                <a:lnTo>
                  <a:pt x="282" y="49"/>
                </a:lnTo>
                <a:lnTo>
                  <a:pt x="242" y="152"/>
                </a:lnTo>
                <a:lnTo>
                  <a:pt x="290" y="146"/>
                </a:lnTo>
                <a:lnTo>
                  <a:pt x="314" y="213"/>
                </a:lnTo>
                <a:lnTo>
                  <a:pt x="395" y="232"/>
                </a:lnTo>
                <a:lnTo>
                  <a:pt x="355" y="268"/>
                </a:lnTo>
                <a:lnTo>
                  <a:pt x="258" y="305"/>
                </a:lnTo>
                <a:lnTo>
                  <a:pt x="242" y="353"/>
                </a:lnTo>
                <a:lnTo>
                  <a:pt x="290" y="426"/>
                </a:lnTo>
                <a:lnTo>
                  <a:pt x="265" y="475"/>
                </a:lnTo>
                <a:lnTo>
                  <a:pt x="322" y="578"/>
                </a:lnTo>
                <a:lnTo>
                  <a:pt x="282" y="639"/>
                </a:lnTo>
                <a:lnTo>
                  <a:pt x="242" y="414"/>
                </a:lnTo>
                <a:lnTo>
                  <a:pt x="194" y="383"/>
                </a:lnTo>
                <a:lnTo>
                  <a:pt x="137" y="445"/>
                </a:lnTo>
                <a:lnTo>
                  <a:pt x="80" y="426"/>
                </a:lnTo>
                <a:lnTo>
                  <a:pt x="97" y="353"/>
                </a:lnTo>
                <a:lnTo>
                  <a:pt x="0" y="262"/>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85" name="Freeform 494"/>
          <p:cNvSpPr>
            <a:spLocks/>
          </p:cNvSpPr>
          <p:nvPr/>
        </p:nvSpPr>
        <p:spPr bwMode="auto">
          <a:xfrm>
            <a:off x="4967288" y="4718521"/>
            <a:ext cx="44450" cy="44450"/>
          </a:xfrm>
          <a:custGeom>
            <a:avLst/>
            <a:gdLst>
              <a:gd name="T0" fmla="*/ 0 w 82"/>
              <a:gd name="T1" fmla="*/ 5281588 h 67"/>
              <a:gd name="T2" fmla="*/ 4995205 w 82"/>
              <a:gd name="T3" fmla="*/ 15845428 h 67"/>
              <a:gd name="T4" fmla="*/ 7346175 w 82"/>
              <a:gd name="T5" fmla="*/ 29489586 h 67"/>
              <a:gd name="T6" fmla="*/ 24095152 w 82"/>
              <a:gd name="T7" fmla="*/ 13204303 h 67"/>
              <a:gd name="T8" fmla="*/ 21450378 w 82"/>
              <a:gd name="T9" fmla="*/ 0 h 67"/>
              <a:gd name="T10" fmla="*/ 0 w 82"/>
              <a:gd name="T11" fmla="*/ 5281588 h 67"/>
              <a:gd name="T12" fmla="*/ 0 60000 65536"/>
              <a:gd name="T13" fmla="*/ 0 60000 65536"/>
              <a:gd name="T14" fmla="*/ 0 60000 65536"/>
              <a:gd name="T15" fmla="*/ 0 60000 65536"/>
              <a:gd name="T16" fmla="*/ 0 60000 65536"/>
              <a:gd name="T17" fmla="*/ 0 60000 65536"/>
              <a:gd name="T18" fmla="*/ 0 w 82"/>
              <a:gd name="T19" fmla="*/ 0 h 67"/>
              <a:gd name="T20" fmla="*/ 82 w 82"/>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2" h="67">
                <a:moveTo>
                  <a:pt x="0" y="12"/>
                </a:moveTo>
                <a:lnTo>
                  <a:pt x="17" y="36"/>
                </a:lnTo>
                <a:lnTo>
                  <a:pt x="25" y="67"/>
                </a:lnTo>
                <a:lnTo>
                  <a:pt x="82" y="30"/>
                </a:lnTo>
                <a:lnTo>
                  <a:pt x="73" y="0"/>
                </a:lnTo>
                <a:lnTo>
                  <a:pt x="0" y="12"/>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86" name="Freeform 495"/>
          <p:cNvSpPr>
            <a:spLocks/>
          </p:cNvSpPr>
          <p:nvPr/>
        </p:nvSpPr>
        <p:spPr bwMode="auto">
          <a:xfrm>
            <a:off x="6726238" y="4316884"/>
            <a:ext cx="111125" cy="100012"/>
          </a:xfrm>
          <a:custGeom>
            <a:avLst/>
            <a:gdLst>
              <a:gd name="T0" fmla="*/ 0 w 210"/>
              <a:gd name="T1" fmla="*/ 11261626 h 146"/>
              <a:gd name="T2" fmla="*/ 2239963 w 210"/>
              <a:gd name="T3" fmla="*/ 48801062 h 146"/>
              <a:gd name="T4" fmla="*/ 11200872 w 210"/>
              <a:gd name="T5" fmla="*/ 68509583 h 146"/>
              <a:gd name="T6" fmla="*/ 22401214 w 210"/>
              <a:gd name="T7" fmla="*/ 68509583 h 146"/>
              <a:gd name="T8" fmla="*/ 58803645 w 210"/>
              <a:gd name="T9" fmla="*/ 36600962 h 146"/>
              <a:gd name="T10" fmla="*/ 58803645 w 210"/>
              <a:gd name="T11" fmla="*/ 0 h 146"/>
              <a:gd name="T12" fmla="*/ 31642049 w 210"/>
              <a:gd name="T13" fmla="*/ 5630813 h 146"/>
              <a:gd name="T14" fmla="*/ 7000346 w 210"/>
              <a:gd name="T15" fmla="*/ 2815406 h 146"/>
              <a:gd name="T16" fmla="*/ 0 w 210"/>
              <a:gd name="T17" fmla="*/ 11261626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0"/>
              <a:gd name="T28" fmla="*/ 0 h 146"/>
              <a:gd name="T29" fmla="*/ 210 w 210"/>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0" h="146">
                <a:moveTo>
                  <a:pt x="0" y="24"/>
                </a:moveTo>
                <a:lnTo>
                  <a:pt x="8" y="104"/>
                </a:lnTo>
                <a:lnTo>
                  <a:pt x="40" y="146"/>
                </a:lnTo>
                <a:lnTo>
                  <a:pt x="80" y="146"/>
                </a:lnTo>
                <a:lnTo>
                  <a:pt x="210" y="78"/>
                </a:lnTo>
                <a:lnTo>
                  <a:pt x="210" y="0"/>
                </a:lnTo>
                <a:lnTo>
                  <a:pt x="113" y="12"/>
                </a:lnTo>
                <a:lnTo>
                  <a:pt x="25" y="6"/>
                </a:lnTo>
                <a:lnTo>
                  <a:pt x="0" y="2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387" name="Freeform 496"/>
          <p:cNvSpPr>
            <a:spLocks/>
          </p:cNvSpPr>
          <p:nvPr/>
        </p:nvSpPr>
        <p:spPr bwMode="auto">
          <a:xfrm>
            <a:off x="4473575" y="4362921"/>
            <a:ext cx="184150" cy="263525"/>
          </a:xfrm>
          <a:custGeom>
            <a:avLst/>
            <a:gdLst>
              <a:gd name="T0" fmla="*/ 0 w 347"/>
              <a:gd name="T1" fmla="*/ 129716915 h 383"/>
              <a:gd name="T2" fmla="*/ 16052890 w 347"/>
              <a:gd name="T3" fmla="*/ 94683926 h 383"/>
              <a:gd name="T4" fmla="*/ 36330623 w 347"/>
              <a:gd name="T5" fmla="*/ 100838575 h 383"/>
              <a:gd name="T6" fmla="*/ 63367761 w 347"/>
              <a:gd name="T7" fmla="*/ 25564680 h 383"/>
              <a:gd name="T8" fmla="*/ 77167878 w 347"/>
              <a:gd name="T9" fmla="*/ 17516500 h 383"/>
              <a:gd name="T10" fmla="*/ 70408461 w 347"/>
              <a:gd name="T11" fmla="*/ 2840291 h 383"/>
              <a:gd name="T12" fmla="*/ 79420663 w 347"/>
              <a:gd name="T13" fmla="*/ 0 h 383"/>
              <a:gd name="T14" fmla="*/ 88714662 w 347"/>
              <a:gd name="T15" fmla="*/ 43081174 h 383"/>
              <a:gd name="T16" fmla="*/ 70408461 w 347"/>
              <a:gd name="T17" fmla="*/ 52076123 h 383"/>
              <a:gd name="T18" fmla="*/ 88714662 w 347"/>
              <a:gd name="T19" fmla="*/ 86635730 h 383"/>
              <a:gd name="T20" fmla="*/ 79420663 w 347"/>
              <a:gd name="T21" fmla="*/ 129716915 h 383"/>
              <a:gd name="T22" fmla="*/ 97726865 w 347"/>
              <a:gd name="T23" fmla="*/ 158121873 h 383"/>
              <a:gd name="T24" fmla="*/ 95473549 w 347"/>
              <a:gd name="T25" fmla="*/ 181319677 h 383"/>
              <a:gd name="T26" fmla="*/ 61677508 w 347"/>
              <a:gd name="T27" fmla="*/ 172324696 h 383"/>
              <a:gd name="T28" fmla="*/ 36330623 w 347"/>
              <a:gd name="T29" fmla="*/ 169957789 h 383"/>
              <a:gd name="T30" fmla="*/ 18306210 w 347"/>
              <a:gd name="T31" fmla="*/ 172324696 h 383"/>
              <a:gd name="T32" fmla="*/ 16052890 w 347"/>
              <a:gd name="T33" fmla="*/ 141078760 h 383"/>
              <a:gd name="T34" fmla="*/ 0 w 347"/>
              <a:gd name="T35" fmla="*/ 129716915 h 3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383"/>
              <a:gd name="T56" fmla="*/ 347 w 347"/>
              <a:gd name="T57" fmla="*/ 383 h 3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383">
                <a:moveTo>
                  <a:pt x="0" y="274"/>
                </a:moveTo>
                <a:lnTo>
                  <a:pt x="57" y="200"/>
                </a:lnTo>
                <a:lnTo>
                  <a:pt x="129" y="213"/>
                </a:lnTo>
                <a:lnTo>
                  <a:pt x="225" y="54"/>
                </a:lnTo>
                <a:lnTo>
                  <a:pt x="274" y="37"/>
                </a:lnTo>
                <a:lnTo>
                  <a:pt x="250" y="6"/>
                </a:lnTo>
                <a:lnTo>
                  <a:pt x="282" y="0"/>
                </a:lnTo>
                <a:lnTo>
                  <a:pt x="315" y="91"/>
                </a:lnTo>
                <a:lnTo>
                  <a:pt x="250" y="110"/>
                </a:lnTo>
                <a:lnTo>
                  <a:pt x="315" y="183"/>
                </a:lnTo>
                <a:lnTo>
                  <a:pt x="282" y="274"/>
                </a:lnTo>
                <a:lnTo>
                  <a:pt x="347" y="334"/>
                </a:lnTo>
                <a:lnTo>
                  <a:pt x="339" y="383"/>
                </a:lnTo>
                <a:lnTo>
                  <a:pt x="219" y="364"/>
                </a:lnTo>
                <a:lnTo>
                  <a:pt x="129" y="359"/>
                </a:lnTo>
                <a:lnTo>
                  <a:pt x="65" y="364"/>
                </a:lnTo>
                <a:lnTo>
                  <a:pt x="57" y="298"/>
                </a:lnTo>
                <a:lnTo>
                  <a:pt x="0" y="274"/>
                </a:lnTo>
              </a:path>
            </a:pathLst>
          </a:custGeom>
          <a:solidFill>
            <a:schemeClr val="hlink"/>
          </a:solidFill>
          <a:ln w="7938">
            <a:solidFill>
              <a:schemeClr val="bg1"/>
            </a:solidFill>
            <a:round/>
            <a:headEnd/>
            <a:tailEnd/>
          </a:ln>
        </p:spPr>
        <p:txBody>
          <a:bodyPr/>
          <a:lstStyle/>
          <a:p>
            <a:endParaRPr lang="en-US">
              <a:solidFill>
                <a:prstClr val="white"/>
              </a:solidFill>
            </a:endParaRPr>
          </a:p>
        </p:txBody>
      </p:sp>
      <p:sp>
        <p:nvSpPr>
          <p:cNvPr id="8388" name="Freeform 497"/>
          <p:cNvSpPr>
            <a:spLocks/>
          </p:cNvSpPr>
          <p:nvPr/>
        </p:nvSpPr>
        <p:spPr bwMode="auto">
          <a:xfrm>
            <a:off x="1270000" y="2473796"/>
            <a:ext cx="250825" cy="153988"/>
          </a:xfrm>
          <a:custGeom>
            <a:avLst/>
            <a:gdLst>
              <a:gd name="T0" fmla="*/ 0 w 475"/>
              <a:gd name="T1" fmla="*/ 77503398 h 224"/>
              <a:gd name="T2" fmla="*/ 4182705 w 475"/>
              <a:gd name="T3" fmla="*/ 65688947 h 224"/>
              <a:gd name="T4" fmla="*/ 27047385 w 475"/>
              <a:gd name="T5" fmla="*/ 22683674 h 224"/>
              <a:gd name="T6" fmla="*/ 15893856 w 475"/>
              <a:gd name="T7" fmla="*/ 5198470 h 224"/>
              <a:gd name="T8" fmla="*/ 55768169 w 475"/>
              <a:gd name="T9" fmla="*/ 0 h 224"/>
              <a:gd name="T10" fmla="*/ 82815562 w 475"/>
              <a:gd name="T11" fmla="*/ 17012925 h 224"/>
              <a:gd name="T12" fmla="*/ 103170402 w 475"/>
              <a:gd name="T13" fmla="*/ 8034187 h 224"/>
              <a:gd name="T14" fmla="*/ 132448800 w 475"/>
              <a:gd name="T15" fmla="*/ 28355106 h 224"/>
              <a:gd name="T16" fmla="*/ 71662037 w 475"/>
              <a:gd name="T17" fmla="*/ 68524663 h 224"/>
              <a:gd name="T18" fmla="*/ 67479317 w 475"/>
              <a:gd name="T19" fmla="*/ 91681311 h 224"/>
              <a:gd name="T20" fmla="*/ 35970424 w 475"/>
              <a:gd name="T21" fmla="*/ 105858515 h 224"/>
              <a:gd name="T22" fmla="*/ 22307058 w 475"/>
              <a:gd name="T23" fmla="*/ 88845574 h 224"/>
              <a:gd name="T24" fmla="*/ 0 w 475"/>
              <a:gd name="T25" fmla="*/ 77503398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5"/>
              <a:gd name="T40" fmla="*/ 0 h 224"/>
              <a:gd name="T41" fmla="*/ 475 w 47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5" h="224">
                <a:moveTo>
                  <a:pt x="0" y="164"/>
                </a:moveTo>
                <a:lnTo>
                  <a:pt x="15" y="139"/>
                </a:lnTo>
                <a:lnTo>
                  <a:pt x="97" y="48"/>
                </a:lnTo>
                <a:lnTo>
                  <a:pt x="57" y="11"/>
                </a:lnTo>
                <a:lnTo>
                  <a:pt x="200" y="0"/>
                </a:lnTo>
                <a:lnTo>
                  <a:pt x="297" y="36"/>
                </a:lnTo>
                <a:lnTo>
                  <a:pt x="370" y="17"/>
                </a:lnTo>
                <a:lnTo>
                  <a:pt x="475" y="60"/>
                </a:lnTo>
                <a:lnTo>
                  <a:pt x="257" y="145"/>
                </a:lnTo>
                <a:lnTo>
                  <a:pt x="242" y="194"/>
                </a:lnTo>
                <a:lnTo>
                  <a:pt x="129" y="224"/>
                </a:lnTo>
                <a:lnTo>
                  <a:pt x="80" y="188"/>
                </a:lnTo>
                <a:lnTo>
                  <a:pt x="0" y="164"/>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89" name="Freeform 498"/>
          <p:cNvSpPr>
            <a:spLocks/>
          </p:cNvSpPr>
          <p:nvPr/>
        </p:nvSpPr>
        <p:spPr bwMode="auto">
          <a:xfrm>
            <a:off x="1431925" y="2526184"/>
            <a:ext cx="433388" cy="211137"/>
          </a:xfrm>
          <a:custGeom>
            <a:avLst/>
            <a:gdLst>
              <a:gd name="T0" fmla="*/ 0 w 821"/>
              <a:gd name="T1" fmla="*/ 44087476 h 305"/>
              <a:gd name="T2" fmla="*/ 13654098 w 821"/>
              <a:gd name="T3" fmla="*/ 34982283 h 305"/>
              <a:gd name="T4" fmla="*/ 9195640 w 821"/>
              <a:gd name="T5" fmla="*/ 26356820 h 305"/>
              <a:gd name="T6" fmla="*/ 33995882 w 821"/>
              <a:gd name="T7" fmla="*/ 9105196 h 305"/>
              <a:gd name="T8" fmla="*/ 56288180 w 821"/>
              <a:gd name="T9" fmla="*/ 0 h 305"/>
              <a:gd name="T10" fmla="*/ 62697675 w 821"/>
              <a:gd name="T11" fmla="*/ 14855737 h 305"/>
              <a:gd name="T12" fmla="*/ 56288180 w 821"/>
              <a:gd name="T13" fmla="*/ 23481205 h 305"/>
              <a:gd name="T14" fmla="*/ 76073065 w 821"/>
              <a:gd name="T15" fmla="*/ 11980122 h 305"/>
              <a:gd name="T16" fmla="*/ 96693565 w 821"/>
              <a:gd name="T17" fmla="*/ 20606276 h 305"/>
              <a:gd name="T18" fmla="*/ 89727159 w 821"/>
              <a:gd name="T19" fmla="*/ 32107359 h 305"/>
              <a:gd name="T20" fmla="*/ 114248677 w 821"/>
              <a:gd name="T21" fmla="*/ 23481205 h 305"/>
              <a:gd name="T22" fmla="*/ 110068939 w 821"/>
              <a:gd name="T23" fmla="*/ 11980122 h 305"/>
              <a:gd name="T24" fmla="*/ 118985855 w 821"/>
              <a:gd name="T25" fmla="*/ 14855737 h 305"/>
              <a:gd name="T26" fmla="*/ 141278177 w 821"/>
              <a:gd name="T27" fmla="*/ 52713641 h 305"/>
              <a:gd name="T28" fmla="*/ 148244584 w 821"/>
              <a:gd name="T29" fmla="*/ 44087476 h 305"/>
              <a:gd name="T30" fmla="*/ 139327668 w 821"/>
              <a:gd name="T31" fmla="*/ 0 h 305"/>
              <a:gd name="T32" fmla="*/ 154653551 w 821"/>
              <a:gd name="T33" fmla="*/ 0 h 305"/>
              <a:gd name="T34" fmla="*/ 172766630 w 821"/>
              <a:gd name="T35" fmla="*/ 17251622 h 305"/>
              <a:gd name="T36" fmla="*/ 183912775 w 821"/>
              <a:gd name="T37" fmla="*/ 69965257 h 305"/>
              <a:gd name="T38" fmla="*/ 228776074 w 821"/>
              <a:gd name="T39" fmla="*/ 99676050 h 305"/>
              <a:gd name="T40" fmla="*/ 228776074 w 821"/>
              <a:gd name="T41" fmla="*/ 111177820 h 305"/>
              <a:gd name="T42" fmla="*/ 215400700 w 821"/>
              <a:gd name="T43" fmla="*/ 104947551 h 305"/>
              <a:gd name="T44" fmla="*/ 199517378 w 821"/>
              <a:gd name="T45" fmla="*/ 114052744 h 305"/>
              <a:gd name="T46" fmla="*/ 221809668 w 821"/>
              <a:gd name="T47" fmla="*/ 125553822 h 305"/>
              <a:gd name="T48" fmla="*/ 204254556 w 821"/>
              <a:gd name="T49" fmla="*/ 137054899 h 305"/>
              <a:gd name="T50" fmla="*/ 174995859 w 821"/>
              <a:gd name="T51" fmla="*/ 131783399 h 305"/>
              <a:gd name="T52" fmla="*/ 156882780 w 821"/>
              <a:gd name="T53" fmla="*/ 116448629 h 305"/>
              <a:gd name="T54" fmla="*/ 121215084 w 821"/>
              <a:gd name="T55" fmla="*/ 143284477 h 305"/>
              <a:gd name="T56" fmla="*/ 74401276 w 821"/>
              <a:gd name="T57" fmla="*/ 146160092 h 305"/>
              <a:gd name="T58" fmla="*/ 62697675 w 821"/>
              <a:gd name="T59" fmla="*/ 122678898 h 305"/>
              <a:gd name="T60" fmla="*/ 40404857 w 821"/>
              <a:gd name="T61" fmla="*/ 119324244 h 305"/>
              <a:gd name="T62" fmla="*/ 22849737 w 821"/>
              <a:gd name="T63" fmla="*/ 102072627 h 305"/>
              <a:gd name="T64" fmla="*/ 87776649 w 821"/>
              <a:gd name="T65" fmla="*/ 87695913 h 305"/>
              <a:gd name="T66" fmla="*/ 20341789 w 821"/>
              <a:gd name="T67" fmla="*/ 81945374 h 305"/>
              <a:gd name="T68" fmla="*/ 11146149 w 821"/>
              <a:gd name="T69" fmla="*/ 69965257 h 305"/>
              <a:gd name="T70" fmla="*/ 45142035 w 821"/>
              <a:gd name="T71" fmla="*/ 55588564 h 305"/>
              <a:gd name="T72" fmla="*/ 13654098 w 821"/>
              <a:gd name="T73" fmla="*/ 61339103 h 305"/>
              <a:gd name="T74" fmla="*/ 15883326 w 821"/>
              <a:gd name="T75" fmla="*/ 52713641 h 305"/>
              <a:gd name="T76" fmla="*/ 0 w 821"/>
              <a:gd name="T77" fmla="*/ 44087476 h 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1"/>
              <a:gd name="T118" fmla="*/ 0 h 305"/>
              <a:gd name="T119" fmla="*/ 821 w 821"/>
              <a:gd name="T120" fmla="*/ 305 h 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1" h="305">
                <a:moveTo>
                  <a:pt x="0" y="92"/>
                </a:moveTo>
                <a:lnTo>
                  <a:pt x="49" y="73"/>
                </a:lnTo>
                <a:lnTo>
                  <a:pt x="33" y="55"/>
                </a:lnTo>
                <a:lnTo>
                  <a:pt x="122" y="19"/>
                </a:lnTo>
                <a:lnTo>
                  <a:pt x="202" y="0"/>
                </a:lnTo>
                <a:lnTo>
                  <a:pt x="225" y="31"/>
                </a:lnTo>
                <a:lnTo>
                  <a:pt x="202" y="49"/>
                </a:lnTo>
                <a:lnTo>
                  <a:pt x="273" y="25"/>
                </a:lnTo>
                <a:lnTo>
                  <a:pt x="347" y="43"/>
                </a:lnTo>
                <a:lnTo>
                  <a:pt x="322" y="67"/>
                </a:lnTo>
                <a:lnTo>
                  <a:pt x="410" y="49"/>
                </a:lnTo>
                <a:lnTo>
                  <a:pt x="395" y="25"/>
                </a:lnTo>
                <a:lnTo>
                  <a:pt x="427" y="31"/>
                </a:lnTo>
                <a:lnTo>
                  <a:pt x="507" y="110"/>
                </a:lnTo>
                <a:lnTo>
                  <a:pt x="532" y="92"/>
                </a:lnTo>
                <a:lnTo>
                  <a:pt x="500" y="0"/>
                </a:lnTo>
                <a:lnTo>
                  <a:pt x="555" y="0"/>
                </a:lnTo>
                <a:lnTo>
                  <a:pt x="620" y="36"/>
                </a:lnTo>
                <a:lnTo>
                  <a:pt x="660" y="146"/>
                </a:lnTo>
                <a:lnTo>
                  <a:pt x="821" y="208"/>
                </a:lnTo>
                <a:lnTo>
                  <a:pt x="821" y="232"/>
                </a:lnTo>
                <a:lnTo>
                  <a:pt x="773" y="219"/>
                </a:lnTo>
                <a:lnTo>
                  <a:pt x="716" y="238"/>
                </a:lnTo>
                <a:lnTo>
                  <a:pt x="796" y="262"/>
                </a:lnTo>
                <a:lnTo>
                  <a:pt x="733" y="286"/>
                </a:lnTo>
                <a:lnTo>
                  <a:pt x="628" y="275"/>
                </a:lnTo>
                <a:lnTo>
                  <a:pt x="563" y="243"/>
                </a:lnTo>
                <a:lnTo>
                  <a:pt x="435" y="299"/>
                </a:lnTo>
                <a:lnTo>
                  <a:pt x="267" y="305"/>
                </a:lnTo>
                <a:lnTo>
                  <a:pt x="225" y="256"/>
                </a:lnTo>
                <a:lnTo>
                  <a:pt x="145" y="249"/>
                </a:lnTo>
                <a:lnTo>
                  <a:pt x="82" y="213"/>
                </a:lnTo>
                <a:lnTo>
                  <a:pt x="315" y="183"/>
                </a:lnTo>
                <a:lnTo>
                  <a:pt x="73" y="171"/>
                </a:lnTo>
                <a:lnTo>
                  <a:pt x="40" y="146"/>
                </a:lnTo>
                <a:lnTo>
                  <a:pt x="162" y="116"/>
                </a:lnTo>
                <a:lnTo>
                  <a:pt x="49" y="128"/>
                </a:lnTo>
                <a:lnTo>
                  <a:pt x="57" y="110"/>
                </a:lnTo>
                <a:lnTo>
                  <a:pt x="0" y="92"/>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90" name="Freeform 499"/>
          <p:cNvSpPr>
            <a:spLocks/>
          </p:cNvSpPr>
          <p:nvPr/>
        </p:nvSpPr>
        <p:spPr bwMode="auto">
          <a:xfrm>
            <a:off x="1958975" y="2351559"/>
            <a:ext cx="412750" cy="125412"/>
          </a:xfrm>
          <a:custGeom>
            <a:avLst/>
            <a:gdLst>
              <a:gd name="T0" fmla="*/ 0 w 780"/>
              <a:gd name="T1" fmla="*/ 11395956 h 182"/>
              <a:gd name="T2" fmla="*/ 13440833 w 780"/>
              <a:gd name="T3" fmla="*/ 0 h 182"/>
              <a:gd name="T4" fmla="*/ 33602081 w 780"/>
              <a:gd name="T5" fmla="*/ 5697978 h 182"/>
              <a:gd name="T6" fmla="*/ 44802957 w 780"/>
              <a:gd name="T7" fmla="*/ 11395956 h 182"/>
              <a:gd name="T8" fmla="*/ 42842924 w 780"/>
              <a:gd name="T9" fmla="*/ 22791911 h 182"/>
              <a:gd name="T10" fmla="*/ 67484091 w 780"/>
              <a:gd name="T11" fmla="*/ 11395956 h 182"/>
              <a:gd name="T12" fmla="*/ 81204866 w 780"/>
              <a:gd name="T13" fmla="*/ 19942574 h 182"/>
              <a:gd name="T14" fmla="*/ 70004528 w 780"/>
              <a:gd name="T15" fmla="*/ 19942574 h 182"/>
              <a:gd name="T16" fmla="*/ 98846219 w 780"/>
              <a:gd name="T17" fmla="*/ 28964660 h 182"/>
              <a:gd name="T18" fmla="*/ 67484091 w 780"/>
              <a:gd name="T19" fmla="*/ 31813303 h 182"/>
              <a:gd name="T20" fmla="*/ 81204866 w 780"/>
              <a:gd name="T21" fmla="*/ 34662636 h 182"/>
              <a:gd name="T22" fmla="*/ 71964561 w 780"/>
              <a:gd name="T23" fmla="*/ 46057908 h 182"/>
              <a:gd name="T24" fmla="*/ 85405390 w 780"/>
              <a:gd name="T25" fmla="*/ 40360611 h 182"/>
              <a:gd name="T26" fmla="*/ 101086181 w 780"/>
              <a:gd name="T27" fmla="*/ 57453858 h 182"/>
              <a:gd name="T28" fmla="*/ 103606601 w 780"/>
              <a:gd name="T29" fmla="*/ 48907240 h 182"/>
              <a:gd name="T30" fmla="*/ 141688630 w 780"/>
              <a:gd name="T31" fmla="*/ 57453858 h 182"/>
              <a:gd name="T32" fmla="*/ 184811467 w 780"/>
              <a:gd name="T33" fmla="*/ 43209254 h 182"/>
              <a:gd name="T34" fmla="*/ 218413539 w 780"/>
              <a:gd name="T35" fmla="*/ 60303190 h 182"/>
              <a:gd name="T36" fmla="*/ 207212672 w 780"/>
              <a:gd name="T37" fmla="*/ 66475939 h 182"/>
              <a:gd name="T38" fmla="*/ 211693125 w 780"/>
              <a:gd name="T39" fmla="*/ 84044638 h 182"/>
              <a:gd name="T40" fmla="*/ 189011990 w 780"/>
              <a:gd name="T41" fmla="*/ 86418508 h 182"/>
              <a:gd name="T42" fmla="*/ 168850747 w 780"/>
              <a:gd name="T43" fmla="*/ 72173914 h 182"/>
              <a:gd name="T44" fmla="*/ 168850747 w 780"/>
              <a:gd name="T45" fmla="*/ 84044638 h 182"/>
              <a:gd name="T46" fmla="*/ 157649879 w 780"/>
              <a:gd name="T47" fmla="*/ 86418508 h 182"/>
              <a:gd name="T48" fmla="*/ 108086524 w 780"/>
              <a:gd name="T49" fmla="*/ 86418508 h 182"/>
              <a:gd name="T50" fmla="*/ 103606601 w 780"/>
              <a:gd name="T51" fmla="*/ 75022557 h 182"/>
              <a:gd name="T52" fmla="*/ 89885842 w 780"/>
              <a:gd name="T53" fmla="*/ 86418508 h 182"/>
              <a:gd name="T54" fmla="*/ 76445013 w 780"/>
              <a:gd name="T55" fmla="*/ 75022557 h 182"/>
              <a:gd name="T56" fmla="*/ 67484091 w 780"/>
              <a:gd name="T57" fmla="*/ 84044638 h 182"/>
              <a:gd name="T58" fmla="*/ 47042918 w 780"/>
              <a:gd name="T59" fmla="*/ 25640554 h 182"/>
              <a:gd name="T60" fmla="*/ 27161596 w 780"/>
              <a:gd name="T61" fmla="*/ 28964660 h 182"/>
              <a:gd name="T62" fmla="*/ 0 w 780"/>
              <a:gd name="T63" fmla="*/ 1139595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0"/>
              <a:gd name="T97" fmla="*/ 0 h 182"/>
              <a:gd name="T98" fmla="*/ 780 w 78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0" h="182">
                <a:moveTo>
                  <a:pt x="0" y="24"/>
                </a:moveTo>
                <a:lnTo>
                  <a:pt x="48" y="0"/>
                </a:lnTo>
                <a:lnTo>
                  <a:pt x="120" y="12"/>
                </a:lnTo>
                <a:lnTo>
                  <a:pt x="160" y="24"/>
                </a:lnTo>
                <a:lnTo>
                  <a:pt x="153" y="48"/>
                </a:lnTo>
                <a:lnTo>
                  <a:pt x="241" y="24"/>
                </a:lnTo>
                <a:lnTo>
                  <a:pt x="290" y="42"/>
                </a:lnTo>
                <a:lnTo>
                  <a:pt x="250" y="42"/>
                </a:lnTo>
                <a:lnTo>
                  <a:pt x="353" y="61"/>
                </a:lnTo>
                <a:lnTo>
                  <a:pt x="241" y="67"/>
                </a:lnTo>
                <a:lnTo>
                  <a:pt x="290" y="73"/>
                </a:lnTo>
                <a:lnTo>
                  <a:pt x="257" y="97"/>
                </a:lnTo>
                <a:lnTo>
                  <a:pt x="305" y="85"/>
                </a:lnTo>
                <a:lnTo>
                  <a:pt x="361" y="121"/>
                </a:lnTo>
                <a:lnTo>
                  <a:pt x="370" y="103"/>
                </a:lnTo>
                <a:lnTo>
                  <a:pt x="506" y="121"/>
                </a:lnTo>
                <a:lnTo>
                  <a:pt x="660" y="91"/>
                </a:lnTo>
                <a:lnTo>
                  <a:pt x="780" y="127"/>
                </a:lnTo>
                <a:lnTo>
                  <a:pt x="740" y="140"/>
                </a:lnTo>
                <a:lnTo>
                  <a:pt x="756" y="177"/>
                </a:lnTo>
                <a:lnTo>
                  <a:pt x="675" y="182"/>
                </a:lnTo>
                <a:lnTo>
                  <a:pt x="603" y="152"/>
                </a:lnTo>
                <a:lnTo>
                  <a:pt x="603" y="177"/>
                </a:lnTo>
                <a:lnTo>
                  <a:pt x="563" y="182"/>
                </a:lnTo>
                <a:lnTo>
                  <a:pt x="386" y="182"/>
                </a:lnTo>
                <a:lnTo>
                  <a:pt x="370" y="158"/>
                </a:lnTo>
                <a:lnTo>
                  <a:pt x="321" y="182"/>
                </a:lnTo>
                <a:lnTo>
                  <a:pt x="273" y="158"/>
                </a:lnTo>
                <a:lnTo>
                  <a:pt x="241" y="177"/>
                </a:lnTo>
                <a:lnTo>
                  <a:pt x="168" y="54"/>
                </a:lnTo>
                <a:lnTo>
                  <a:pt x="97" y="61"/>
                </a:lnTo>
                <a:lnTo>
                  <a:pt x="0" y="24"/>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91" name="Freeform 500"/>
          <p:cNvSpPr>
            <a:spLocks/>
          </p:cNvSpPr>
          <p:nvPr/>
        </p:nvSpPr>
        <p:spPr bwMode="auto">
          <a:xfrm>
            <a:off x="2125663" y="2505546"/>
            <a:ext cx="681037" cy="481013"/>
          </a:xfrm>
          <a:custGeom>
            <a:avLst/>
            <a:gdLst>
              <a:gd name="T0" fmla="*/ 2236636 w 1288"/>
              <a:gd name="T1" fmla="*/ 37409597 h 699"/>
              <a:gd name="T2" fmla="*/ 42776315 w 1288"/>
              <a:gd name="T3" fmla="*/ 0 h 699"/>
              <a:gd name="T4" fmla="*/ 42776315 w 1288"/>
              <a:gd name="T5" fmla="*/ 37409597 h 699"/>
              <a:gd name="T6" fmla="*/ 62906027 w 1288"/>
              <a:gd name="T7" fmla="*/ 78134672 h 699"/>
              <a:gd name="T8" fmla="*/ 65142661 w 1288"/>
              <a:gd name="T9" fmla="*/ 83343236 h 699"/>
              <a:gd name="T10" fmla="*/ 51722854 w 1288"/>
              <a:gd name="T11" fmla="*/ 54931136 h 699"/>
              <a:gd name="T12" fmla="*/ 53959488 w 1288"/>
              <a:gd name="T13" fmla="*/ 28886242 h 699"/>
              <a:gd name="T14" fmla="*/ 56475834 w 1288"/>
              <a:gd name="T15" fmla="*/ 26044894 h 699"/>
              <a:gd name="T16" fmla="*/ 62906027 w 1288"/>
              <a:gd name="T17" fmla="*/ 14206055 h 699"/>
              <a:gd name="T18" fmla="*/ 92262005 w 1288"/>
              <a:gd name="T19" fmla="*/ 2841349 h 699"/>
              <a:gd name="T20" fmla="*/ 108198159 w 1288"/>
              <a:gd name="T21" fmla="*/ 19888751 h 699"/>
              <a:gd name="T22" fmla="*/ 114628880 w 1288"/>
              <a:gd name="T23" fmla="*/ 57772484 h 699"/>
              <a:gd name="T24" fmla="*/ 137274938 w 1288"/>
              <a:gd name="T25" fmla="*/ 48774998 h 699"/>
              <a:gd name="T26" fmla="*/ 186761174 w 1288"/>
              <a:gd name="T27" fmla="*/ 40250944 h 699"/>
              <a:gd name="T28" fmla="*/ 188997808 w 1288"/>
              <a:gd name="T29" fmla="*/ 66295839 h 699"/>
              <a:gd name="T30" fmla="*/ 200180982 w 1288"/>
              <a:gd name="T31" fmla="*/ 71978534 h 699"/>
              <a:gd name="T32" fmla="*/ 222547328 w 1288"/>
              <a:gd name="T33" fmla="*/ 66295839 h 699"/>
              <a:gd name="T34" fmla="*/ 236246847 w 1288"/>
              <a:gd name="T35" fmla="*/ 80502577 h 699"/>
              <a:gd name="T36" fmla="*/ 244914203 w 1288"/>
              <a:gd name="T37" fmla="*/ 83343236 h 699"/>
              <a:gd name="T38" fmla="*/ 254419636 w 1288"/>
              <a:gd name="T39" fmla="*/ 89499375 h 699"/>
              <a:gd name="T40" fmla="*/ 272033530 w 1288"/>
              <a:gd name="T41" fmla="*/ 97549996 h 699"/>
              <a:gd name="T42" fmla="*/ 270076607 w 1288"/>
              <a:gd name="T43" fmla="*/ 112702932 h 699"/>
              <a:gd name="T44" fmla="*/ 276786511 w 1288"/>
              <a:gd name="T45" fmla="*/ 109388141 h 699"/>
              <a:gd name="T46" fmla="*/ 267839973 w 1288"/>
              <a:gd name="T47" fmla="*/ 126909670 h 699"/>
              <a:gd name="T48" fmla="*/ 270076607 w 1288"/>
              <a:gd name="T49" fmla="*/ 138274373 h 699"/>
              <a:gd name="T50" fmla="*/ 272033530 w 1288"/>
              <a:gd name="T51" fmla="*/ 155795902 h 699"/>
              <a:gd name="T52" fmla="*/ 317046529 w 1288"/>
              <a:gd name="T53" fmla="*/ 170001952 h 699"/>
              <a:gd name="T54" fmla="*/ 339692587 w 1288"/>
              <a:gd name="T55" fmla="*/ 193205531 h 699"/>
              <a:gd name="T56" fmla="*/ 360102011 w 1288"/>
              <a:gd name="T57" fmla="*/ 207411581 h 699"/>
              <a:gd name="T58" fmla="*/ 346402491 w 1288"/>
              <a:gd name="T59" fmla="*/ 215935623 h 699"/>
              <a:gd name="T60" fmla="*/ 346402491 w 1288"/>
              <a:gd name="T61" fmla="*/ 239139159 h 699"/>
              <a:gd name="T62" fmla="*/ 332982683 w 1288"/>
              <a:gd name="T63" fmla="*/ 253345209 h 699"/>
              <a:gd name="T64" fmla="*/ 276786511 w 1288"/>
              <a:gd name="T65" fmla="*/ 215935623 h 699"/>
              <a:gd name="T66" fmla="*/ 281259846 w 1288"/>
              <a:gd name="T67" fmla="*/ 239139159 h 699"/>
              <a:gd name="T68" fmla="*/ 294679654 w 1288"/>
              <a:gd name="T69" fmla="*/ 256660000 h 699"/>
              <a:gd name="T70" fmla="*/ 314809895 w 1288"/>
              <a:gd name="T71" fmla="*/ 273708086 h 699"/>
              <a:gd name="T72" fmla="*/ 319562347 w 1288"/>
              <a:gd name="T73" fmla="*/ 313959019 h 699"/>
              <a:gd name="T74" fmla="*/ 303626193 w 1288"/>
              <a:gd name="T75" fmla="*/ 331006417 h 699"/>
              <a:gd name="T76" fmla="*/ 227300309 w 1288"/>
              <a:gd name="T77" fmla="*/ 291228927 h 699"/>
              <a:gd name="T78" fmla="*/ 216117136 w 1288"/>
              <a:gd name="T79" fmla="*/ 279863536 h 699"/>
              <a:gd name="T80" fmla="*/ 193471078 w 1288"/>
              <a:gd name="T81" fmla="*/ 256660000 h 699"/>
              <a:gd name="T82" fmla="*/ 182287904 w 1288"/>
              <a:gd name="T83" fmla="*/ 262342695 h 699"/>
              <a:gd name="T84" fmla="*/ 150974491 w 1288"/>
              <a:gd name="T85" fmla="*/ 262342695 h 699"/>
              <a:gd name="T86" fmla="*/ 209127520 w 1288"/>
              <a:gd name="T87" fmla="*/ 241980507 h 699"/>
              <a:gd name="T88" fmla="*/ 222547328 w 1288"/>
              <a:gd name="T89" fmla="*/ 193205531 h 699"/>
              <a:gd name="T90" fmla="*/ 191513626 w 1288"/>
              <a:gd name="T91" fmla="*/ 149639763 h 699"/>
              <a:gd name="T92" fmla="*/ 168588385 w 1288"/>
              <a:gd name="T93" fmla="*/ 155795902 h 699"/>
              <a:gd name="T94" fmla="*/ 179771558 w 1288"/>
              <a:gd name="T95" fmla="*/ 135433025 h 699"/>
              <a:gd name="T96" fmla="*/ 155168048 w 1288"/>
              <a:gd name="T97" fmla="*/ 109388141 h 699"/>
              <a:gd name="T98" fmla="*/ 141748241 w 1288"/>
              <a:gd name="T99" fmla="*/ 117912184 h 699"/>
              <a:gd name="T100" fmla="*/ 114628880 w 1288"/>
              <a:gd name="T101" fmla="*/ 124068323 h 699"/>
              <a:gd name="T102" fmla="*/ 6989618 w 1288"/>
              <a:gd name="T103" fmla="*/ 83343236 h 699"/>
              <a:gd name="T104" fmla="*/ 0 w 1288"/>
              <a:gd name="T105" fmla="*/ 74819882 h 6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8"/>
              <a:gd name="T160" fmla="*/ 0 h 699"/>
              <a:gd name="T161" fmla="*/ 1288 w 1288"/>
              <a:gd name="T162" fmla="*/ 699 h 6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8" h="699">
                <a:moveTo>
                  <a:pt x="0" y="158"/>
                </a:moveTo>
                <a:lnTo>
                  <a:pt x="8" y="79"/>
                </a:lnTo>
                <a:lnTo>
                  <a:pt x="65" y="25"/>
                </a:lnTo>
                <a:lnTo>
                  <a:pt x="153" y="0"/>
                </a:lnTo>
                <a:lnTo>
                  <a:pt x="225" y="6"/>
                </a:lnTo>
                <a:lnTo>
                  <a:pt x="153" y="79"/>
                </a:lnTo>
                <a:lnTo>
                  <a:pt x="170" y="122"/>
                </a:lnTo>
                <a:lnTo>
                  <a:pt x="225" y="165"/>
                </a:lnTo>
                <a:lnTo>
                  <a:pt x="153" y="182"/>
                </a:lnTo>
                <a:lnTo>
                  <a:pt x="233" y="176"/>
                </a:lnTo>
                <a:lnTo>
                  <a:pt x="233" y="146"/>
                </a:lnTo>
                <a:lnTo>
                  <a:pt x="185" y="116"/>
                </a:lnTo>
                <a:lnTo>
                  <a:pt x="233" y="91"/>
                </a:lnTo>
                <a:lnTo>
                  <a:pt x="193" y="61"/>
                </a:lnTo>
                <a:lnTo>
                  <a:pt x="273" y="73"/>
                </a:lnTo>
                <a:lnTo>
                  <a:pt x="202" y="55"/>
                </a:lnTo>
                <a:lnTo>
                  <a:pt x="282" y="55"/>
                </a:lnTo>
                <a:lnTo>
                  <a:pt x="225" y="30"/>
                </a:lnTo>
                <a:lnTo>
                  <a:pt x="290" y="30"/>
                </a:lnTo>
                <a:lnTo>
                  <a:pt x="330" y="6"/>
                </a:lnTo>
                <a:lnTo>
                  <a:pt x="387" y="6"/>
                </a:lnTo>
                <a:lnTo>
                  <a:pt x="387" y="42"/>
                </a:lnTo>
                <a:lnTo>
                  <a:pt x="427" y="55"/>
                </a:lnTo>
                <a:lnTo>
                  <a:pt x="410" y="122"/>
                </a:lnTo>
                <a:lnTo>
                  <a:pt x="458" y="85"/>
                </a:lnTo>
                <a:lnTo>
                  <a:pt x="491" y="103"/>
                </a:lnTo>
                <a:lnTo>
                  <a:pt x="555" y="73"/>
                </a:lnTo>
                <a:lnTo>
                  <a:pt x="668" y="85"/>
                </a:lnTo>
                <a:lnTo>
                  <a:pt x="708" y="122"/>
                </a:lnTo>
                <a:lnTo>
                  <a:pt x="676" y="140"/>
                </a:lnTo>
                <a:lnTo>
                  <a:pt x="748" y="133"/>
                </a:lnTo>
                <a:lnTo>
                  <a:pt x="716" y="152"/>
                </a:lnTo>
                <a:lnTo>
                  <a:pt x="765" y="165"/>
                </a:lnTo>
                <a:lnTo>
                  <a:pt x="796" y="140"/>
                </a:lnTo>
                <a:lnTo>
                  <a:pt x="836" y="152"/>
                </a:lnTo>
                <a:lnTo>
                  <a:pt x="845" y="170"/>
                </a:lnTo>
                <a:lnTo>
                  <a:pt x="813" y="176"/>
                </a:lnTo>
                <a:lnTo>
                  <a:pt x="876" y="176"/>
                </a:lnTo>
                <a:lnTo>
                  <a:pt x="870" y="201"/>
                </a:lnTo>
                <a:lnTo>
                  <a:pt x="910" y="189"/>
                </a:lnTo>
                <a:lnTo>
                  <a:pt x="885" y="206"/>
                </a:lnTo>
                <a:lnTo>
                  <a:pt x="973" y="206"/>
                </a:lnTo>
                <a:lnTo>
                  <a:pt x="925" y="238"/>
                </a:lnTo>
                <a:lnTo>
                  <a:pt x="966" y="238"/>
                </a:lnTo>
                <a:lnTo>
                  <a:pt x="950" y="249"/>
                </a:lnTo>
                <a:lnTo>
                  <a:pt x="990" y="231"/>
                </a:lnTo>
                <a:lnTo>
                  <a:pt x="1030" y="249"/>
                </a:lnTo>
                <a:lnTo>
                  <a:pt x="958" y="268"/>
                </a:lnTo>
                <a:lnTo>
                  <a:pt x="1061" y="286"/>
                </a:lnTo>
                <a:lnTo>
                  <a:pt x="966" y="292"/>
                </a:lnTo>
                <a:lnTo>
                  <a:pt x="1014" y="305"/>
                </a:lnTo>
                <a:lnTo>
                  <a:pt x="973" y="329"/>
                </a:lnTo>
                <a:lnTo>
                  <a:pt x="1086" y="365"/>
                </a:lnTo>
                <a:lnTo>
                  <a:pt x="1134" y="359"/>
                </a:lnTo>
                <a:lnTo>
                  <a:pt x="1166" y="414"/>
                </a:lnTo>
                <a:lnTo>
                  <a:pt x="1215" y="408"/>
                </a:lnTo>
                <a:lnTo>
                  <a:pt x="1206" y="426"/>
                </a:lnTo>
                <a:lnTo>
                  <a:pt x="1288" y="438"/>
                </a:lnTo>
                <a:lnTo>
                  <a:pt x="1279" y="462"/>
                </a:lnTo>
                <a:lnTo>
                  <a:pt x="1239" y="456"/>
                </a:lnTo>
                <a:lnTo>
                  <a:pt x="1263" y="475"/>
                </a:lnTo>
                <a:lnTo>
                  <a:pt x="1239" y="505"/>
                </a:lnTo>
                <a:lnTo>
                  <a:pt x="1199" y="486"/>
                </a:lnTo>
                <a:lnTo>
                  <a:pt x="1191" y="535"/>
                </a:lnTo>
                <a:lnTo>
                  <a:pt x="1046" y="450"/>
                </a:lnTo>
                <a:lnTo>
                  <a:pt x="990" y="456"/>
                </a:lnTo>
                <a:lnTo>
                  <a:pt x="1038" y="481"/>
                </a:lnTo>
                <a:lnTo>
                  <a:pt x="1006" y="505"/>
                </a:lnTo>
                <a:lnTo>
                  <a:pt x="1030" y="499"/>
                </a:lnTo>
                <a:lnTo>
                  <a:pt x="1054" y="542"/>
                </a:lnTo>
                <a:lnTo>
                  <a:pt x="1134" y="554"/>
                </a:lnTo>
                <a:lnTo>
                  <a:pt x="1126" y="578"/>
                </a:lnTo>
                <a:lnTo>
                  <a:pt x="1158" y="608"/>
                </a:lnTo>
                <a:lnTo>
                  <a:pt x="1143" y="663"/>
                </a:lnTo>
                <a:lnTo>
                  <a:pt x="950" y="602"/>
                </a:lnTo>
                <a:lnTo>
                  <a:pt x="1086" y="699"/>
                </a:lnTo>
                <a:lnTo>
                  <a:pt x="845" y="639"/>
                </a:lnTo>
                <a:lnTo>
                  <a:pt x="813" y="615"/>
                </a:lnTo>
                <a:lnTo>
                  <a:pt x="845" y="608"/>
                </a:lnTo>
                <a:lnTo>
                  <a:pt x="773" y="591"/>
                </a:lnTo>
                <a:lnTo>
                  <a:pt x="748" y="554"/>
                </a:lnTo>
                <a:lnTo>
                  <a:pt x="692" y="542"/>
                </a:lnTo>
                <a:lnTo>
                  <a:pt x="692" y="566"/>
                </a:lnTo>
                <a:lnTo>
                  <a:pt x="652" y="554"/>
                </a:lnTo>
                <a:lnTo>
                  <a:pt x="595" y="572"/>
                </a:lnTo>
                <a:lnTo>
                  <a:pt x="540" y="554"/>
                </a:lnTo>
                <a:lnTo>
                  <a:pt x="571" y="511"/>
                </a:lnTo>
                <a:lnTo>
                  <a:pt x="748" y="511"/>
                </a:lnTo>
                <a:lnTo>
                  <a:pt x="700" y="468"/>
                </a:lnTo>
                <a:lnTo>
                  <a:pt x="796" y="408"/>
                </a:lnTo>
                <a:lnTo>
                  <a:pt x="725" y="322"/>
                </a:lnTo>
                <a:lnTo>
                  <a:pt x="685" y="316"/>
                </a:lnTo>
                <a:lnTo>
                  <a:pt x="708" y="298"/>
                </a:lnTo>
                <a:lnTo>
                  <a:pt x="603" y="329"/>
                </a:lnTo>
                <a:lnTo>
                  <a:pt x="595" y="298"/>
                </a:lnTo>
                <a:lnTo>
                  <a:pt x="643" y="286"/>
                </a:lnTo>
                <a:lnTo>
                  <a:pt x="563" y="255"/>
                </a:lnTo>
                <a:lnTo>
                  <a:pt x="555" y="231"/>
                </a:lnTo>
                <a:lnTo>
                  <a:pt x="483" y="213"/>
                </a:lnTo>
                <a:lnTo>
                  <a:pt x="507" y="249"/>
                </a:lnTo>
                <a:lnTo>
                  <a:pt x="370" y="238"/>
                </a:lnTo>
                <a:lnTo>
                  <a:pt x="410" y="262"/>
                </a:lnTo>
                <a:lnTo>
                  <a:pt x="80" y="225"/>
                </a:lnTo>
                <a:lnTo>
                  <a:pt x="25" y="176"/>
                </a:lnTo>
                <a:lnTo>
                  <a:pt x="129" y="182"/>
                </a:lnTo>
                <a:lnTo>
                  <a:pt x="0" y="158"/>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392" name="Freeform 501"/>
          <p:cNvSpPr>
            <a:spLocks/>
          </p:cNvSpPr>
          <p:nvPr/>
        </p:nvSpPr>
        <p:spPr bwMode="auto">
          <a:xfrm>
            <a:off x="4622800" y="4401021"/>
            <a:ext cx="307975" cy="192088"/>
          </a:xfrm>
          <a:custGeom>
            <a:avLst/>
            <a:gdLst>
              <a:gd name="T0" fmla="*/ 0 w 580"/>
              <a:gd name="T1" fmla="*/ 103539546 h 280"/>
              <a:gd name="T2" fmla="*/ 9304562 w 580"/>
              <a:gd name="T3" fmla="*/ 60712151 h 280"/>
              <a:gd name="T4" fmla="*/ 49905220 w 580"/>
              <a:gd name="T5" fmla="*/ 51769773 h 280"/>
              <a:gd name="T6" fmla="*/ 54416521 w 580"/>
              <a:gd name="T7" fmla="*/ 34356307 h 280"/>
              <a:gd name="T8" fmla="*/ 74999348 w 580"/>
              <a:gd name="T9" fmla="*/ 31532614 h 280"/>
              <a:gd name="T10" fmla="*/ 104322273 w 580"/>
              <a:gd name="T11" fmla="*/ 0 h 280"/>
              <a:gd name="T12" fmla="*/ 113626831 w 580"/>
              <a:gd name="T13" fmla="*/ 34356307 h 280"/>
              <a:gd name="T14" fmla="*/ 136182804 w 580"/>
              <a:gd name="T15" fmla="*/ 51769773 h 280"/>
              <a:gd name="T16" fmla="*/ 163532068 w 580"/>
              <a:gd name="T17" fmla="*/ 97421546 h 280"/>
              <a:gd name="T18" fmla="*/ 88250763 w 580"/>
              <a:gd name="T19" fmla="*/ 109187617 h 280"/>
              <a:gd name="T20" fmla="*/ 61465429 w 580"/>
              <a:gd name="T21" fmla="*/ 97421546 h 280"/>
              <a:gd name="T22" fmla="*/ 49905220 w 580"/>
              <a:gd name="T23" fmla="*/ 120482386 h 280"/>
              <a:gd name="T24" fmla="*/ 31860540 w 580"/>
              <a:gd name="T25" fmla="*/ 120482386 h 280"/>
              <a:gd name="T26" fmla="*/ 18326637 w 580"/>
              <a:gd name="T27" fmla="*/ 131777842 h 280"/>
              <a:gd name="T28" fmla="*/ 0 w 580"/>
              <a:gd name="T29" fmla="*/ 103539546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0"/>
              <a:gd name="T46" fmla="*/ 0 h 280"/>
              <a:gd name="T47" fmla="*/ 580 w 580"/>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0" h="280">
                <a:moveTo>
                  <a:pt x="0" y="220"/>
                </a:moveTo>
                <a:lnTo>
                  <a:pt x="33" y="129"/>
                </a:lnTo>
                <a:lnTo>
                  <a:pt x="177" y="110"/>
                </a:lnTo>
                <a:lnTo>
                  <a:pt x="193" y="73"/>
                </a:lnTo>
                <a:lnTo>
                  <a:pt x="266" y="67"/>
                </a:lnTo>
                <a:lnTo>
                  <a:pt x="370" y="0"/>
                </a:lnTo>
                <a:lnTo>
                  <a:pt x="403" y="73"/>
                </a:lnTo>
                <a:lnTo>
                  <a:pt x="483" y="110"/>
                </a:lnTo>
                <a:lnTo>
                  <a:pt x="580" y="207"/>
                </a:lnTo>
                <a:lnTo>
                  <a:pt x="313" y="232"/>
                </a:lnTo>
                <a:lnTo>
                  <a:pt x="218" y="207"/>
                </a:lnTo>
                <a:lnTo>
                  <a:pt x="177" y="256"/>
                </a:lnTo>
                <a:lnTo>
                  <a:pt x="113" y="256"/>
                </a:lnTo>
                <a:lnTo>
                  <a:pt x="65" y="280"/>
                </a:lnTo>
                <a:lnTo>
                  <a:pt x="0" y="220"/>
                </a:lnTo>
              </a:path>
            </a:pathLst>
          </a:custGeom>
          <a:solidFill>
            <a:schemeClr val="hlink"/>
          </a:solidFill>
          <a:ln w="7938">
            <a:solidFill>
              <a:schemeClr val="bg1"/>
            </a:solidFill>
            <a:round/>
            <a:headEnd/>
            <a:tailEnd/>
          </a:ln>
        </p:spPr>
        <p:txBody>
          <a:bodyPr/>
          <a:lstStyle/>
          <a:p>
            <a:endParaRPr lang="en-US">
              <a:solidFill>
                <a:prstClr val="white"/>
              </a:solidFill>
            </a:endParaRPr>
          </a:p>
        </p:txBody>
      </p:sp>
      <p:sp>
        <p:nvSpPr>
          <p:cNvPr id="8393" name="Freeform 502"/>
          <p:cNvSpPr>
            <a:spLocks/>
          </p:cNvSpPr>
          <p:nvPr/>
        </p:nvSpPr>
        <p:spPr bwMode="auto">
          <a:xfrm>
            <a:off x="4592638" y="4107334"/>
            <a:ext cx="255587" cy="381000"/>
          </a:xfrm>
          <a:custGeom>
            <a:avLst/>
            <a:gdLst>
              <a:gd name="T0" fmla="*/ 0 w 483"/>
              <a:gd name="T1" fmla="*/ 149390420 h 555"/>
              <a:gd name="T2" fmla="*/ 20721071 w 483"/>
              <a:gd name="T3" fmla="*/ 161171896 h 555"/>
              <a:gd name="T4" fmla="*/ 15960694 w 483"/>
              <a:gd name="T5" fmla="*/ 175310079 h 555"/>
              <a:gd name="T6" fmla="*/ 25201515 w 483"/>
              <a:gd name="T7" fmla="*/ 218194914 h 555"/>
              <a:gd name="T8" fmla="*/ 7000332 w 483"/>
              <a:gd name="T9" fmla="*/ 227148753 h 555"/>
              <a:gd name="T10" fmla="*/ 25201515 w 483"/>
              <a:gd name="T11" fmla="*/ 261551322 h 555"/>
              <a:gd name="T12" fmla="*/ 65523934 w 483"/>
              <a:gd name="T13" fmla="*/ 252597483 h 555"/>
              <a:gd name="T14" fmla="*/ 70003866 w 483"/>
              <a:gd name="T15" fmla="*/ 235160734 h 555"/>
              <a:gd name="T16" fmla="*/ 90445529 w 483"/>
              <a:gd name="T17" fmla="*/ 232333097 h 555"/>
              <a:gd name="T18" fmla="*/ 119567094 w 483"/>
              <a:gd name="T19" fmla="*/ 200758165 h 555"/>
              <a:gd name="T20" fmla="*/ 108366248 w 483"/>
              <a:gd name="T21" fmla="*/ 172482443 h 555"/>
              <a:gd name="T22" fmla="*/ 121807051 w 483"/>
              <a:gd name="T23" fmla="*/ 126770014 h 555"/>
              <a:gd name="T24" fmla="*/ 135247855 w 483"/>
              <a:gd name="T25" fmla="*/ 126770014 h 555"/>
              <a:gd name="T26" fmla="*/ 135247855 w 483"/>
              <a:gd name="T27" fmla="*/ 63620815 h 555"/>
              <a:gd name="T28" fmla="*/ 34161874 w 483"/>
              <a:gd name="T29" fmla="*/ 0 h 555"/>
              <a:gd name="T30" fmla="*/ 20721071 w 483"/>
              <a:gd name="T31" fmla="*/ 2827638 h 555"/>
              <a:gd name="T32" fmla="*/ 20721071 w 483"/>
              <a:gd name="T33" fmla="*/ 29218236 h 555"/>
              <a:gd name="T34" fmla="*/ 34161874 w 483"/>
              <a:gd name="T35" fmla="*/ 49011703 h 555"/>
              <a:gd name="T36" fmla="*/ 25201515 w 483"/>
              <a:gd name="T37" fmla="*/ 106505628 h 555"/>
              <a:gd name="T38" fmla="*/ 0 w 483"/>
              <a:gd name="T39" fmla="*/ 149390420 h 5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3"/>
              <a:gd name="T61" fmla="*/ 0 h 555"/>
              <a:gd name="T62" fmla="*/ 483 w 483"/>
              <a:gd name="T63" fmla="*/ 555 h 5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3" h="555">
                <a:moveTo>
                  <a:pt x="0" y="317"/>
                </a:moveTo>
                <a:lnTo>
                  <a:pt x="74" y="342"/>
                </a:lnTo>
                <a:lnTo>
                  <a:pt x="57" y="372"/>
                </a:lnTo>
                <a:lnTo>
                  <a:pt x="90" y="463"/>
                </a:lnTo>
                <a:lnTo>
                  <a:pt x="25" y="482"/>
                </a:lnTo>
                <a:lnTo>
                  <a:pt x="90" y="555"/>
                </a:lnTo>
                <a:lnTo>
                  <a:pt x="234" y="536"/>
                </a:lnTo>
                <a:lnTo>
                  <a:pt x="250" y="499"/>
                </a:lnTo>
                <a:lnTo>
                  <a:pt x="323" y="493"/>
                </a:lnTo>
                <a:lnTo>
                  <a:pt x="427" y="426"/>
                </a:lnTo>
                <a:lnTo>
                  <a:pt x="387" y="366"/>
                </a:lnTo>
                <a:lnTo>
                  <a:pt x="435" y="269"/>
                </a:lnTo>
                <a:lnTo>
                  <a:pt x="483" y="269"/>
                </a:lnTo>
                <a:lnTo>
                  <a:pt x="483" y="135"/>
                </a:lnTo>
                <a:lnTo>
                  <a:pt x="122" y="0"/>
                </a:lnTo>
                <a:lnTo>
                  <a:pt x="74" y="6"/>
                </a:lnTo>
                <a:lnTo>
                  <a:pt x="74" y="62"/>
                </a:lnTo>
                <a:lnTo>
                  <a:pt x="122" y="104"/>
                </a:lnTo>
                <a:lnTo>
                  <a:pt x="90" y="226"/>
                </a:lnTo>
                <a:lnTo>
                  <a:pt x="0" y="317"/>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94" name="Freeform 503"/>
          <p:cNvSpPr>
            <a:spLocks/>
          </p:cNvSpPr>
          <p:nvPr/>
        </p:nvSpPr>
        <p:spPr bwMode="auto">
          <a:xfrm>
            <a:off x="6032500" y="3270721"/>
            <a:ext cx="1458913" cy="911225"/>
          </a:xfrm>
          <a:custGeom>
            <a:avLst/>
            <a:gdLst>
              <a:gd name="T0" fmla="*/ 4477245 w 2758"/>
              <a:gd name="T1" fmla="*/ 275317066 h 1326"/>
              <a:gd name="T2" fmla="*/ 81146353 w 2758"/>
              <a:gd name="T3" fmla="*/ 235648557 h 1326"/>
              <a:gd name="T4" fmla="*/ 78627904 w 2758"/>
              <a:gd name="T5" fmla="*/ 180868561 h 1326"/>
              <a:gd name="T6" fmla="*/ 116962708 w 2758"/>
              <a:gd name="T7" fmla="*/ 132227950 h 1326"/>
              <a:gd name="T8" fmla="*/ 153338222 w 2758"/>
              <a:gd name="T9" fmla="*/ 109087929 h 1326"/>
              <a:gd name="T10" fmla="*/ 189154576 w 2758"/>
              <a:gd name="T11" fmla="*/ 117587882 h 1326"/>
              <a:gd name="T12" fmla="*/ 216296802 w 2758"/>
              <a:gd name="T13" fmla="*/ 171895773 h 1326"/>
              <a:gd name="T14" fmla="*/ 297162832 w 2758"/>
              <a:gd name="T15" fmla="*/ 223842493 h 1326"/>
              <a:gd name="T16" fmla="*/ 391460523 w 2758"/>
              <a:gd name="T17" fmla="*/ 244149197 h 1326"/>
              <a:gd name="T18" fmla="*/ 481560800 w 2758"/>
              <a:gd name="T19" fmla="*/ 201174577 h 1326"/>
              <a:gd name="T20" fmla="*/ 504225783 w 2758"/>
              <a:gd name="T21" fmla="*/ 183701879 h 1326"/>
              <a:gd name="T22" fmla="*/ 578376544 w 2758"/>
              <a:gd name="T23" fmla="*/ 143561221 h 1326"/>
              <a:gd name="T24" fmla="*/ 528849560 w 2758"/>
              <a:gd name="T25" fmla="*/ 123255205 h 1326"/>
              <a:gd name="T26" fmla="*/ 540042137 w 2758"/>
              <a:gd name="T27" fmla="*/ 74141823 h 1326"/>
              <a:gd name="T28" fmla="*/ 576138452 w 2758"/>
              <a:gd name="T29" fmla="*/ 74141823 h 1326"/>
              <a:gd name="T30" fmla="*/ 585092408 w 2758"/>
              <a:gd name="T31" fmla="*/ 20306709 h 1326"/>
              <a:gd name="T32" fmla="*/ 654766323 w 2758"/>
              <a:gd name="T33" fmla="*/ 14167281 h 1326"/>
              <a:gd name="T34" fmla="*/ 717724374 w 2758"/>
              <a:gd name="T35" fmla="*/ 100587289 h 1326"/>
              <a:gd name="T36" fmla="*/ 771728469 w 2758"/>
              <a:gd name="T37" fmla="*/ 109087929 h 1326"/>
              <a:gd name="T38" fmla="*/ 722480916 w 2758"/>
              <a:gd name="T39" fmla="*/ 186535196 h 1326"/>
              <a:gd name="T40" fmla="*/ 717724374 w 2758"/>
              <a:gd name="T41" fmla="*/ 226675811 h 1326"/>
              <a:gd name="T42" fmla="*/ 688903183 w 2758"/>
              <a:gd name="T43" fmla="*/ 238009769 h 1326"/>
              <a:gd name="T44" fmla="*/ 672954064 w 2758"/>
              <a:gd name="T45" fmla="*/ 246982515 h 1326"/>
              <a:gd name="T46" fmla="*/ 600761699 w 2758"/>
              <a:gd name="T47" fmla="*/ 298929193 h 1326"/>
              <a:gd name="T48" fmla="*/ 607757391 w 2758"/>
              <a:gd name="T49" fmla="*/ 255482468 h 1326"/>
              <a:gd name="T50" fmla="*/ 553752635 w 2758"/>
              <a:gd name="T51" fmla="*/ 304123723 h 1326"/>
              <a:gd name="T52" fmla="*/ 594326192 w 2758"/>
              <a:gd name="T53" fmla="*/ 318763104 h 1326"/>
              <a:gd name="T54" fmla="*/ 587331029 w 2758"/>
              <a:gd name="T55" fmla="*/ 344736443 h 1326"/>
              <a:gd name="T56" fmla="*/ 609996012 w 2758"/>
              <a:gd name="T57" fmla="*/ 427851076 h 1326"/>
              <a:gd name="T58" fmla="*/ 609996012 w 2758"/>
              <a:gd name="T59" fmla="*/ 442018351 h 1326"/>
              <a:gd name="T60" fmla="*/ 609996012 w 2758"/>
              <a:gd name="T61" fmla="*/ 459491050 h 1326"/>
              <a:gd name="T62" fmla="*/ 540042137 w 2758"/>
              <a:gd name="T63" fmla="*/ 580384999 h 1326"/>
              <a:gd name="T64" fmla="*/ 508422669 w 2758"/>
              <a:gd name="T65" fmla="*/ 586051635 h 1326"/>
              <a:gd name="T66" fmla="*/ 494991999 w 2758"/>
              <a:gd name="T67" fmla="*/ 594552275 h 1326"/>
              <a:gd name="T68" fmla="*/ 459175645 w 2758"/>
              <a:gd name="T69" fmla="*/ 626192249 h 1326"/>
              <a:gd name="T70" fmla="*/ 434272040 w 2758"/>
              <a:gd name="T71" fmla="*/ 603524333 h 1326"/>
              <a:gd name="T72" fmla="*/ 357882790 w 2758"/>
              <a:gd name="T73" fmla="*/ 588884952 h 1326"/>
              <a:gd name="T74" fmla="*/ 353405548 w 2758"/>
              <a:gd name="T75" fmla="*/ 605885546 h 1326"/>
              <a:gd name="T76" fmla="*/ 324025230 w 2758"/>
              <a:gd name="T77" fmla="*/ 591718957 h 1326"/>
              <a:gd name="T78" fmla="*/ 303878696 w 2758"/>
              <a:gd name="T79" fmla="*/ 562911613 h 1326"/>
              <a:gd name="T80" fmla="*/ 315071273 w 2758"/>
              <a:gd name="T81" fmla="*/ 500103770 h 1326"/>
              <a:gd name="T82" fmla="*/ 285690426 w 2758"/>
              <a:gd name="T83" fmla="*/ 485464389 h 1326"/>
              <a:gd name="T84" fmla="*/ 229727472 w 2758"/>
              <a:gd name="T85" fmla="*/ 496798347 h 1326"/>
              <a:gd name="T86" fmla="*/ 191393197 w 2758"/>
              <a:gd name="T87" fmla="*/ 505298300 h 1326"/>
              <a:gd name="T88" fmla="*/ 182159413 w 2758"/>
              <a:gd name="T89" fmla="*/ 496798347 h 1326"/>
              <a:gd name="T90" fmla="*/ 132911827 w 2758"/>
              <a:gd name="T91" fmla="*/ 471297113 h 1326"/>
              <a:gd name="T92" fmla="*/ 67435310 w 2758"/>
              <a:gd name="T93" fmla="*/ 442018351 h 1326"/>
              <a:gd name="T94" fmla="*/ 74430489 w 2758"/>
              <a:gd name="T95" fmla="*/ 410850482 h 1326"/>
              <a:gd name="T96" fmla="*/ 83384975 w 2758"/>
              <a:gd name="T97" fmla="*/ 358903718 h 1326"/>
              <a:gd name="T98" fmla="*/ 49527398 w 2758"/>
              <a:gd name="T99" fmla="*/ 361737122 h 1326"/>
              <a:gd name="T100" fmla="*/ 13431203 w 2758"/>
              <a:gd name="T101" fmla="*/ 327263057 h 1326"/>
              <a:gd name="T102" fmla="*/ 0 w 2758"/>
              <a:gd name="T103" fmla="*/ 295623083 h 1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58"/>
              <a:gd name="T157" fmla="*/ 0 h 1326"/>
              <a:gd name="T158" fmla="*/ 2758 w 2758"/>
              <a:gd name="T159" fmla="*/ 1326 h 1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58" h="1326">
                <a:moveTo>
                  <a:pt x="0" y="626"/>
                </a:moveTo>
                <a:lnTo>
                  <a:pt x="16" y="583"/>
                </a:lnTo>
                <a:lnTo>
                  <a:pt x="121" y="572"/>
                </a:lnTo>
                <a:lnTo>
                  <a:pt x="290" y="499"/>
                </a:lnTo>
                <a:lnTo>
                  <a:pt x="315" y="444"/>
                </a:lnTo>
                <a:lnTo>
                  <a:pt x="281" y="383"/>
                </a:lnTo>
                <a:lnTo>
                  <a:pt x="395" y="364"/>
                </a:lnTo>
                <a:lnTo>
                  <a:pt x="418" y="280"/>
                </a:lnTo>
                <a:lnTo>
                  <a:pt x="539" y="291"/>
                </a:lnTo>
                <a:lnTo>
                  <a:pt x="548" y="231"/>
                </a:lnTo>
                <a:lnTo>
                  <a:pt x="636" y="206"/>
                </a:lnTo>
                <a:lnTo>
                  <a:pt x="676" y="249"/>
                </a:lnTo>
                <a:lnTo>
                  <a:pt x="748" y="267"/>
                </a:lnTo>
                <a:lnTo>
                  <a:pt x="773" y="364"/>
                </a:lnTo>
                <a:lnTo>
                  <a:pt x="973" y="407"/>
                </a:lnTo>
                <a:lnTo>
                  <a:pt x="1062" y="474"/>
                </a:lnTo>
                <a:lnTo>
                  <a:pt x="1223" y="462"/>
                </a:lnTo>
                <a:lnTo>
                  <a:pt x="1399" y="517"/>
                </a:lnTo>
                <a:lnTo>
                  <a:pt x="1649" y="474"/>
                </a:lnTo>
                <a:lnTo>
                  <a:pt x="1721" y="426"/>
                </a:lnTo>
                <a:lnTo>
                  <a:pt x="1729" y="383"/>
                </a:lnTo>
                <a:lnTo>
                  <a:pt x="1802" y="389"/>
                </a:lnTo>
                <a:lnTo>
                  <a:pt x="1947" y="310"/>
                </a:lnTo>
                <a:lnTo>
                  <a:pt x="2067" y="304"/>
                </a:lnTo>
                <a:lnTo>
                  <a:pt x="2002" y="243"/>
                </a:lnTo>
                <a:lnTo>
                  <a:pt x="1890" y="261"/>
                </a:lnTo>
                <a:lnTo>
                  <a:pt x="1890" y="200"/>
                </a:lnTo>
                <a:lnTo>
                  <a:pt x="1930" y="157"/>
                </a:lnTo>
                <a:lnTo>
                  <a:pt x="1987" y="176"/>
                </a:lnTo>
                <a:lnTo>
                  <a:pt x="2059" y="157"/>
                </a:lnTo>
                <a:lnTo>
                  <a:pt x="2115" y="73"/>
                </a:lnTo>
                <a:lnTo>
                  <a:pt x="2091" y="43"/>
                </a:lnTo>
                <a:lnTo>
                  <a:pt x="2244" y="0"/>
                </a:lnTo>
                <a:lnTo>
                  <a:pt x="2340" y="30"/>
                </a:lnTo>
                <a:lnTo>
                  <a:pt x="2429" y="176"/>
                </a:lnTo>
                <a:lnTo>
                  <a:pt x="2565" y="213"/>
                </a:lnTo>
                <a:lnTo>
                  <a:pt x="2590" y="261"/>
                </a:lnTo>
                <a:lnTo>
                  <a:pt x="2758" y="231"/>
                </a:lnTo>
                <a:lnTo>
                  <a:pt x="2678" y="370"/>
                </a:lnTo>
                <a:lnTo>
                  <a:pt x="2582" y="395"/>
                </a:lnTo>
                <a:lnTo>
                  <a:pt x="2598" y="444"/>
                </a:lnTo>
                <a:lnTo>
                  <a:pt x="2565" y="480"/>
                </a:lnTo>
                <a:lnTo>
                  <a:pt x="2550" y="462"/>
                </a:lnTo>
                <a:lnTo>
                  <a:pt x="2462" y="504"/>
                </a:lnTo>
                <a:lnTo>
                  <a:pt x="2462" y="523"/>
                </a:lnTo>
                <a:lnTo>
                  <a:pt x="2405" y="523"/>
                </a:lnTo>
                <a:lnTo>
                  <a:pt x="2292" y="590"/>
                </a:lnTo>
                <a:lnTo>
                  <a:pt x="2147" y="633"/>
                </a:lnTo>
                <a:lnTo>
                  <a:pt x="2195" y="566"/>
                </a:lnTo>
                <a:lnTo>
                  <a:pt x="2172" y="541"/>
                </a:lnTo>
                <a:lnTo>
                  <a:pt x="1987" y="620"/>
                </a:lnTo>
                <a:lnTo>
                  <a:pt x="1979" y="644"/>
                </a:lnTo>
                <a:lnTo>
                  <a:pt x="2051" y="693"/>
                </a:lnTo>
                <a:lnTo>
                  <a:pt x="2124" y="675"/>
                </a:lnTo>
                <a:lnTo>
                  <a:pt x="2204" y="687"/>
                </a:lnTo>
                <a:lnTo>
                  <a:pt x="2099" y="730"/>
                </a:lnTo>
                <a:lnTo>
                  <a:pt x="2059" y="785"/>
                </a:lnTo>
                <a:lnTo>
                  <a:pt x="2180" y="906"/>
                </a:lnTo>
                <a:lnTo>
                  <a:pt x="2099" y="894"/>
                </a:lnTo>
                <a:lnTo>
                  <a:pt x="2180" y="936"/>
                </a:lnTo>
                <a:lnTo>
                  <a:pt x="2099" y="967"/>
                </a:lnTo>
                <a:lnTo>
                  <a:pt x="2180" y="973"/>
                </a:lnTo>
                <a:lnTo>
                  <a:pt x="2035" y="1162"/>
                </a:lnTo>
                <a:lnTo>
                  <a:pt x="1930" y="1229"/>
                </a:lnTo>
                <a:lnTo>
                  <a:pt x="1826" y="1241"/>
                </a:lnTo>
                <a:lnTo>
                  <a:pt x="1817" y="1241"/>
                </a:lnTo>
                <a:lnTo>
                  <a:pt x="1802" y="1235"/>
                </a:lnTo>
                <a:lnTo>
                  <a:pt x="1769" y="1259"/>
                </a:lnTo>
                <a:lnTo>
                  <a:pt x="1649" y="1283"/>
                </a:lnTo>
                <a:lnTo>
                  <a:pt x="1641" y="1326"/>
                </a:lnTo>
                <a:lnTo>
                  <a:pt x="1624" y="1272"/>
                </a:lnTo>
                <a:lnTo>
                  <a:pt x="1552" y="1278"/>
                </a:lnTo>
                <a:lnTo>
                  <a:pt x="1424" y="1222"/>
                </a:lnTo>
                <a:lnTo>
                  <a:pt x="1279" y="1247"/>
                </a:lnTo>
                <a:lnTo>
                  <a:pt x="1263" y="1247"/>
                </a:lnTo>
                <a:lnTo>
                  <a:pt x="1263" y="1283"/>
                </a:lnTo>
                <a:lnTo>
                  <a:pt x="1239" y="1272"/>
                </a:lnTo>
                <a:lnTo>
                  <a:pt x="1158" y="1253"/>
                </a:lnTo>
                <a:lnTo>
                  <a:pt x="1134" y="1186"/>
                </a:lnTo>
                <a:lnTo>
                  <a:pt x="1086" y="1192"/>
                </a:lnTo>
                <a:lnTo>
                  <a:pt x="1126" y="1089"/>
                </a:lnTo>
                <a:lnTo>
                  <a:pt x="1126" y="1059"/>
                </a:lnTo>
                <a:lnTo>
                  <a:pt x="1078" y="1040"/>
                </a:lnTo>
                <a:lnTo>
                  <a:pt x="1021" y="1028"/>
                </a:lnTo>
                <a:lnTo>
                  <a:pt x="1006" y="985"/>
                </a:lnTo>
                <a:lnTo>
                  <a:pt x="821" y="1052"/>
                </a:lnTo>
                <a:lnTo>
                  <a:pt x="733" y="1033"/>
                </a:lnTo>
                <a:lnTo>
                  <a:pt x="684" y="1070"/>
                </a:lnTo>
                <a:lnTo>
                  <a:pt x="676" y="1040"/>
                </a:lnTo>
                <a:lnTo>
                  <a:pt x="651" y="1052"/>
                </a:lnTo>
                <a:lnTo>
                  <a:pt x="548" y="1052"/>
                </a:lnTo>
                <a:lnTo>
                  <a:pt x="475" y="998"/>
                </a:lnTo>
                <a:lnTo>
                  <a:pt x="338" y="961"/>
                </a:lnTo>
                <a:lnTo>
                  <a:pt x="241" y="936"/>
                </a:lnTo>
                <a:lnTo>
                  <a:pt x="218" y="876"/>
                </a:lnTo>
                <a:lnTo>
                  <a:pt x="266" y="870"/>
                </a:lnTo>
                <a:lnTo>
                  <a:pt x="241" y="815"/>
                </a:lnTo>
                <a:lnTo>
                  <a:pt x="298" y="760"/>
                </a:lnTo>
                <a:lnTo>
                  <a:pt x="258" y="736"/>
                </a:lnTo>
                <a:lnTo>
                  <a:pt x="177" y="766"/>
                </a:lnTo>
                <a:lnTo>
                  <a:pt x="40" y="699"/>
                </a:lnTo>
                <a:lnTo>
                  <a:pt x="48" y="693"/>
                </a:lnTo>
                <a:lnTo>
                  <a:pt x="48" y="644"/>
                </a:lnTo>
                <a:lnTo>
                  <a:pt x="0" y="626"/>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95" name="Freeform 504"/>
          <p:cNvSpPr>
            <a:spLocks/>
          </p:cNvSpPr>
          <p:nvPr/>
        </p:nvSpPr>
        <p:spPr bwMode="auto">
          <a:xfrm>
            <a:off x="6870700" y="4188296"/>
            <a:ext cx="50800" cy="44450"/>
          </a:xfrm>
          <a:custGeom>
            <a:avLst/>
            <a:gdLst>
              <a:gd name="T0" fmla="*/ 0 w 97"/>
              <a:gd name="T1" fmla="*/ 18926409 h 67"/>
              <a:gd name="T2" fmla="*/ 9050781 w 97"/>
              <a:gd name="T3" fmla="*/ 0 h 67"/>
              <a:gd name="T4" fmla="*/ 26604536 w 97"/>
              <a:gd name="T5" fmla="*/ 5722108 h 67"/>
              <a:gd name="T6" fmla="*/ 10970706 w 97"/>
              <a:gd name="T7" fmla="*/ 29489586 h 67"/>
              <a:gd name="T8" fmla="*/ 0 w 97"/>
              <a:gd name="T9" fmla="*/ 18926409 h 67"/>
              <a:gd name="T10" fmla="*/ 0 60000 65536"/>
              <a:gd name="T11" fmla="*/ 0 60000 65536"/>
              <a:gd name="T12" fmla="*/ 0 60000 65536"/>
              <a:gd name="T13" fmla="*/ 0 60000 65536"/>
              <a:gd name="T14" fmla="*/ 0 60000 65536"/>
              <a:gd name="T15" fmla="*/ 0 w 97"/>
              <a:gd name="T16" fmla="*/ 0 h 67"/>
              <a:gd name="T17" fmla="*/ 97 w 97"/>
              <a:gd name="T18" fmla="*/ 67 h 67"/>
            </a:gdLst>
            <a:ahLst/>
            <a:cxnLst>
              <a:cxn ang="T10">
                <a:pos x="T0" y="T1"/>
              </a:cxn>
              <a:cxn ang="T11">
                <a:pos x="T2" y="T3"/>
              </a:cxn>
              <a:cxn ang="T12">
                <a:pos x="T4" y="T5"/>
              </a:cxn>
              <a:cxn ang="T13">
                <a:pos x="T6" y="T7"/>
              </a:cxn>
              <a:cxn ang="T14">
                <a:pos x="T8" y="T9"/>
              </a:cxn>
            </a:cxnLst>
            <a:rect l="T15" t="T16" r="T17" b="T18"/>
            <a:pathLst>
              <a:path w="97" h="67">
                <a:moveTo>
                  <a:pt x="0" y="43"/>
                </a:moveTo>
                <a:lnTo>
                  <a:pt x="33" y="0"/>
                </a:lnTo>
                <a:lnTo>
                  <a:pt x="97" y="13"/>
                </a:lnTo>
                <a:lnTo>
                  <a:pt x="40" y="67"/>
                </a:lnTo>
                <a:lnTo>
                  <a:pt x="0" y="43"/>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96" name="Freeform 505"/>
          <p:cNvSpPr>
            <a:spLocks/>
          </p:cNvSpPr>
          <p:nvPr/>
        </p:nvSpPr>
        <p:spPr bwMode="auto">
          <a:xfrm>
            <a:off x="7138988" y="4061296"/>
            <a:ext cx="42862" cy="76200"/>
          </a:xfrm>
          <a:custGeom>
            <a:avLst/>
            <a:gdLst>
              <a:gd name="T0" fmla="*/ 0 w 81"/>
              <a:gd name="T1" fmla="*/ 20634267 h 110"/>
              <a:gd name="T2" fmla="*/ 9240201 w 81"/>
              <a:gd name="T3" fmla="*/ 52785825 h 110"/>
              <a:gd name="T4" fmla="*/ 22680877 w 81"/>
              <a:gd name="T5" fmla="*/ 0 h 110"/>
              <a:gd name="T6" fmla="*/ 11480666 w 81"/>
              <a:gd name="T7" fmla="*/ 3359035 h 110"/>
              <a:gd name="T8" fmla="*/ 0 w 81"/>
              <a:gd name="T9" fmla="*/ 20634267 h 110"/>
              <a:gd name="T10" fmla="*/ 0 60000 65536"/>
              <a:gd name="T11" fmla="*/ 0 60000 65536"/>
              <a:gd name="T12" fmla="*/ 0 60000 65536"/>
              <a:gd name="T13" fmla="*/ 0 60000 65536"/>
              <a:gd name="T14" fmla="*/ 0 60000 65536"/>
              <a:gd name="T15" fmla="*/ 0 w 81"/>
              <a:gd name="T16" fmla="*/ 0 h 110"/>
              <a:gd name="T17" fmla="*/ 81 w 81"/>
              <a:gd name="T18" fmla="*/ 110 h 110"/>
            </a:gdLst>
            <a:ahLst/>
            <a:cxnLst>
              <a:cxn ang="T10">
                <a:pos x="T0" y="T1"/>
              </a:cxn>
              <a:cxn ang="T11">
                <a:pos x="T2" y="T3"/>
              </a:cxn>
              <a:cxn ang="T12">
                <a:pos x="T4" y="T5"/>
              </a:cxn>
              <a:cxn ang="T13">
                <a:pos x="T6" y="T7"/>
              </a:cxn>
              <a:cxn ang="T14">
                <a:pos x="T8" y="T9"/>
              </a:cxn>
            </a:cxnLst>
            <a:rect l="T15" t="T16" r="T17" b="T18"/>
            <a:pathLst>
              <a:path w="81" h="110">
                <a:moveTo>
                  <a:pt x="0" y="43"/>
                </a:moveTo>
                <a:lnTo>
                  <a:pt x="33" y="110"/>
                </a:lnTo>
                <a:lnTo>
                  <a:pt x="81" y="0"/>
                </a:lnTo>
                <a:lnTo>
                  <a:pt x="41" y="7"/>
                </a:lnTo>
                <a:lnTo>
                  <a:pt x="0" y="43"/>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397" name="Freeform 506"/>
          <p:cNvSpPr>
            <a:spLocks/>
          </p:cNvSpPr>
          <p:nvPr/>
        </p:nvSpPr>
        <p:spPr bwMode="auto">
          <a:xfrm>
            <a:off x="4538663" y="4577234"/>
            <a:ext cx="177800" cy="200025"/>
          </a:xfrm>
          <a:custGeom>
            <a:avLst/>
            <a:gdLst>
              <a:gd name="T0" fmla="*/ 0 w 337"/>
              <a:gd name="T1" fmla="*/ 122942755 h 292"/>
              <a:gd name="T2" fmla="*/ 13361379 w 337"/>
              <a:gd name="T3" fmla="*/ 137020536 h 292"/>
              <a:gd name="T4" fmla="*/ 24495247 w 337"/>
              <a:gd name="T5" fmla="*/ 134205116 h 292"/>
              <a:gd name="T6" fmla="*/ 44537054 w 337"/>
              <a:gd name="T7" fmla="*/ 134205116 h 292"/>
              <a:gd name="T8" fmla="*/ 60403456 w 337"/>
              <a:gd name="T9" fmla="*/ 120127335 h 292"/>
              <a:gd name="T10" fmla="*/ 64857423 w 337"/>
              <a:gd name="T11" fmla="*/ 91503222 h 292"/>
              <a:gd name="T12" fmla="*/ 82672255 w 337"/>
              <a:gd name="T13" fmla="*/ 71795266 h 292"/>
              <a:gd name="T14" fmla="*/ 93806646 w 337"/>
              <a:gd name="T15" fmla="*/ 0 h 292"/>
              <a:gd name="T16" fmla="*/ 75991831 w 337"/>
              <a:gd name="T17" fmla="*/ 0 h 292"/>
              <a:gd name="T18" fmla="*/ 62630439 w 337"/>
              <a:gd name="T19" fmla="*/ 11261682 h 292"/>
              <a:gd name="T20" fmla="*/ 60403456 w 337"/>
              <a:gd name="T21" fmla="*/ 34254963 h 292"/>
              <a:gd name="T22" fmla="*/ 27000801 w 337"/>
              <a:gd name="T23" fmla="*/ 25339469 h 292"/>
              <a:gd name="T24" fmla="*/ 24495247 w 337"/>
              <a:gd name="T25" fmla="*/ 40355038 h 292"/>
              <a:gd name="T26" fmla="*/ 42310598 w 337"/>
              <a:gd name="T27" fmla="*/ 40355038 h 292"/>
              <a:gd name="T28" fmla="*/ 35629646 w 337"/>
              <a:gd name="T29" fmla="*/ 94318641 h 292"/>
              <a:gd name="T30" fmla="*/ 20041807 w 337"/>
              <a:gd name="T31" fmla="*/ 88687781 h 292"/>
              <a:gd name="T32" fmla="*/ 0 w 337"/>
              <a:gd name="T33" fmla="*/ 122942755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7"/>
              <a:gd name="T52" fmla="*/ 0 h 292"/>
              <a:gd name="T53" fmla="*/ 337 w 337"/>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7" h="292">
                <a:moveTo>
                  <a:pt x="0" y="262"/>
                </a:moveTo>
                <a:lnTo>
                  <a:pt x="48" y="292"/>
                </a:lnTo>
                <a:lnTo>
                  <a:pt x="88" y="286"/>
                </a:lnTo>
                <a:lnTo>
                  <a:pt x="160" y="286"/>
                </a:lnTo>
                <a:lnTo>
                  <a:pt x="217" y="256"/>
                </a:lnTo>
                <a:lnTo>
                  <a:pt x="233" y="195"/>
                </a:lnTo>
                <a:lnTo>
                  <a:pt x="297" y="153"/>
                </a:lnTo>
                <a:lnTo>
                  <a:pt x="337" y="0"/>
                </a:lnTo>
                <a:lnTo>
                  <a:pt x="273" y="0"/>
                </a:lnTo>
                <a:lnTo>
                  <a:pt x="225" y="24"/>
                </a:lnTo>
                <a:lnTo>
                  <a:pt x="217" y="73"/>
                </a:lnTo>
                <a:lnTo>
                  <a:pt x="97" y="54"/>
                </a:lnTo>
                <a:lnTo>
                  <a:pt x="88" y="86"/>
                </a:lnTo>
                <a:lnTo>
                  <a:pt x="152" y="86"/>
                </a:lnTo>
                <a:lnTo>
                  <a:pt x="128" y="201"/>
                </a:lnTo>
                <a:lnTo>
                  <a:pt x="72" y="189"/>
                </a:lnTo>
                <a:lnTo>
                  <a:pt x="0" y="262"/>
                </a:lnTo>
              </a:path>
            </a:pathLst>
          </a:custGeom>
          <a:solidFill>
            <a:schemeClr val="hlink"/>
          </a:solidFill>
          <a:ln w="7938">
            <a:solidFill>
              <a:schemeClr val="bg1"/>
            </a:solidFill>
            <a:round/>
            <a:headEnd/>
            <a:tailEnd/>
          </a:ln>
        </p:spPr>
        <p:txBody>
          <a:bodyPr/>
          <a:lstStyle/>
          <a:p>
            <a:endParaRPr lang="en-US">
              <a:solidFill>
                <a:prstClr val="white"/>
              </a:solidFill>
            </a:endParaRPr>
          </a:p>
        </p:txBody>
      </p:sp>
      <p:sp>
        <p:nvSpPr>
          <p:cNvPr id="8398" name="Freeform 507"/>
          <p:cNvSpPr>
            <a:spLocks/>
          </p:cNvSpPr>
          <p:nvPr/>
        </p:nvSpPr>
        <p:spPr bwMode="auto">
          <a:xfrm>
            <a:off x="4567238" y="4542309"/>
            <a:ext cx="455612" cy="434975"/>
          </a:xfrm>
          <a:custGeom>
            <a:avLst/>
            <a:gdLst>
              <a:gd name="T0" fmla="*/ 0 w 861"/>
              <a:gd name="T1" fmla="*/ 177926704 h 634"/>
              <a:gd name="T2" fmla="*/ 0 w 861"/>
              <a:gd name="T3" fmla="*/ 183104594 h 634"/>
              <a:gd name="T4" fmla="*/ 49843214 w 861"/>
              <a:gd name="T5" fmla="*/ 175102798 h 634"/>
              <a:gd name="T6" fmla="*/ 70004453 w 861"/>
              <a:gd name="T7" fmla="*/ 215112979 h 634"/>
              <a:gd name="T8" fmla="*/ 88205115 w 861"/>
              <a:gd name="T9" fmla="*/ 212288386 h 634"/>
              <a:gd name="T10" fmla="*/ 90445604 w 861"/>
              <a:gd name="T11" fmla="*/ 195342892 h 634"/>
              <a:gd name="T12" fmla="*/ 108086409 w 861"/>
              <a:gd name="T13" fmla="*/ 192048335 h 634"/>
              <a:gd name="T14" fmla="*/ 119567193 w 861"/>
              <a:gd name="T15" fmla="*/ 200520739 h 634"/>
              <a:gd name="T16" fmla="*/ 121807152 w 861"/>
              <a:gd name="T17" fmla="*/ 260771614 h 634"/>
              <a:gd name="T18" fmla="*/ 148688815 w 861"/>
              <a:gd name="T19" fmla="*/ 257947022 h 634"/>
              <a:gd name="T20" fmla="*/ 218693235 w 861"/>
              <a:gd name="T21" fmla="*/ 298427811 h 634"/>
              <a:gd name="T22" fmla="*/ 218693235 w 861"/>
              <a:gd name="T23" fmla="*/ 278187760 h 634"/>
              <a:gd name="T24" fmla="*/ 205252420 w 861"/>
              <a:gd name="T25" fmla="*/ 272068611 h 634"/>
              <a:gd name="T26" fmla="*/ 207492380 w 861"/>
              <a:gd name="T27" fmla="*/ 229704532 h 634"/>
              <a:gd name="T28" fmla="*/ 232134050 w 861"/>
              <a:gd name="T29" fmla="*/ 215112979 h 634"/>
              <a:gd name="T30" fmla="*/ 216452746 w 861"/>
              <a:gd name="T31" fmla="*/ 186399837 h 634"/>
              <a:gd name="T32" fmla="*/ 216452746 w 861"/>
              <a:gd name="T33" fmla="*/ 137445915 h 634"/>
              <a:gd name="T34" fmla="*/ 211692899 w 861"/>
              <a:gd name="T35" fmla="*/ 126149605 h 634"/>
              <a:gd name="T36" fmla="*/ 220933194 w 861"/>
              <a:gd name="T37" fmla="*/ 103084962 h 634"/>
              <a:gd name="T38" fmla="*/ 232134050 w 861"/>
              <a:gd name="T39" fmla="*/ 63545454 h 634"/>
              <a:gd name="T40" fmla="*/ 241094417 w 861"/>
              <a:gd name="T41" fmla="*/ 46129308 h 634"/>
              <a:gd name="T42" fmla="*/ 236613969 w 861"/>
              <a:gd name="T43" fmla="*/ 23064654 h 634"/>
              <a:gd name="T44" fmla="*/ 191811605 w 861"/>
              <a:gd name="T45" fmla="*/ 0 h 634"/>
              <a:gd name="T46" fmla="*/ 117046776 w 861"/>
              <a:gd name="T47" fmla="*/ 11767653 h 634"/>
              <a:gd name="T48" fmla="*/ 90445604 w 861"/>
              <a:gd name="T49" fmla="*/ 0 h 634"/>
              <a:gd name="T50" fmla="*/ 78964820 w 861"/>
              <a:gd name="T51" fmla="*/ 23064654 h 634"/>
              <a:gd name="T52" fmla="*/ 67763948 w 861"/>
              <a:gd name="T53" fmla="*/ 95082523 h 634"/>
              <a:gd name="T54" fmla="*/ 49843214 w 861"/>
              <a:gd name="T55" fmla="*/ 114852609 h 634"/>
              <a:gd name="T56" fmla="*/ 45362766 w 861"/>
              <a:gd name="T57" fmla="*/ 143565750 h 634"/>
              <a:gd name="T58" fmla="*/ 29401526 w 861"/>
              <a:gd name="T59" fmla="*/ 157686653 h 634"/>
              <a:gd name="T60" fmla="*/ 9240300 w 861"/>
              <a:gd name="T61" fmla="*/ 157686653 h 634"/>
              <a:gd name="T62" fmla="*/ 0 w 861"/>
              <a:gd name="T63" fmla="*/ 177926704 h 6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1"/>
              <a:gd name="T97" fmla="*/ 0 h 634"/>
              <a:gd name="T98" fmla="*/ 861 w 861"/>
              <a:gd name="T99" fmla="*/ 634 h 6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1" h="634">
                <a:moveTo>
                  <a:pt x="0" y="378"/>
                </a:moveTo>
                <a:lnTo>
                  <a:pt x="0" y="389"/>
                </a:lnTo>
                <a:lnTo>
                  <a:pt x="178" y="372"/>
                </a:lnTo>
                <a:lnTo>
                  <a:pt x="250" y="457"/>
                </a:lnTo>
                <a:lnTo>
                  <a:pt x="315" y="451"/>
                </a:lnTo>
                <a:lnTo>
                  <a:pt x="323" y="415"/>
                </a:lnTo>
                <a:lnTo>
                  <a:pt x="386" y="408"/>
                </a:lnTo>
                <a:lnTo>
                  <a:pt x="427" y="426"/>
                </a:lnTo>
                <a:lnTo>
                  <a:pt x="435" y="554"/>
                </a:lnTo>
                <a:lnTo>
                  <a:pt x="531" y="548"/>
                </a:lnTo>
                <a:lnTo>
                  <a:pt x="781" y="634"/>
                </a:lnTo>
                <a:lnTo>
                  <a:pt x="781" y="591"/>
                </a:lnTo>
                <a:lnTo>
                  <a:pt x="733" y="578"/>
                </a:lnTo>
                <a:lnTo>
                  <a:pt x="741" y="488"/>
                </a:lnTo>
                <a:lnTo>
                  <a:pt x="829" y="457"/>
                </a:lnTo>
                <a:lnTo>
                  <a:pt x="773" y="396"/>
                </a:lnTo>
                <a:lnTo>
                  <a:pt x="773" y="292"/>
                </a:lnTo>
                <a:lnTo>
                  <a:pt x="756" y="268"/>
                </a:lnTo>
                <a:lnTo>
                  <a:pt x="789" y="219"/>
                </a:lnTo>
                <a:lnTo>
                  <a:pt x="829" y="135"/>
                </a:lnTo>
                <a:lnTo>
                  <a:pt x="861" y="98"/>
                </a:lnTo>
                <a:lnTo>
                  <a:pt x="845" y="49"/>
                </a:lnTo>
                <a:lnTo>
                  <a:pt x="685" y="0"/>
                </a:lnTo>
                <a:lnTo>
                  <a:pt x="418" y="25"/>
                </a:lnTo>
                <a:lnTo>
                  <a:pt x="323" y="0"/>
                </a:lnTo>
                <a:lnTo>
                  <a:pt x="282" y="49"/>
                </a:lnTo>
                <a:lnTo>
                  <a:pt x="242" y="202"/>
                </a:lnTo>
                <a:lnTo>
                  <a:pt x="178" y="244"/>
                </a:lnTo>
                <a:lnTo>
                  <a:pt x="162" y="305"/>
                </a:lnTo>
                <a:lnTo>
                  <a:pt x="105" y="335"/>
                </a:lnTo>
                <a:lnTo>
                  <a:pt x="33" y="335"/>
                </a:lnTo>
                <a:lnTo>
                  <a:pt x="0" y="378"/>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399" name="Freeform 508"/>
          <p:cNvSpPr>
            <a:spLocks/>
          </p:cNvSpPr>
          <p:nvPr/>
        </p:nvSpPr>
        <p:spPr bwMode="auto">
          <a:xfrm>
            <a:off x="4295775" y="4370859"/>
            <a:ext cx="63500" cy="142875"/>
          </a:xfrm>
          <a:custGeom>
            <a:avLst/>
            <a:gdLst>
              <a:gd name="T0" fmla="*/ 0 w 122"/>
              <a:gd name="T1" fmla="*/ 20288936 h 208"/>
              <a:gd name="T2" fmla="*/ 13274624 w 122"/>
              <a:gd name="T3" fmla="*/ 98140714 h 208"/>
              <a:gd name="T4" fmla="*/ 22214593 w 122"/>
              <a:gd name="T5" fmla="*/ 98140714 h 208"/>
              <a:gd name="T6" fmla="*/ 33051229 w 122"/>
              <a:gd name="T7" fmla="*/ 8964719 h 208"/>
              <a:gd name="T8" fmla="*/ 24381920 w 122"/>
              <a:gd name="T9" fmla="*/ 0 h 208"/>
              <a:gd name="T10" fmla="*/ 17609282 w 122"/>
              <a:gd name="T11" fmla="*/ 6134009 h 208"/>
              <a:gd name="T12" fmla="*/ 0 w 122"/>
              <a:gd name="T13" fmla="*/ 20288936 h 208"/>
              <a:gd name="T14" fmla="*/ 0 60000 65536"/>
              <a:gd name="T15" fmla="*/ 0 60000 65536"/>
              <a:gd name="T16" fmla="*/ 0 60000 65536"/>
              <a:gd name="T17" fmla="*/ 0 60000 65536"/>
              <a:gd name="T18" fmla="*/ 0 60000 65536"/>
              <a:gd name="T19" fmla="*/ 0 60000 65536"/>
              <a:gd name="T20" fmla="*/ 0 60000 65536"/>
              <a:gd name="T21" fmla="*/ 0 w 122"/>
              <a:gd name="T22" fmla="*/ 0 h 208"/>
              <a:gd name="T23" fmla="*/ 122 w 122"/>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208">
                <a:moveTo>
                  <a:pt x="0" y="43"/>
                </a:moveTo>
                <a:lnTo>
                  <a:pt x="49" y="208"/>
                </a:lnTo>
                <a:lnTo>
                  <a:pt x="82" y="208"/>
                </a:lnTo>
                <a:lnTo>
                  <a:pt x="122" y="19"/>
                </a:lnTo>
                <a:lnTo>
                  <a:pt x="90" y="0"/>
                </a:lnTo>
                <a:lnTo>
                  <a:pt x="65" y="13"/>
                </a:lnTo>
                <a:lnTo>
                  <a:pt x="0" y="43"/>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00" name="Freeform 509"/>
          <p:cNvSpPr>
            <a:spLocks/>
          </p:cNvSpPr>
          <p:nvPr/>
        </p:nvSpPr>
        <p:spPr bwMode="auto">
          <a:xfrm>
            <a:off x="4503738" y="4608984"/>
            <a:ext cx="38100" cy="30162"/>
          </a:xfrm>
          <a:custGeom>
            <a:avLst/>
            <a:gdLst>
              <a:gd name="T0" fmla="*/ 0 w 72"/>
              <a:gd name="T1" fmla="*/ 21660623 h 42"/>
              <a:gd name="T2" fmla="*/ 2239963 w 72"/>
              <a:gd name="T3" fmla="*/ 2578851 h 42"/>
              <a:gd name="T4" fmla="*/ 20161250 w 72"/>
              <a:gd name="T5" fmla="*/ 0 h 42"/>
              <a:gd name="T6" fmla="*/ 20161250 w 72"/>
              <a:gd name="T7" fmla="*/ 19081773 h 42"/>
              <a:gd name="T8" fmla="*/ 0 w 72"/>
              <a:gd name="T9" fmla="*/ 21660623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42"/>
                </a:moveTo>
                <a:lnTo>
                  <a:pt x="8" y="5"/>
                </a:lnTo>
                <a:lnTo>
                  <a:pt x="72" y="0"/>
                </a:lnTo>
                <a:lnTo>
                  <a:pt x="72" y="37"/>
                </a:lnTo>
                <a:lnTo>
                  <a:pt x="0" y="42"/>
                </a:lnTo>
              </a:path>
            </a:pathLst>
          </a:custGeom>
          <a:solidFill>
            <a:schemeClr val="hlink"/>
          </a:solidFill>
          <a:ln w="7938">
            <a:solidFill>
              <a:schemeClr val="bg1"/>
            </a:solidFill>
            <a:round/>
            <a:headEnd/>
            <a:tailEnd/>
          </a:ln>
        </p:spPr>
        <p:txBody>
          <a:bodyPr/>
          <a:lstStyle/>
          <a:p>
            <a:endParaRPr lang="en-US">
              <a:solidFill>
                <a:prstClr val="white"/>
              </a:solidFill>
            </a:endParaRPr>
          </a:p>
        </p:txBody>
      </p:sp>
      <p:sp>
        <p:nvSpPr>
          <p:cNvPr id="8401" name="Freeform 510"/>
          <p:cNvSpPr>
            <a:spLocks/>
          </p:cNvSpPr>
          <p:nvPr/>
        </p:nvSpPr>
        <p:spPr bwMode="auto">
          <a:xfrm>
            <a:off x="5057775" y="4237509"/>
            <a:ext cx="361950" cy="342900"/>
          </a:xfrm>
          <a:custGeom>
            <a:avLst/>
            <a:gdLst>
              <a:gd name="T0" fmla="*/ 0 w 683"/>
              <a:gd name="T1" fmla="*/ 166689945 h 499"/>
              <a:gd name="T2" fmla="*/ 17973496 w 683"/>
              <a:gd name="T3" fmla="*/ 152523163 h 499"/>
              <a:gd name="T4" fmla="*/ 17973496 w 683"/>
              <a:gd name="T5" fmla="*/ 123718882 h 499"/>
              <a:gd name="T6" fmla="*/ 42687314 w 683"/>
              <a:gd name="T7" fmla="*/ 83581017 h 499"/>
              <a:gd name="T8" fmla="*/ 54201877 w 683"/>
              <a:gd name="T9" fmla="*/ 14638190 h 499"/>
              <a:gd name="T10" fmla="*/ 72175381 w 683"/>
              <a:gd name="T11" fmla="*/ 0 h 499"/>
              <a:gd name="T12" fmla="*/ 87902447 w 683"/>
              <a:gd name="T13" fmla="*/ 45804304 h 499"/>
              <a:gd name="T14" fmla="*/ 128623663 w 683"/>
              <a:gd name="T15" fmla="*/ 86414236 h 499"/>
              <a:gd name="T16" fmla="*/ 115143547 w 683"/>
              <a:gd name="T17" fmla="*/ 109080011 h 499"/>
              <a:gd name="T18" fmla="*/ 126377242 w 683"/>
              <a:gd name="T19" fmla="*/ 115219225 h 499"/>
              <a:gd name="T20" fmla="*/ 142103811 w 683"/>
              <a:gd name="T21" fmla="*/ 143551416 h 499"/>
              <a:gd name="T22" fmla="*/ 191812300 w 683"/>
              <a:gd name="T23" fmla="*/ 163856726 h 499"/>
              <a:gd name="T24" fmla="*/ 155865325 w 683"/>
              <a:gd name="T25" fmla="*/ 212493583 h 499"/>
              <a:gd name="T26" fmla="*/ 115143547 w 683"/>
              <a:gd name="T27" fmla="*/ 229965674 h 499"/>
              <a:gd name="T28" fmla="*/ 79196043 w 683"/>
              <a:gd name="T29" fmla="*/ 235632112 h 499"/>
              <a:gd name="T30" fmla="*/ 40721762 w 683"/>
              <a:gd name="T31" fmla="*/ 218632798 h 499"/>
              <a:gd name="T32" fmla="*/ 24713818 w 683"/>
              <a:gd name="T33" fmla="*/ 184161392 h 499"/>
              <a:gd name="T34" fmla="*/ 0 w 683"/>
              <a:gd name="T35" fmla="*/ 166689945 h 4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3"/>
              <a:gd name="T55" fmla="*/ 0 h 499"/>
              <a:gd name="T56" fmla="*/ 683 w 683"/>
              <a:gd name="T57" fmla="*/ 499 h 4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3" h="499">
                <a:moveTo>
                  <a:pt x="0" y="353"/>
                </a:moveTo>
                <a:lnTo>
                  <a:pt x="64" y="323"/>
                </a:lnTo>
                <a:lnTo>
                  <a:pt x="64" y="262"/>
                </a:lnTo>
                <a:lnTo>
                  <a:pt x="152" y="177"/>
                </a:lnTo>
                <a:lnTo>
                  <a:pt x="193" y="31"/>
                </a:lnTo>
                <a:lnTo>
                  <a:pt x="257" y="0"/>
                </a:lnTo>
                <a:lnTo>
                  <a:pt x="313" y="97"/>
                </a:lnTo>
                <a:lnTo>
                  <a:pt x="458" y="183"/>
                </a:lnTo>
                <a:lnTo>
                  <a:pt x="410" y="231"/>
                </a:lnTo>
                <a:lnTo>
                  <a:pt x="450" y="244"/>
                </a:lnTo>
                <a:lnTo>
                  <a:pt x="506" y="304"/>
                </a:lnTo>
                <a:lnTo>
                  <a:pt x="683" y="347"/>
                </a:lnTo>
                <a:lnTo>
                  <a:pt x="555" y="450"/>
                </a:lnTo>
                <a:lnTo>
                  <a:pt x="410" y="487"/>
                </a:lnTo>
                <a:lnTo>
                  <a:pt x="282" y="499"/>
                </a:lnTo>
                <a:lnTo>
                  <a:pt x="145" y="463"/>
                </a:lnTo>
                <a:lnTo>
                  <a:pt x="88" y="390"/>
                </a:lnTo>
                <a:lnTo>
                  <a:pt x="0" y="353"/>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02" name="Freeform 511"/>
          <p:cNvSpPr>
            <a:spLocks/>
          </p:cNvSpPr>
          <p:nvPr/>
        </p:nvSpPr>
        <p:spPr bwMode="auto">
          <a:xfrm>
            <a:off x="4483100" y="4608984"/>
            <a:ext cx="136525" cy="147637"/>
          </a:xfrm>
          <a:custGeom>
            <a:avLst/>
            <a:gdLst>
              <a:gd name="T0" fmla="*/ 0 w 257"/>
              <a:gd name="T1" fmla="*/ 49965081 h 213"/>
              <a:gd name="T2" fmla="*/ 6490514 w 257"/>
              <a:gd name="T3" fmla="*/ 32189026 h 213"/>
              <a:gd name="T4" fmla="*/ 13545721 w 257"/>
              <a:gd name="T5" fmla="*/ 32189026 h 213"/>
              <a:gd name="T6" fmla="*/ 11288013 w 257"/>
              <a:gd name="T7" fmla="*/ 20178443 h 213"/>
              <a:gd name="T8" fmla="*/ 31606328 w 257"/>
              <a:gd name="T9" fmla="*/ 17776050 h 213"/>
              <a:gd name="T10" fmla="*/ 31606328 w 257"/>
              <a:gd name="T11" fmla="*/ 0 h 213"/>
              <a:gd name="T12" fmla="*/ 57004755 w 257"/>
              <a:gd name="T13" fmla="*/ 2402394 h 213"/>
              <a:gd name="T14" fmla="*/ 54464966 w 257"/>
              <a:gd name="T15" fmla="*/ 17776050 h 213"/>
              <a:gd name="T16" fmla="*/ 72525585 w 257"/>
              <a:gd name="T17" fmla="*/ 17776050 h 213"/>
              <a:gd name="T18" fmla="*/ 65752975 w 257"/>
              <a:gd name="T19" fmla="*/ 73025558 h 213"/>
              <a:gd name="T20" fmla="*/ 49949550 w 257"/>
              <a:gd name="T21" fmla="*/ 67260093 h 213"/>
              <a:gd name="T22" fmla="*/ 29631231 w 257"/>
              <a:gd name="T23" fmla="*/ 102331863 h 213"/>
              <a:gd name="T24" fmla="*/ 0 w 257"/>
              <a:gd name="T25" fmla="*/ 49965081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7"/>
              <a:gd name="T40" fmla="*/ 0 h 213"/>
              <a:gd name="T41" fmla="*/ 257 w 257"/>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7" h="213">
                <a:moveTo>
                  <a:pt x="0" y="104"/>
                </a:moveTo>
                <a:lnTo>
                  <a:pt x="23" y="67"/>
                </a:lnTo>
                <a:lnTo>
                  <a:pt x="48" y="67"/>
                </a:lnTo>
                <a:lnTo>
                  <a:pt x="40" y="42"/>
                </a:lnTo>
                <a:lnTo>
                  <a:pt x="112" y="37"/>
                </a:lnTo>
                <a:lnTo>
                  <a:pt x="112" y="0"/>
                </a:lnTo>
                <a:lnTo>
                  <a:pt x="202" y="5"/>
                </a:lnTo>
                <a:lnTo>
                  <a:pt x="193" y="37"/>
                </a:lnTo>
                <a:lnTo>
                  <a:pt x="257" y="37"/>
                </a:lnTo>
                <a:lnTo>
                  <a:pt x="233" y="152"/>
                </a:lnTo>
                <a:lnTo>
                  <a:pt x="177" y="140"/>
                </a:lnTo>
                <a:lnTo>
                  <a:pt x="105" y="213"/>
                </a:lnTo>
                <a:lnTo>
                  <a:pt x="0" y="104"/>
                </a:lnTo>
              </a:path>
            </a:pathLst>
          </a:custGeom>
          <a:solidFill>
            <a:schemeClr val="hlink"/>
          </a:solidFill>
          <a:ln w="7938">
            <a:solidFill>
              <a:schemeClr val="bg1"/>
            </a:solidFill>
            <a:round/>
            <a:headEnd/>
            <a:tailEnd/>
          </a:ln>
        </p:spPr>
        <p:txBody>
          <a:bodyPr/>
          <a:lstStyle/>
          <a:p>
            <a:endParaRPr lang="en-US">
              <a:solidFill>
                <a:prstClr val="white"/>
              </a:solidFill>
            </a:endParaRPr>
          </a:p>
        </p:txBody>
      </p:sp>
      <p:sp>
        <p:nvSpPr>
          <p:cNvPr id="8403" name="Freeform 512"/>
          <p:cNvSpPr>
            <a:spLocks/>
          </p:cNvSpPr>
          <p:nvPr/>
        </p:nvSpPr>
        <p:spPr bwMode="auto">
          <a:xfrm>
            <a:off x="3873500" y="4337521"/>
            <a:ext cx="73025" cy="15875"/>
          </a:xfrm>
          <a:custGeom>
            <a:avLst/>
            <a:gdLst>
              <a:gd name="T0" fmla="*/ 0 w 138"/>
              <a:gd name="T1" fmla="*/ 10500650 h 24"/>
              <a:gd name="T2" fmla="*/ 2239963 w 138"/>
              <a:gd name="T3" fmla="*/ 0 h 24"/>
              <a:gd name="T4" fmla="*/ 38642395 w 138"/>
              <a:gd name="T5" fmla="*/ 3062552 h 24"/>
              <a:gd name="T6" fmla="*/ 0 w 138"/>
              <a:gd name="T7" fmla="*/ 10500650 h 24"/>
              <a:gd name="T8" fmla="*/ 0 60000 65536"/>
              <a:gd name="T9" fmla="*/ 0 60000 65536"/>
              <a:gd name="T10" fmla="*/ 0 60000 65536"/>
              <a:gd name="T11" fmla="*/ 0 60000 65536"/>
              <a:gd name="T12" fmla="*/ 0 w 138"/>
              <a:gd name="T13" fmla="*/ 0 h 24"/>
              <a:gd name="T14" fmla="*/ 138 w 138"/>
              <a:gd name="T15" fmla="*/ 24 h 24"/>
            </a:gdLst>
            <a:ahLst/>
            <a:cxnLst>
              <a:cxn ang="T8">
                <a:pos x="T0" y="T1"/>
              </a:cxn>
              <a:cxn ang="T9">
                <a:pos x="T2" y="T3"/>
              </a:cxn>
              <a:cxn ang="T10">
                <a:pos x="T4" y="T5"/>
              </a:cxn>
              <a:cxn ang="T11">
                <a:pos x="T6" y="T7"/>
              </a:cxn>
            </a:cxnLst>
            <a:rect l="T12" t="T13" r="T14" b="T15"/>
            <a:pathLst>
              <a:path w="138" h="24">
                <a:moveTo>
                  <a:pt x="0" y="24"/>
                </a:moveTo>
                <a:lnTo>
                  <a:pt x="8" y="0"/>
                </a:lnTo>
                <a:lnTo>
                  <a:pt x="138" y="7"/>
                </a:lnTo>
                <a:lnTo>
                  <a:pt x="0" y="24"/>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04" name="Freeform 513"/>
          <p:cNvSpPr>
            <a:spLocks/>
          </p:cNvSpPr>
          <p:nvPr/>
        </p:nvSpPr>
        <p:spPr bwMode="auto">
          <a:xfrm>
            <a:off x="4202113" y="4394671"/>
            <a:ext cx="106362" cy="160338"/>
          </a:xfrm>
          <a:custGeom>
            <a:avLst/>
            <a:gdLst>
              <a:gd name="T0" fmla="*/ 0 w 201"/>
              <a:gd name="T1" fmla="*/ 104602592 h 232"/>
              <a:gd name="T2" fmla="*/ 4480434 w 201"/>
              <a:gd name="T3" fmla="*/ 29613464 h 232"/>
              <a:gd name="T4" fmla="*/ 2239952 w 201"/>
              <a:gd name="T5" fmla="*/ 2866042 h 232"/>
              <a:gd name="T6" fmla="*/ 35841883 w 201"/>
              <a:gd name="T7" fmla="*/ 0 h 232"/>
              <a:gd name="T8" fmla="*/ 56282960 w 201"/>
              <a:gd name="T9" fmla="*/ 84064107 h 232"/>
              <a:gd name="T10" fmla="*/ 13440770 w 201"/>
              <a:gd name="T11" fmla="*/ 110811541 h 232"/>
              <a:gd name="T12" fmla="*/ 0 w 201"/>
              <a:gd name="T13" fmla="*/ 104602592 h 232"/>
              <a:gd name="T14" fmla="*/ 0 60000 65536"/>
              <a:gd name="T15" fmla="*/ 0 60000 65536"/>
              <a:gd name="T16" fmla="*/ 0 60000 65536"/>
              <a:gd name="T17" fmla="*/ 0 60000 65536"/>
              <a:gd name="T18" fmla="*/ 0 60000 65536"/>
              <a:gd name="T19" fmla="*/ 0 60000 65536"/>
              <a:gd name="T20" fmla="*/ 0 60000 65536"/>
              <a:gd name="T21" fmla="*/ 0 w 201"/>
              <a:gd name="T22" fmla="*/ 0 h 232"/>
              <a:gd name="T23" fmla="*/ 201 w 201"/>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32">
                <a:moveTo>
                  <a:pt x="0" y="219"/>
                </a:moveTo>
                <a:lnTo>
                  <a:pt x="16" y="62"/>
                </a:lnTo>
                <a:lnTo>
                  <a:pt x="8" y="6"/>
                </a:lnTo>
                <a:lnTo>
                  <a:pt x="128" y="0"/>
                </a:lnTo>
                <a:lnTo>
                  <a:pt x="201" y="176"/>
                </a:lnTo>
                <a:lnTo>
                  <a:pt x="48" y="232"/>
                </a:lnTo>
                <a:lnTo>
                  <a:pt x="0" y="219"/>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05" name="Freeform 514"/>
          <p:cNvSpPr>
            <a:spLocks/>
          </p:cNvSpPr>
          <p:nvPr/>
        </p:nvSpPr>
        <p:spPr bwMode="auto">
          <a:xfrm>
            <a:off x="3913188" y="4362921"/>
            <a:ext cx="177800" cy="125413"/>
          </a:xfrm>
          <a:custGeom>
            <a:avLst/>
            <a:gdLst>
              <a:gd name="T0" fmla="*/ 0 w 338"/>
              <a:gd name="T1" fmla="*/ 25361526 h 183"/>
              <a:gd name="T2" fmla="*/ 17986208 w 338"/>
              <a:gd name="T3" fmla="*/ 17377581 h 183"/>
              <a:gd name="T4" fmla="*/ 17986208 w 338"/>
              <a:gd name="T5" fmla="*/ 0 h 183"/>
              <a:gd name="T6" fmla="*/ 48978112 w 338"/>
              <a:gd name="T7" fmla="*/ 5165919 h 183"/>
              <a:gd name="T8" fmla="*/ 55896003 w 338"/>
              <a:gd name="T9" fmla="*/ 11272095 h 183"/>
              <a:gd name="T10" fmla="*/ 78033163 w 338"/>
              <a:gd name="T11" fmla="*/ 2818024 h 183"/>
              <a:gd name="T12" fmla="*/ 89101472 w 338"/>
              <a:gd name="T13" fmla="*/ 39921080 h 183"/>
              <a:gd name="T14" fmla="*/ 93529112 w 338"/>
              <a:gd name="T15" fmla="*/ 68570070 h 183"/>
              <a:gd name="T16" fmla="*/ 86887916 w 338"/>
              <a:gd name="T17" fmla="*/ 68570070 h 183"/>
              <a:gd name="T18" fmla="*/ 84397665 w 338"/>
              <a:gd name="T19" fmla="*/ 85947646 h 183"/>
              <a:gd name="T20" fmla="*/ 71115273 w 338"/>
              <a:gd name="T21" fmla="*/ 85947646 h 183"/>
              <a:gd name="T22" fmla="*/ 71115273 w 338"/>
              <a:gd name="T23" fmla="*/ 68570070 h 183"/>
              <a:gd name="T24" fmla="*/ 60046947 w 338"/>
              <a:gd name="T25" fmla="*/ 68570070 h 183"/>
              <a:gd name="T26" fmla="*/ 48978112 w 338"/>
              <a:gd name="T27" fmla="*/ 45557135 h 183"/>
              <a:gd name="T28" fmla="*/ 24627403 w 338"/>
              <a:gd name="T29" fmla="*/ 56828539 h 183"/>
              <a:gd name="T30" fmla="*/ 0 w 338"/>
              <a:gd name="T31" fmla="*/ 25361526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8"/>
              <a:gd name="T49" fmla="*/ 0 h 183"/>
              <a:gd name="T50" fmla="*/ 338 w 338"/>
              <a:gd name="T51" fmla="*/ 183 h 1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8" h="183">
                <a:moveTo>
                  <a:pt x="0" y="54"/>
                </a:moveTo>
                <a:lnTo>
                  <a:pt x="65" y="37"/>
                </a:lnTo>
                <a:lnTo>
                  <a:pt x="65" y="0"/>
                </a:lnTo>
                <a:lnTo>
                  <a:pt x="177" y="11"/>
                </a:lnTo>
                <a:lnTo>
                  <a:pt x="202" y="24"/>
                </a:lnTo>
                <a:lnTo>
                  <a:pt x="282" y="6"/>
                </a:lnTo>
                <a:lnTo>
                  <a:pt x="322" y="85"/>
                </a:lnTo>
                <a:lnTo>
                  <a:pt x="338" y="146"/>
                </a:lnTo>
                <a:lnTo>
                  <a:pt x="314" y="146"/>
                </a:lnTo>
                <a:lnTo>
                  <a:pt x="305" y="183"/>
                </a:lnTo>
                <a:lnTo>
                  <a:pt x="257" y="183"/>
                </a:lnTo>
                <a:lnTo>
                  <a:pt x="257" y="146"/>
                </a:lnTo>
                <a:lnTo>
                  <a:pt x="217" y="146"/>
                </a:lnTo>
                <a:lnTo>
                  <a:pt x="177" y="97"/>
                </a:lnTo>
                <a:lnTo>
                  <a:pt x="89" y="121"/>
                </a:lnTo>
                <a:lnTo>
                  <a:pt x="0" y="54"/>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06" name="Freeform 515"/>
          <p:cNvSpPr>
            <a:spLocks/>
          </p:cNvSpPr>
          <p:nvPr/>
        </p:nvSpPr>
        <p:spPr bwMode="auto">
          <a:xfrm>
            <a:off x="6551613" y="4529609"/>
            <a:ext cx="255587" cy="271462"/>
          </a:xfrm>
          <a:custGeom>
            <a:avLst/>
            <a:gdLst>
              <a:gd name="T0" fmla="*/ 0 w 483"/>
              <a:gd name="T1" fmla="*/ 0 h 396"/>
              <a:gd name="T2" fmla="*/ 29401502 w 483"/>
              <a:gd name="T3" fmla="*/ 8458509 h 396"/>
              <a:gd name="T4" fmla="*/ 67763892 w 483"/>
              <a:gd name="T5" fmla="*/ 56861010 h 396"/>
              <a:gd name="T6" fmla="*/ 99405888 w 483"/>
              <a:gd name="T7" fmla="*/ 74248283 h 396"/>
              <a:gd name="T8" fmla="*/ 94645516 w 483"/>
              <a:gd name="T9" fmla="*/ 85995866 h 396"/>
              <a:gd name="T10" fmla="*/ 105846362 w 483"/>
              <a:gd name="T11" fmla="*/ 83176364 h 396"/>
              <a:gd name="T12" fmla="*/ 103605875 w 483"/>
              <a:gd name="T13" fmla="*/ 103383160 h 396"/>
              <a:gd name="T14" fmla="*/ 135247855 w 483"/>
              <a:gd name="T15" fmla="*/ 140507634 h 396"/>
              <a:gd name="T16" fmla="*/ 133007898 w 483"/>
              <a:gd name="T17" fmla="*/ 183270469 h 396"/>
              <a:gd name="T18" fmla="*/ 117046679 w 483"/>
              <a:gd name="T19" fmla="*/ 186089971 h 396"/>
              <a:gd name="T20" fmla="*/ 92405558 w 483"/>
              <a:gd name="T21" fmla="*/ 156954387 h 396"/>
              <a:gd name="T22" fmla="*/ 42842314 w 483"/>
              <a:gd name="T23" fmla="*/ 62969589 h 396"/>
              <a:gd name="T24" fmla="*/ 0 w 483"/>
              <a:gd name="T25" fmla="*/ 0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3"/>
              <a:gd name="T40" fmla="*/ 0 h 396"/>
              <a:gd name="T41" fmla="*/ 483 w 483"/>
              <a:gd name="T42" fmla="*/ 396 h 3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3" h="396">
                <a:moveTo>
                  <a:pt x="0" y="0"/>
                </a:moveTo>
                <a:lnTo>
                  <a:pt x="105" y="18"/>
                </a:lnTo>
                <a:lnTo>
                  <a:pt x="242" y="121"/>
                </a:lnTo>
                <a:lnTo>
                  <a:pt x="355" y="158"/>
                </a:lnTo>
                <a:lnTo>
                  <a:pt x="338" y="183"/>
                </a:lnTo>
                <a:lnTo>
                  <a:pt x="378" y="177"/>
                </a:lnTo>
                <a:lnTo>
                  <a:pt x="370" y="220"/>
                </a:lnTo>
                <a:lnTo>
                  <a:pt x="483" y="299"/>
                </a:lnTo>
                <a:lnTo>
                  <a:pt x="475" y="390"/>
                </a:lnTo>
                <a:lnTo>
                  <a:pt x="418" y="396"/>
                </a:lnTo>
                <a:lnTo>
                  <a:pt x="330" y="334"/>
                </a:lnTo>
                <a:lnTo>
                  <a:pt x="153" y="134"/>
                </a:lnTo>
                <a:lnTo>
                  <a:pt x="0"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07" name="Freeform 516"/>
          <p:cNvSpPr>
            <a:spLocks/>
          </p:cNvSpPr>
          <p:nvPr/>
        </p:nvSpPr>
        <p:spPr bwMode="auto">
          <a:xfrm>
            <a:off x="6792913" y="4801071"/>
            <a:ext cx="214312" cy="68263"/>
          </a:xfrm>
          <a:custGeom>
            <a:avLst/>
            <a:gdLst>
              <a:gd name="T0" fmla="*/ 0 w 403"/>
              <a:gd name="T1" fmla="*/ 11886209 h 97"/>
              <a:gd name="T2" fmla="*/ 7070169 w 403"/>
              <a:gd name="T3" fmla="*/ 0 h 97"/>
              <a:gd name="T4" fmla="*/ 86820298 w 403"/>
              <a:gd name="T5" fmla="*/ 14857408 h 97"/>
              <a:gd name="T6" fmla="*/ 93324638 w 403"/>
              <a:gd name="T7" fmla="*/ 26743616 h 97"/>
              <a:gd name="T8" fmla="*/ 113969312 w 403"/>
              <a:gd name="T9" fmla="*/ 33182152 h 97"/>
              <a:gd name="T10" fmla="*/ 113969312 w 403"/>
              <a:gd name="T11" fmla="*/ 48039565 h 97"/>
              <a:gd name="T12" fmla="*/ 18381910 w 403"/>
              <a:gd name="T13" fmla="*/ 23772417 h 97"/>
              <a:gd name="T14" fmla="*/ 0 w 403"/>
              <a:gd name="T15" fmla="*/ 11886209 h 97"/>
              <a:gd name="T16" fmla="*/ 0 60000 65536"/>
              <a:gd name="T17" fmla="*/ 0 60000 65536"/>
              <a:gd name="T18" fmla="*/ 0 60000 65536"/>
              <a:gd name="T19" fmla="*/ 0 60000 65536"/>
              <a:gd name="T20" fmla="*/ 0 60000 65536"/>
              <a:gd name="T21" fmla="*/ 0 60000 65536"/>
              <a:gd name="T22" fmla="*/ 0 60000 65536"/>
              <a:gd name="T23" fmla="*/ 0 60000 65536"/>
              <a:gd name="T24" fmla="*/ 0 w 403"/>
              <a:gd name="T25" fmla="*/ 0 h 97"/>
              <a:gd name="T26" fmla="*/ 403 w 403"/>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 h="97">
                <a:moveTo>
                  <a:pt x="0" y="24"/>
                </a:moveTo>
                <a:lnTo>
                  <a:pt x="25" y="0"/>
                </a:lnTo>
                <a:lnTo>
                  <a:pt x="307" y="30"/>
                </a:lnTo>
                <a:lnTo>
                  <a:pt x="330" y="54"/>
                </a:lnTo>
                <a:lnTo>
                  <a:pt x="403" y="67"/>
                </a:lnTo>
                <a:lnTo>
                  <a:pt x="403" y="97"/>
                </a:lnTo>
                <a:lnTo>
                  <a:pt x="65" y="48"/>
                </a:lnTo>
                <a:lnTo>
                  <a:pt x="0" y="2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08" name="Freeform 517"/>
          <p:cNvSpPr>
            <a:spLocks/>
          </p:cNvSpPr>
          <p:nvPr/>
        </p:nvSpPr>
        <p:spPr bwMode="auto">
          <a:xfrm>
            <a:off x="6873875" y="4559771"/>
            <a:ext cx="239713" cy="200025"/>
          </a:xfrm>
          <a:custGeom>
            <a:avLst/>
            <a:gdLst>
              <a:gd name="T0" fmla="*/ 0 w 452"/>
              <a:gd name="T1" fmla="*/ 63312375 h 291"/>
              <a:gd name="T2" fmla="*/ 9000376 w 452"/>
              <a:gd name="T3" fmla="*/ 42995745 h 291"/>
              <a:gd name="T4" fmla="*/ 20813137 w 452"/>
              <a:gd name="T5" fmla="*/ 54335312 h 291"/>
              <a:gd name="T6" fmla="*/ 59064329 w 452"/>
              <a:gd name="T7" fmla="*/ 51972818 h 291"/>
              <a:gd name="T8" fmla="*/ 70314944 w 452"/>
              <a:gd name="T9" fmla="*/ 45830473 h 291"/>
              <a:gd name="T10" fmla="*/ 88315158 w 452"/>
              <a:gd name="T11" fmla="*/ 0 h 291"/>
              <a:gd name="T12" fmla="*/ 108847207 w 452"/>
              <a:gd name="T13" fmla="*/ 2834719 h 291"/>
              <a:gd name="T14" fmla="*/ 104065676 w 452"/>
              <a:gd name="T15" fmla="*/ 14174280 h 291"/>
              <a:gd name="T16" fmla="*/ 127129031 w 452"/>
              <a:gd name="T17" fmla="*/ 54335312 h 291"/>
              <a:gd name="T18" fmla="*/ 115316274 w 452"/>
              <a:gd name="T19" fmla="*/ 51972818 h 291"/>
              <a:gd name="T20" fmla="*/ 92815609 w 452"/>
              <a:gd name="T21" fmla="*/ 97803291 h 291"/>
              <a:gd name="T22" fmla="*/ 90565383 w 452"/>
              <a:gd name="T23" fmla="*/ 129459468 h 291"/>
              <a:gd name="T24" fmla="*/ 74533785 w 452"/>
              <a:gd name="T25" fmla="*/ 137491396 h 291"/>
              <a:gd name="T26" fmla="*/ 49782878 w 452"/>
              <a:gd name="T27" fmla="*/ 120954629 h 291"/>
              <a:gd name="T28" fmla="*/ 36282585 w 452"/>
              <a:gd name="T29" fmla="*/ 126151840 h 291"/>
              <a:gd name="T30" fmla="*/ 36282585 w 452"/>
              <a:gd name="T31" fmla="*/ 118119911 h 291"/>
              <a:gd name="T32" fmla="*/ 16031602 w 452"/>
              <a:gd name="T33" fmla="*/ 118119911 h 291"/>
              <a:gd name="T34" fmla="*/ 0 w 452"/>
              <a:gd name="T35" fmla="*/ 63312375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2"/>
              <a:gd name="T55" fmla="*/ 0 h 291"/>
              <a:gd name="T56" fmla="*/ 452 w 45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2" h="291">
                <a:moveTo>
                  <a:pt x="0" y="134"/>
                </a:moveTo>
                <a:lnTo>
                  <a:pt x="32" y="91"/>
                </a:lnTo>
                <a:lnTo>
                  <a:pt x="74" y="115"/>
                </a:lnTo>
                <a:lnTo>
                  <a:pt x="210" y="110"/>
                </a:lnTo>
                <a:lnTo>
                  <a:pt x="250" y="97"/>
                </a:lnTo>
                <a:lnTo>
                  <a:pt x="314" y="0"/>
                </a:lnTo>
                <a:lnTo>
                  <a:pt x="387" y="6"/>
                </a:lnTo>
                <a:lnTo>
                  <a:pt x="370" y="30"/>
                </a:lnTo>
                <a:lnTo>
                  <a:pt x="452" y="115"/>
                </a:lnTo>
                <a:lnTo>
                  <a:pt x="410" y="110"/>
                </a:lnTo>
                <a:lnTo>
                  <a:pt x="330" y="207"/>
                </a:lnTo>
                <a:lnTo>
                  <a:pt x="322" y="274"/>
                </a:lnTo>
                <a:lnTo>
                  <a:pt x="265" y="291"/>
                </a:lnTo>
                <a:lnTo>
                  <a:pt x="177" y="256"/>
                </a:lnTo>
                <a:lnTo>
                  <a:pt x="129" y="267"/>
                </a:lnTo>
                <a:lnTo>
                  <a:pt x="129" y="250"/>
                </a:lnTo>
                <a:lnTo>
                  <a:pt x="57" y="250"/>
                </a:lnTo>
                <a:lnTo>
                  <a:pt x="0" y="134"/>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09" name="Freeform 518"/>
          <p:cNvSpPr>
            <a:spLocks/>
          </p:cNvSpPr>
          <p:nvPr/>
        </p:nvSpPr>
        <p:spPr bwMode="auto">
          <a:xfrm>
            <a:off x="7113588" y="4621684"/>
            <a:ext cx="144462" cy="171450"/>
          </a:xfrm>
          <a:custGeom>
            <a:avLst/>
            <a:gdLst>
              <a:gd name="T0" fmla="*/ 0 w 273"/>
              <a:gd name="T1" fmla="*/ 72064088 h 249"/>
              <a:gd name="T2" fmla="*/ 8680420 w 273"/>
              <a:gd name="T3" fmla="*/ 92450818 h 249"/>
              <a:gd name="T4" fmla="*/ 6440464 w 273"/>
              <a:gd name="T5" fmla="*/ 115208218 h 249"/>
              <a:gd name="T6" fmla="*/ 17640768 w 273"/>
              <a:gd name="T7" fmla="*/ 118052635 h 249"/>
              <a:gd name="T8" fmla="*/ 17640768 w 273"/>
              <a:gd name="T9" fmla="*/ 75382919 h 249"/>
              <a:gd name="T10" fmla="*/ 24641616 w 273"/>
              <a:gd name="T11" fmla="*/ 72064088 h 249"/>
              <a:gd name="T12" fmla="*/ 24641616 w 273"/>
              <a:gd name="T13" fmla="*/ 86761274 h 249"/>
              <a:gd name="T14" fmla="*/ 33601960 w 273"/>
              <a:gd name="T15" fmla="*/ 103829174 h 249"/>
              <a:gd name="T16" fmla="*/ 49282703 w 273"/>
              <a:gd name="T17" fmla="*/ 98140340 h 249"/>
              <a:gd name="T18" fmla="*/ 31081549 w 273"/>
              <a:gd name="T19" fmla="*/ 57841316 h 249"/>
              <a:gd name="T20" fmla="*/ 56003093 w 273"/>
              <a:gd name="T21" fmla="*/ 40773427 h 249"/>
              <a:gd name="T22" fmla="*/ 19881251 w 273"/>
              <a:gd name="T23" fmla="*/ 48832963 h 249"/>
              <a:gd name="T24" fmla="*/ 15400811 w 273"/>
              <a:gd name="T25" fmla="*/ 23231136 h 249"/>
              <a:gd name="T26" fmla="*/ 67203921 w 273"/>
              <a:gd name="T27" fmla="*/ 20386714 h 249"/>
              <a:gd name="T28" fmla="*/ 76444209 w 273"/>
              <a:gd name="T29" fmla="*/ 0 h 249"/>
              <a:gd name="T30" fmla="*/ 63003412 w 273"/>
              <a:gd name="T31" fmla="*/ 11378361 h 249"/>
              <a:gd name="T32" fmla="*/ 24641616 w 273"/>
              <a:gd name="T33" fmla="*/ 5689525 h 249"/>
              <a:gd name="T34" fmla="*/ 13160857 w 273"/>
              <a:gd name="T35" fmla="*/ 14223466 h 249"/>
              <a:gd name="T36" fmla="*/ 0 w 273"/>
              <a:gd name="T37" fmla="*/ 72064088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249"/>
              <a:gd name="T59" fmla="*/ 273 w 273"/>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249">
                <a:moveTo>
                  <a:pt x="0" y="152"/>
                </a:moveTo>
                <a:lnTo>
                  <a:pt x="31" y="195"/>
                </a:lnTo>
                <a:lnTo>
                  <a:pt x="23" y="243"/>
                </a:lnTo>
                <a:lnTo>
                  <a:pt x="63" y="249"/>
                </a:lnTo>
                <a:lnTo>
                  <a:pt x="63" y="159"/>
                </a:lnTo>
                <a:lnTo>
                  <a:pt x="88" y="152"/>
                </a:lnTo>
                <a:lnTo>
                  <a:pt x="88" y="183"/>
                </a:lnTo>
                <a:lnTo>
                  <a:pt x="120" y="219"/>
                </a:lnTo>
                <a:lnTo>
                  <a:pt x="176" y="207"/>
                </a:lnTo>
                <a:lnTo>
                  <a:pt x="111" y="122"/>
                </a:lnTo>
                <a:lnTo>
                  <a:pt x="200" y="86"/>
                </a:lnTo>
                <a:lnTo>
                  <a:pt x="71" y="103"/>
                </a:lnTo>
                <a:lnTo>
                  <a:pt x="55" y="49"/>
                </a:lnTo>
                <a:lnTo>
                  <a:pt x="240" y="43"/>
                </a:lnTo>
                <a:lnTo>
                  <a:pt x="273" y="0"/>
                </a:lnTo>
                <a:lnTo>
                  <a:pt x="225" y="24"/>
                </a:lnTo>
                <a:lnTo>
                  <a:pt x="88" y="12"/>
                </a:lnTo>
                <a:lnTo>
                  <a:pt x="47" y="30"/>
                </a:lnTo>
                <a:lnTo>
                  <a:pt x="0" y="152"/>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10" name="Freeform 519"/>
          <p:cNvSpPr>
            <a:spLocks/>
          </p:cNvSpPr>
          <p:nvPr/>
        </p:nvSpPr>
        <p:spPr bwMode="auto">
          <a:xfrm>
            <a:off x="7397750" y="4670896"/>
            <a:ext cx="247650" cy="206375"/>
          </a:xfrm>
          <a:custGeom>
            <a:avLst/>
            <a:gdLst>
              <a:gd name="T0" fmla="*/ 0 w 466"/>
              <a:gd name="T1" fmla="*/ 17626770 h 299"/>
              <a:gd name="T2" fmla="*/ 18357458 w 466"/>
              <a:gd name="T3" fmla="*/ 29060222 h 299"/>
              <a:gd name="T4" fmla="*/ 36150530 w 466"/>
              <a:gd name="T5" fmla="*/ 26202033 h 299"/>
              <a:gd name="T6" fmla="*/ 13556447 w 466"/>
              <a:gd name="T7" fmla="*/ 40970608 h 299"/>
              <a:gd name="T8" fmla="*/ 24853752 w 466"/>
              <a:gd name="T9" fmla="*/ 58121134 h 299"/>
              <a:gd name="T10" fmla="*/ 36150530 w 466"/>
              <a:gd name="T11" fmla="*/ 43828797 h 299"/>
              <a:gd name="T12" fmla="*/ 45470352 w 466"/>
              <a:gd name="T13" fmla="*/ 58121134 h 299"/>
              <a:gd name="T14" fmla="*/ 93200376 w 466"/>
              <a:gd name="T15" fmla="*/ 83846216 h 299"/>
              <a:gd name="T16" fmla="*/ 101955811 w 466"/>
              <a:gd name="T17" fmla="*/ 115765327 h 299"/>
              <a:gd name="T18" fmla="*/ 95460049 w 466"/>
              <a:gd name="T19" fmla="*/ 112906448 h 299"/>
              <a:gd name="T20" fmla="*/ 88399368 w 466"/>
              <a:gd name="T21" fmla="*/ 130533903 h 299"/>
              <a:gd name="T22" fmla="*/ 115794447 w 466"/>
              <a:gd name="T23" fmla="*/ 124816835 h 299"/>
              <a:gd name="T24" fmla="*/ 131610562 w 466"/>
              <a:gd name="T25" fmla="*/ 142443599 h 299"/>
              <a:gd name="T26" fmla="*/ 129350889 w 466"/>
              <a:gd name="T27" fmla="*/ 37635479 h 299"/>
              <a:gd name="T28" fmla="*/ 88399368 w 466"/>
              <a:gd name="T29" fmla="*/ 17626770 h 299"/>
              <a:gd name="T30" fmla="*/ 54507980 w 466"/>
              <a:gd name="T31" fmla="*/ 49068936 h 299"/>
              <a:gd name="T32" fmla="*/ 40951537 w 466"/>
              <a:gd name="T33" fmla="*/ 31919101 h 299"/>
              <a:gd name="T34" fmla="*/ 38410203 w 466"/>
              <a:gd name="T35" fmla="*/ 6193321 h 299"/>
              <a:gd name="T36" fmla="*/ 20334938 w 466"/>
              <a:gd name="T37" fmla="*/ 0 h 299"/>
              <a:gd name="T38" fmla="*/ 0 w 466"/>
              <a:gd name="T39" fmla="*/ 17626770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6"/>
              <a:gd name="T61" fmla="*/ 0 h 299"/>
              <a:gd name="T62" fmla="*/ 466 w 466"/>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6" h="299">
                <a:moveTo>
                  <a:pt x="0" y="37"/>
                </a:moveTo>
                <a:lnTo>
                  <a:pt x="65" y="61"/>
                </a:lnTo>
                <a:lnTo>
                  <a:pt x="128" y="55"/>
                </a:lnTo>
                <a:lnTo>
                  <a:pt x="48" y="86"/>
                </a:lnTo>
                <a:lnTo>
                  <a:pt x="88" y="122"/>
                </a:lnTo>
                <a:lnTo>
                  <a:pt x="128" y="92"/>
                </a:lnTo>
                <a:lnTo>
                  <a:pt x="161" y="122"/>
                </a:lnTo>
                <a:lnTo>
                  <a:pt x="330" y="176"/>
                </a:lnTo>
                <a:lnTo>
                  <a:pt x="361" y="243"/>
                </a:lnTo>
                <a:lnTo>
                  <a:pt x="338" y="237"/>
                </a:lnTo>
                <a:lnTo>
                  <a:pt x="313" y="274"/>
                </a:lnTo>
                <a:lnTo>
                  <a:pt x="410" y="262"/>
                </a:lnTo>
                <a:lnTo>
                  <a:pt x="466" y="299"/>
                </a:lnTo>
                <a:lnTo>
                  <a:pt x="458" y="79"/>
                </a:lnTo>
                <a:lnTo>
                  <a:pt x="313" y="37"/>
                </a:lnTo>
                <a:lnTo>
                  <a:pt x="193" y="103"/>
                </a:lnTo>
                <a:lnTo>
                  <a:pt x="145" y="67"/>
                </a:lnTo>
                <a:lnTo>
                  <a:pt x="136" y="13"/>
                </a:lnTo>
                <a:lnTo>
                  <a:pt x="72" y="0"/>
                </a:lnTo>
                <a:lnTo>
                  <a:pt x="0" y="3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11" name="Freeform 520"/>
          <p:cNvSpPr>
            <a:spLocks/>
          </p:cNvSpPr>
          <p:nvPr/>
        </p:nvSpPr>
        <p:spPr bwMode="auto">
          <a:xfrm>
            <a:off x="5341938" y="3956521"/>
            <a:ext cx="47625" cy="19050"/>
          </a:xfrm>
          <a:custGeom>
            <a:avLst/>
            <a:gdLst>
              <a:gd name="T0" fmla="*/ 0 w 89"/>
              <a:gd name="T1" fmla="*/ 0 h 24"/>
              <a:gd name="T2" fmla="*/ 11453545 w 89"/>
              <a:gd name="T3" fmla="*/ 15120939 h 24"/>
              <a:gd name="T4" fmla="*/ 25484726 w 89"/>
              <a:gd name="T5" fmla="*/ 0 h 24"/>
              <a:gd name="T6" fmla="*/ 0 w 89"/>
              <a:gd name="T7" fmla="*/ 0 h 24"/>
              <a:gd name="T8" fmla="*/ 0 60000 65536"/>
              <a:gd name="T9" fmla="*/ 0 60000 65536"/>
              <a:gd name="T10" fmla="*/ 0 60000 65536"/>
              <a:gd name="T11" fmla="*/ 0 60000 65536"/>
              <a:gd name="T12" fmla="*/ 0 w 89"/>
              <a:gd name="T13" fmla="*/ 0 h 24"/>
              <a:gd name="T14" fmla="*/ 89 w 89"/>
              <a:gd name="T15" fmla="*/ 24 h 24"/>
            </a:gdLst>
            <a:ahLst/>
            <a:cxnLst>
              <a:cxn ang="T8">
                <a:pos x="T0" y="T1"/>
              </a:cxn>
              <a:cxn ang="T9">
                <a:pos x="T2" y="T3"/>
              </a:cxn>
              <a:cxn ang="T10">
                <a:pos x="T4" y="T5"/>
              </a:cxn>
              <a:cxn ang="T11">
                <a:pos x="T6" y="T7"/>
              </a:cxn>
            </a:cxnLst>
            <a:rect l="T12" t="T13" r="T14" b="T15"/>
            <a:pathLst>
              <a:path w="89" h="24">
                <a:moveTo>
                  <a:pt x="0" y="0"/>
                </a:moveTo>
                <a:lnTo>
                  <a:pt x="40" y="24"/>
                </a:lnTo>
                <a:lnTo>
                  <a:pt x="89" y="0"/>
                </a:lnTo>
                <a:lnTo>
                  <a:pt x="0" y="0"/>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12" name="Freeform 521"/>
          <p:cNvSpPr>
            <a:spLocks/>
          </p:cNvSpPr>
          <p:nvPr/>
        </p:nvSpPr>
        <p:spPr bwMode="auto">
          <a:xfrm>
            <a:off x="4070350" y="4413721"/>
            <a:ext cx="139700" cy="146050"/>
          </a:xfrm>
          <a:custGeom>
            <a:avLst/>
            <a:gdLst>
              <a:gd name="T0" fmla="*/ 0 w 265"/>
              <a:gd name="T1" fmla="*/ 65821926 h 213"/>
              <a:gd name="T2" fmla="*/ 1945256 w 265"/>
              <a:gd name="T3" fmla="*/ 51717477 h 213"/>
              <a:gd name="T4" fmla="*/ 4446677 w 265"/>
              <a:gd name="T5" fmla="*/ 34321751 h 213"/>
              <a:gd name="T6" fmla="*/ 11116429 w 265"/>
              <a:gd name="T7" fmla="*/ 34321751 h 213"/>
              <a:gd name="T8" fmla="*/ 6669751 w 265"/>
              <a:gd name="T9" fmla="*/ 5641782 h 213"/>
              <a:gd name="T10" fmla="*/ 28902607 w 265"/>
              <a:gd name="T11" fmla="*/ 0 h 213"/>
              <a:gd name="T12" fmla="*/ 42242114 w 265"/>
              <a:gd name="T13" fmla="*/ 5641782 h 213"/>
              <a:gd name="T14" fmla="*/ 46966608 w 265"/>
              <a:gd name="T15" fmla="*/ 14104454 h 213"/>
              <a:gd name="T16" fmla="*/ 73645622 w 265"/>
              <a:gd name="T17" fmla="*/ 17395721 h 213"/>
              <a:gd name="T18" fmla="*/ 69198946 w 265"/>
              <a:gd name="T19" fmla="*/ 91210642 h 213"/>
              <a:gd name="T20" fmla="*/ 13617321 w 265"/>
              <a:gd name="T21" fmla="*/ 100143688 h 213"/>
              <a:gd name="T22" fmla="*/ 13617321 w 265"/>
              <a:gd name="T23" fmla="*/ 74285281 h 213"/>
              <a:gd name="T24" fmla="*/ 0 w 265"/>
              <a:gd name="T25" fmla="*/ 65821926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5"/>
              <a:gd name="T40" fmla="*/ 0 h 213"/>
              <a:gd name="T41" fmla="*/ 265 w 26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5" h="213">
                <a:moveTo>
                  <a:pt x="0" y="140"/>
                </a:moveTo>
                <a:lnTo>
                  <a:pt x="7" y="110"/>
                </a:lnTo>
                <a:lnTo>
                  <a:pt x="16" y="73"/>
                </a:lnTo>
                <a:lnTo>
                  <a:pt x="40" y="73"/>
                </a:lnTo>
                <a:lnTo>
                  <a:pt x="24" y="12"/>
                </a:lnTo>
                <a:lnTo>
                  <a:pt x="104" y="0"/>
                </a:lnTo>
                <a:lnTo>
                  <a:pt x="152" y="12"/>
                </a:lnTo>
                <a:lnTo>
                  <a:pt x="169" y="30"/>
                </a:lnTo>
                <a:lnTo>
                  <a:pt x="265" y="37"/>
                </a:lnTo>
                <a:lnTo>
                  <a:pt x="249" y="194"/>
                </a:lnTo>
                <a:lnTo>
                  <a:pt x="49" y="213"/>
                </a:lnTo>
                <a:lnTo>
                  <a:pt x="49" y="158"/>
                </a:lnTo>
                <a:lnTo>
                  <a:pt x="0" y="140"/>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13" name="Freeform 522"/>
          <p:cNvSpPr>
            <a:spLocks/>
          </p:cNvSpPr>
          <p:nvPr/>
        </p:nvSpPr>
        <p:spPr bwMode="auto">
          <a:xfrm>
            <a:off x="5103813" y="3851746"/>
            <a:ext cx="106362" cy="104775"/>
          </a:xfrm>
          <a:custGeom>
            <a:avLst/>
            <a:gdLst>
              <a:gd name="T0" fmla="*/ 0 w 200"/>
              <a:gd name="T1" fmla="*/ 31359431 h 152"/>
              <a:gd name="T2" fmla="*/ 0 w 200"/>
              <a:gd name="T3" fmla="*/ 17105207 h 152"/>
              <a:gd name="T4" fmla="*/ 6787491 w 200"/>
              <a:gd name="T5" fmla="*/ 11403243 h 152"/>
              <a:gd name="T6" fmla="*/ 22625858 w 200"/>
              <a:gd name="T7" fmla="*/ 17105207 h 152"/>
              <a:gd name="T8" fmla="*/ 50059277 w 200"/>
              <a:gd name="T9" fmla="*/ 0 h 152"/>
              <a:gd name="T10" fmla="*/ 56564375 w 200"/>
              <a:gd name="T11" fmla="*/ 19956188 h 152"/>
              <a:gd name="T12" fmla="*/ 27433951 w 200"/>
              <a:gd name="T13" fmla="*/ 28509139 h 152"/>
              <a:gd name="T14" fmla="*/ 41008937 w 200"/>
              <a:gd name="T15" fmla="*/ 48940267 h 152"/>
              <a:gd name="T16" fmla="*/ 33938517 w 200"/>
              <a:gd name="T17" fmla="*/ 57492522 h 152"/>
              <a:gd name="T18" fmla="*/ 18100688 w 200"/>
              <a:gd name="T19" fmla="*/ 72222365 h 152"/>
              <a:gd name="T20" fmla="*/ 2545243 w 200"/>
              <a:gd name="T21" fmla="*/ 69371383 h 152"/>
              <a:gd name="T22" fmla="*/ 6787491 w 200"/>
              <a:gd name="T23" fmla="*/ 31359431 h 152"/>
              <a:gd name="T24" fmla="*/ 0 w 200"/>
              <a:gd name="T25" fmla="*/ 31359431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152"/>
              <a:gd name="T41" fmla="*/ 200 w 200"/>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152">
                <a:moveTo>
                  <a:pt x="0" y="66"/>
                </a:moveTo>
                <a:lnTo>
                  <a:pt x="0" y="36"/>
                </a:lnTo>
                <a:lnTo>
                  <a:pt x="24" y="24"/>
                </a:lnTo>
                <a:lnTo>
                  <a:pt x="80" y="36"/>
                </a:lnTo>
                <a:lnTo>
                  <a:pt x="177" y="0"/>
                </a:lnTo>
                <a:lnTo>
                  <a:pt x="200" y="42"/>
                </a:lnTo>
                <a:lnTo>
                  <a:pt x="97" y="60"/>
                </a:lnTo>
                <a:lnTo>
                  <a:pt x="145" y="103"/>
                </a:lnTo>
                <a:lnTo>
                  <a:pt x="120" y="121"/>
                </a:lnTo>
                <a:lnTo>
                  <a:pt x="64" y="152"/>
                </a:lnTo>
                <a:lnTo>
                  <a:pt x="9" y="146"/>
                </a:lnTo>
                <a:lnTo>
                  <a:pt x="24" y="66"/>
                </a:lnTo>
                <a:lnTo>
                  <a:pt x="0" y="66"/>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14" name="Freeform 523"/>
          <p:cNvSpPr>
            <a:spLocks/>
          </p:cNvSpPr>
          <p:nvPr/>
        </p:nvSpPr>
        <p:spPr bwMode="auto">
          <a:xfrm>
            <a:off x="5086350" y="4555009"/>
            <a:ext cx="188913" cy="212725"/>
          </a:xfrm>
          <a:custGeom>
            <a:avLst/>
            <a:gdLst>
              <a:gd name="T0" fmla="*/ 0 w 355"/>
              <a:gd name="T1" fmla="*/ 8476061 h 310"/>
              <a:gd name="T2" fmla="*/ 11893537 w 355"/>
              <a:gd name="T3" fmla="*/ 39554493 h 310"/>
              <a:gd name="T4" fmla="*/ 0 w 355"/>
              <a:gd name="T5" fmla="*/ 68749283 h 310"/>
              <a:gd name="T6" fmla="*/ 9345075 w 355"/>
              <a:gd name="T7" fmla="*/ 77224656 h 310"/>
              <a:gd name="T8" fmla="*/ 2548463 w 355"/>
              <a:gd name="T9" fmla="*/ 88997264 h 310"/>
              <a:gd name="T10" fmla="*/ 68530179 w 355"/>
              <a:gd name="T11" fmla="*/ 145973939 h 310"/>
              <a:gd name="T12" fmla="*/ 95715566 w 355"/>
              <a:gd name="T13" fmla="*/ 100298468 h 310"/>
              <a:gd name="T14" fmla="*/ 91467951 w 355"/>
              <a:gd name="T15" fmla="*/ 88997264 h 310"/>
              <a:gd name="T16" fmla="*/ 91467951 w 355"/>
              <a:gd name="T17" fmla="*/ 25427500 h 310"/>
              <a:gd name="T18" fmla="*/ 100529919 w 355"/>
              <a:gd name="T19" fmla="*/ 11301188 h 310"/>
              <a:gd name="T20" fmla="*/ 64282565 w 355"/>
              <a:gd name="T21" fmla="*/ 16952123 h 310"/>
              <a:gd name="T22" fmla="*/ 25486226 w 355"/>
              <a:gd name="T23" fmla="*/ 0 h 310"/>
              <a:gd name="T24" fmla="*/ 0 w 355"/>
              <a:gd name="T25" fmla="*/ 8476061 h 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
              <a:gd name="T40" fmla="*/ 0 h 310"/>
              <a:gd name="T41" fmla="*/ 355 w 355"/>
              <a:gd name="T42" fmla="*/ 310 h 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 h="310">
                <a:moveTo>
                  <a:pt x="0" y="18"/>
                </a:moveTo>
                <a:lnTo>
                  <a:pt x="42" y="84"/>
                </a:lnTo>
                <a:lnTo>
                  <a:pt x="0" y="146"/>
                </a:lnTo>
                <a:lnTo>
                  <a:pt x="33" y="164"/>
                </a:lnTo>
                <a:lnTo>
                  <a:pt x="9" y="189"/>
                </a:lnTo>
                <a:lnTo>
                  <a:pt x="242" y="310"/>
                </a:lnTo>
                <a:lnTo>
                  <a:pt x="338" y="213"/>
                </a:lnTo>
                <a:lnTo>
                  <a:pt x="323" y="189"/>
                </a:lnTo>
                <a:lnTo>
                  <a:pt x="323" y="54"/>
                </a:lnTo>
                <a:lnTo>
                  <a:pt x="355" y="24"/>
                </a:lnTo>
                <a:lnTo>
                  <a:pt x="227" y="36"/>
                </a:lnTo>
                <a:lnTo>
                  <a:pt x="90" y="0"/>
                </a:lnTo>
                <a:lnTo>
                  <a:pt x="0" y="18"/>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15" name="Freeform 524"/>
          <p:cNvSpPr>
            <a:spLocks/>
          </p:cNvSpPr>
          <p:nvPr/>
        </p:nvSpPr>
        <p:spPr bwMode="auto">
          <a:xfrm>
            <a:off x="7245350" y="3589809"/>
            <a:ext cx="149225" cy="146050"/>
          </a:xfrm>
          <a:custGeom>
            <a:avLst/>
            <a:gdLst>
              <a:gd name="T0" fmla="*/ 0 w 282"/>
              <a:gd name="T1" fmla="*/ 60180147 h 213"/>
              <a:gd name="T2" fmla="*/ 13440832 w 282"/>
              <a:gd name="T3" fmla="*/ 65821926 h 213"/>
              <a:gd name="T4" fmla="*/ 4760383 w 282"/>
              <a:gd name="T5" fmla="*/ 94501908 h 213"/>
              <a:gd name="T6" fmla="*/ 27161592 w 282"/>
              <a:gd name="T7" fmla="*/ 100143688 h 213"/>
              <a:gd name="T8" fmla="*/ 49562803 w 282"/>
              <a:gd name="T9" fmla="*/ 83218328 h 213"/>
              <a:gd name="T10" fmla="*/ 38362467 w 282"/>
              <a:gd name="T11" fmla="*/ 60180147 h 213"/>
              <a:gd name="T12" fmla="*/ 67484083 w 282"/>
              <a:gd name="T13" fmla="*/ 39963530 h 213"/>
              <a:gd name="T14" fmla="*/ 78964895 w 282"/>
              <a:gd name="T15" fmla="*/ 11283565 h 213"/>
              <a:gd name="T16" fmla="*/ 76445004 w 282"/>
              <a:gd name="T17" fmla="*/ 8462672 h 213"/>
              <a:gd name="T18" fmla="*/ 72244481 w 282"/>
              <a:gd name="T19" fmla="*/ 0 h 213"/>
              <a:gd name="T20" fmla="*/ 47602771 w 282"/>
              <a:gd name="T21" fmla="*/ 19746920 h 213"/>
              <a:gd name="T22" fmla="*/ 47602771 w 282"/>
              <a:gd name="T23" fmla="*/ 28679971 h 213"/>
              <a:gd name="T24" fmla="*/ 31642045 w 282"/>
              <a:gd name="T25" fmla="*/ 28679971 h 213"/>
              <a:gd name="T26" fmla="*/ 0 w 282"/>
              <a:gd name="T27" fmla="*/ 60180147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2"/>
              <a:gd name="T43" fmla="*/ 0 h 213"/>
              <a:gd name="T44" fmla="*/ 282 w 282"/>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2" h="213">
                <a:moveTo>
                  <a:pt x="0" y="128"/>
                </a:moveTo>
                <a:lnTo>
                  <a:pt x="48" y="140"/>
                </a:lnTo>
                <a:lnTo>
                  <a:pt x="17" y="201"/>
                </a:lnTo>
                <a:lnTo>
                  <a:pt x="97" y="213"/>
                </a:lnTo>
                <a:lnTo>
                  <a:pt x="177" y="177"/>
                </a:lnTo>
                <a:lnTo>
                  <a:pt x="137" y="128"/>
                </a:lnTo>
                <a:lnTo>
                  <a:pt x="241" y="85"/>
                </a:lnTo>
                <a:lnTo>
                  <a:pt x="282" y="24"/>
                </a:lnTo>
                <a:lnTo>
                  <a:pt x="273" y="18"/>
                </a:lnTo>
                <a:lnTo>
                  <a:pt x="258" y="0"/>
                </a:lnTo>
                <a:lnTo>
                  <a:pt x="170" y="42"/>
                </a:lnTo>
                <a:lnTo>
                  <a:pt x="170" y="61"/>
                </a:lnTo>
                <a:lnTo>
                  <a:pt x="113" y="61"/>
                </a:lnTo>
                <a:lnTo>
                  <a:pt x="0" y="128"/>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16" name="Freeform 525"/>
          <p:cNvSpPr>
            <a:spLocks/>
          </p:cNvSpPr>
          <p:nvPr/>
        </p:nvSpPr>
        <p:spPr bwMode="auto">
          <a:xfrm>
            <a:off x="7283450" y="3710459"/>
            <a:ext cx="84138" cy="112712"/>
          </a:xfrm>
          <a:custGeom>
            <a:avLst/>
            <a:gdLst>
              <a:gd name="T0" fmla="*/ 0 w 160"/>
              <a:gd name="T1" fmla="*/ 77463376 h 164"/>
              <a:gd name="T2" fmla="*/ 6636910 w 160"/>
              <a:gd name="T3" fmla="*/ 17004391 h 164"/>
              <a:gd name="T4" fmla="*/ 28759417 w 160"/>
              <a:gd name="T5" fmla="*/ 0 h 164"/>
              <a:gd name="T6" fmla="*/ 44245019 w 160"/>
              <a:gd name="T7" fmla="*/ 45816745 h 164"/>
              <a:gd name="T8" fmla="*/ 26823718 w 160"/>
              <a:gd name="T9" fmla="*/ 68961184 h 164"/>
              <a:gd name="T10" fmla="*/ 0 w 160"/>
              <a:gd name="T11" fmla="*/ 77463376 h 164"/>
              <a:gd name="T12" fmla="*/ 0 60000 65536"/>
              <a:gd name="T13" fmla="*/ 0 60000 65536"/>
              <a:gd name="T14" fmla="*/ 0 60000 65536"/>
              <a:gd name="T15" fmla="*/ 0 60000 65536"/>
              <a:gd name="T16" fmla="*/ 0 60000 65536"/>
              <a:gd name="T17" fmla="*/ 0 60000 65536"/>
              <a:gd name="T18" fmla="*/ 0 w 160"/>
              <a:gd name="T19" fmla="*/ 0 h 164"/>
              <a:gd name="T20" fmla="*/ 160 w 160"/>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160" h="164">
                <a:moveTo>
                  <a:pt x="0" y="164"/>
                </a:moveTo>
                <a:lnTo>
                  <a:pt x="24" y="36"/>
                </a:lnTo>
                <a:lnTo>
                  <a:pt x="104" y="0"/>
                </a:lnTo>
                <a:lnTo>
                  <a:pt x="160" y="97"/>
                </a:lnTo>
                <a:lnTo>
                  <a:pt x="97" y="146"/>
                </a:lnTo>
                <a:lnTo>
                  <a:pt x="0" y="164"/>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17" name="Freeform 526"/>
          <p:cNvSpPr>
            <a:spLocks/>
          </p:cNvSpPr>
          <p:nvPr/>
        </p:nvSpPr>
        <p:spPr bwMode="auto">
          <a:xfrm>
            <a:off x="5389563" y="3935884"/>
            <a:ext cx="38100" cy="42862"/>
          </a:xfrm>
          <a:custGeom>
            <a:avLst/>
            <a:gdLst>
              <a:gd name="T0" fmla="*/ 0 w 73"/>
              <a:gd name="T1" fmla="*/ 15305249 h 61"/>
              <a:gd name="T2" fmla="*/ 15254089 w 73"/>
              <a:gd name="T3" fmla="*/ 0 h 61"/>
              <a:gd name="T4" fmla="*/ 19885068 w 73"/>
              <a:gd name="T5" fmla="*/ 30117234 h 61"/>
              <a:gd name="T6" fmla="*/ 0 w 73"/>
              <a:gd name="T7" fmla="*/ 15305249 h 61"/>
              <a:gd name="T8" fmla="*/ 0 60000 65536"/>
              <a:gd name="T9" fmla="*/ 0 60000 65536"/>
              <a:gd name="T10" fmla="*/ 0 60000 65536"/>
              <a:gd name="T11" fmla="*/ 0 60000 65536"/>
              <a:gd name="T12" fmla="*/ 0 w 73"/>
              <a:gd name="T13" fmla="*/ 0 h 61"/>
              <a:gd name="T14" fmla="*/ 73 w 73"/>
              <a:gd name="T15" fmla="*/ 61 h 61"/>
            </a:gdLst>
            <a:ahLst/>
            <a:cxnLst>
              <a:cxn ang="T8">
                <a:pos x="T0" y="T1"/>
              </a:cxn>
              <a:cxn ang="T9">
                <a:pos x="T2" y="T3"/>
              </a:cxn>
              <a:cxn ang="T10">
                <a:pos x="T4" y="T5"/>
              </a:cxn>
              <a:cxn ang="T11">
                <a:pos x="T6" y="T7"/>
              </a:cxn>
            </a:cxnLst>
            <a:rect l="T12" t="T13" r="T14" b="T15"/>
            <a:pathLst>
              <a:path w="73" h="61">
                <a:moveTo>
                  <a:pt x="0" y="31"/>
                </a:moveTo>
                <a:lnTo>
                  <a:pt x="56" y="0"/>
                </a:lnTo>
                <a:lnTo>
                  <a:pt x="73" y="61"/>
                </a:lnTo>
                <a:lnTo>
                  <a:pt x="0" y="31"/>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18" name="Freeform 527"/>
          <p:cNvSpPr>
            <a:spLocks/>
          </p:cNvSpPr>
          <p:nvPr/>
        </p:nvSpPr>
        <p:spPr bwMode="auto">
          <a:xfrm>
            <a:off x="6665913" y="4127971"/>
            <a:ext cx="171450" cy="196850"/>
          </a:xfrm>
          <a:custGeom>
            <a:avLst/>
            <a:gdLst>
              <a:gd name="T0" fmla="*/ 0 w 322"/>
              <a:gd name="T1" fmla="*/ 28897716 h 286"/>
              <a:gd name="T2" fmla="*/ 11340193 w 322"/>
              <a:gd name="T3" fmla="*/ 46426317 h 286"/>
              <a:gd name="T4" fmla="*/ 9072474 w 322"/>
              <a:gd name="T5" fmla="*/ 81009268 h 286"/>
              <a:gd name="T6" fmla="*/ 40824802 w 322"/>
              <a:gd name="T7" fmla="*/ 69165924 h 286"/>
              <a:gd name="T8" fmla="*/ 54433241 w 322"/>
              <a:gd name="T9" fmla="*/ 81009268 h 286"/>
              <a:gd name="T10" fmla="*/ 68041680 w 322"/>
              <a:gd name="T11" fmla="*/ 115592241 h 286"/>
              <a:gd name="T12" fmla="*/ 63788977 w 322"/>
              <a:gd name="T13" fmla="*/ 135489225 h 286"/>
              <a:gd name="T14" fmla="*/ 91289137 w 322"/>
              <a:gd name="T15" fmla="*/ 129804667 h 286"/>
              <a:gd name="T16" fmla="*/ 77397433 w 322"/>
              <a:gd name="T17" fmla="*/ 86220285 h 286"/>
              <a:gd name="T18" fmla="*/ 47629022 w 322"/>
              <a:gd name="T19" fmla="*/ 51637334 h 286"/>
              <a:gd name="T20" fmla="*/ 54433241 w 322"/>
              <a:gd name="T21" fmla="*/ 34582962 h 286"/>
              <a:gd name="T22" fmla="*/ 38840349 w 322"/>
              <a:gd name="T23" fmla="*/ 26055781 h 286"/>
              <a:gd name="T24" fmla="*/ 22680385 w 322"/>
              <a:gd name="T25" fmla="*/ 0 h 286"/>
              <a:gd name="T26" fmla="*/ 18144417 w 322"/>
              <a:gd name="T27" fmla="*/ 0 h 286"/>
              <a:gd name="T28" fmla="*/ 18144417 w 322"/>
              <a:gd name="T29" fmla="*/ 17054366 h 286"/>
              <a:gd name="T30" fmla="*/ 11340193 w 322"/>
              <a:gd name="T31" fmla="*/ 11843350 h 286"/>
              <a:gd name="T32" fmla="*/ 0 w 322"/>
              <a:gd name="T33" fmla="*/ 28897716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2"/>
              <a:gd name="T52" fmla="*/ 0 h 286"/>
              <a:gd name="T53" fmla="*/ 322 w 322"/>
              <a:gd name="T54" fmla="*/ 286 h 2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2" h="286">
                <a:moveTo>
                  <a:pt x="0" y="61"/>
                </a:moveTo>
                <a:lnTo>
                  <a:pt x="40" y="98"/>
                </a:lnTo>
                <a:lnTo>
                  <a:pt x="32" y="171"/>
                </a:lnTo>
                <a:lnTo>
                  <a:pt x="144" y="146"/>
                </a:lnTo>
                <a:lnTo>
                  <a:pt x="192" y="171"/>
                </a:lnTo>
                <a:lnTo>
                  <a:pt x="240" y="244"/>
                </a:lnTo>
                <a:lnTo>
                  <a:pt x="225" y="286"/>
                </a:lnTo>
                <a:lnTo>
                  <a:pt x="322" y="274"/>
                </a:lnTo>
                <a:lnTo>
                  <a:pt x="273" y="182"/>
                </a:lnTo>
                <a:lnTo>
                  <a:pt x="168" y="109"/>
                </a:lnTo>
                <a:lnTo>
                  <a:pt x="192" y="73"/>
                </a:lnTo>
                <a:lnTo>
                  <a:pt x="137" y="55"/>
                </a:lnTo>
                <a:lnTo>
                  <a:pt x="80" y="0"/>
                </a:lnTo>
                <a:lnTo>
                  <a:pt x="64" y="0"/>
                </a:lnTo>
                <a:lnTo>
                  <a:pt x="64" y="36"/>
                </a:lnTo>
                <a:lnTo>
                  <a:pt x="40" y="25"/>
                </a:lnTo>
                <a:lnTo>
                  <a:pt x="0" y="6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19" name="Freeform 528"/>
          <p:cNvSpPr>
            <a:spLocks/>
          </p:cNvSpPr>
          <p:nvPr/>
        </p:nvSpPr>
        <p:spPr bwMode="auto">
          <a:xfrm>
            <a:off x="4002088" y="4464521"/>
            <a:ext cx="93662" cy="95250"/>
          </a:xfrm>
          <a:custGeom>
            <a:avLst/>
            <a:gdLst>
              <a:gd name="T0" fmla="*/ 0 w 178"/>
              <a:gd name="T1" fmla="*/ 22218419 h 140"/>
              <a:gd name="T2" fmla="*/ 13290006 w 178"/>
              <a:gd name="T3" fmla="*/ 0 h 140"/>
              <a:gd name="T4" fmla="*/ 24365275 w 178"/>
              <a:gd name="T5" fmla="*/ 0 h 140"/>
              <a:gd name="T6" fmla="*/ 24365275 w 178"/>
              <a:gd name="T7" fmla="*/ 17126628 h 140"/>
              <a:gd name="T8" fmla="*/ 37655285 w 178"/>
              <a:gd name="T9" fmla="*/ 17126628 h 140"/>
              <a:gd name="T10" fmla="*/ 35717324 w 178"/>
              <a:gd name="T11" fmla="*/ 31013397 h 140"/>
              <a:gd name="T12" fmla="*/ 49284102 w 178"/>
              <a:gd name="T13" fmla="*/ 39345047 h 140"/>
              <a:gd name="T14" fmla="*/ 49284102 w 178"/>
              <a:gd name="T15" fmla="*/ 64804011 h 140"/>
              <a:gd name="T16" fmla="*/ 0 w 178"/>
              <a:gd name="T17" fmla="*/ 22218419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140"/>
              <a:gd name="T29" fmla="*/ 178 w 178"/>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140">
                <a:moveTo>
                  <a:pt x="0" y="48"/>
                </a:moveTo>
                <a:lnTo>
                  <a:pt x="48" y="0"/>
                </a:lnTo>
                <a:lnTo>
                  <a:pt x="88" y="0"/>
                </a:lnTo>
                <a:lnTo>
                  <a:pt x="88" y="37"/>
                </a:lnTo>
                <a:lnTo>
                  <a:pt x="136" y="37"/>
                </a:lnTo>
                <a:lnTo>
                  <a:pt x="129" y="67"/>
                </a:lnTo>
                <a:lnTo>
                  <a:pt x="178" y="85"/>
                </a:lnTo>
                <a:lnTo>
                  <a:pt x="178" y="140"/>
                </a:lnTo>
                <a:lnTo>
                  <a:pt x="0" y="48"/>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20" name="Freeform 529"/>
          <p:cNvSpPr>
            <a:spLocks/>
          </p:cNvSpPr>
          <p:nvPr/>
        </p:nvSpPr>
        <p:spPr bwMode="auto">
          <a:xfrm>
            <a:off x="5300663" y="4948709"/>
            <a:ext cx="174625" cy="325437"/>
          </a:xfrm>
          <a:custGeom>
            <a:avLst/>
            <a:gdLst>
              <a:gd name="T0" fmla="*/ 0 w 330"/>
              <a:gd name="T1" fmla="*/ 160271545 h 474"/>
              <a:gd name="T2" fmla="*/ 11200871 w 330"/>
              <a:gd name="T3" fmla="*/ 206467152 h 474"/>
              <a:gd name="T4" fmla="*/ 27161594 w 330"/>
              <a:gd name="T5" fmla="*/ 223437246 h 474"/>
              <a:gd name="T6" fmla="*/ 54043259 w 330"/>
              <a:gd name="T7" fmla="*/ 206467152 h 474"/>
              <a:gd name="T8" fmla="*/ 85405385 w 330"/>
              <a:gd name="T9" fmla="*/ 54209298 h 474"/>
              <a:gd name="T10" fmla="*/ 92405728 w 330"/>
              <a:gd name="T11" fmla="*/ 59865996 h 474"/>
              <a:gd name="T12" fmla="*/ 74204518 w 330"/>
              <a:gd name="T13" fmla="*/ 0 h 474"/>
              <a:gd name="T14" fmla="*/ 60763673 w 330"/>
              <a:gd name="T15" fmla="*/ 25454807 h 474"/>
              <a:gd name="T16" fmla="*/ 60763673 w 330"/>
              <a:gd name="T17" fmla="*/ 40067886 h 474"/>
              <a:gd name="T18" fmla="*/ 40602431 w 330"/>
              <a:gd name="T19" fmla="*/ 59865996 h 474"/>
              <a:gd name="T20" fmla="*/ 17921289 w 330"/>
              <a:gd name="T21" fmla="*/ 68822377 h 474"/>
              <a:gd name="T22" fmla="*/ 11200871 w 330"/>
              <a:gd name="T23" fmla="*/ 88620476 h 474"/>
              <a:gd name="T24" fmla="*/ 17921289 w 330"/>
              <a:gd name="T25" fmla="*/ 125860367 h 474"/>
              <a:gd name="T26" fmla="*/ 0 w 330"/>
              <a:gd name="T27" fmla="*/ 160271545 h 4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0"/>
              <a:gd name="T43" fmla="*/ 0 h 474"/>
              <a:gd name="T44" fmla="*/ 330 w 330"/>
              <a:gd name="T45" fmla="*/ 474 h 4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0" h="474">
                <a:moveTo>
                  <a:pt x="0" y="340"/>
                </a:moveTo>
                <a:lnTo>
                  <a:pt x="40" y="438"/>
                </a:lnTo>
                <a:lnTo>
                  <a:pt x="97" y="474"/>
                </a:lnTo>
                <a:lnTo>
                  <a:pt x="193" y="438"/>
                </a:lnTo>
                <a:lnTo>
                  <a:pt x="305" y="115"/>
                </a:lnTo>
                <a:lnTo>
                  <a:pt x="330" y="127"/>
                </a:lnTo>
                <a:lnTo>
                  <a:pt x="265" y="0"/>
                </a:lnTo>
                <a:lnTo>
                  <a:pt x="217" y="54"/>
                </a:lnTo>
                <a:lnTo>
                  <a:pt x="217" y="85"/>
                </a:lnTo>
                <a:lnTo>
                  <a:pt x="145" y="127"/>
                </a:lnTo>
                <a:lnTo>
                  <a:pt x="64" y="146"/>
                </a:lnTo>
                <a:lnTo>
                  <a:pt x="40" y="188"/>
                </a:lnTo>
                <a:lnTo>
                  <a:pt x="64" y="267"/>
                </a:lnTo>
                <a:lnTo>
                  <a:pt x="0" y="34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21" name="Freeform 530"/>
          <p:cNvSpPr>
            <a:spLocks/>
          </p:cNvSpPr>
          <p:nvPr/>
        </p:nvSpPr>
        <p:spPr bwMode="auto">
          <a:xfrm>
            <a:off x="5053013" y="4880446"/>
            <a:ext cx="80962" cy="185738"/>
          </a:xfrm>
          <a:custGeom>
            <a:avLst/>
            <a:gdLst>
              <a:gd name="T0" fmla="*/ 0 w 153"/>
              <a:gd name="T1" fmla="*/ 73008883 h 268"/>
              <a:gd name="T2" fmla="*/ 6440447 w 153"/>
              <a:gd name="T3" fmla="*/ 79253281 h 268"/>
              <a:gd name="T4" fmla="*/ 22401073 w 153"/>
              <a:gd name="T5" fmla="*/ 87899104 h 268"/>
              <a:gd name="T6" fmla="*/ 20161126 w 153"/>
              <a:gd name="T7" fmla="*/ 111434476 h 268"/>
              <a:gd name="T8" fmla="*/ 33601871 w 153"/>
              <a:gd name="T9" fmla="*/ 128726121 h 268"/>
              <a:gd name="T10" fmla="*/ 42842127 w 153"/>
              <a:gd name="T11" fmla="*/ 93662545 h 268"/>
              <a:gd name="T12" fmla="*/ 26881498 w 153"/>
              <a:gd name="T13" fmla="*/ 70127174 h 268"/>
              <a:gd name="T14" fmla="*/ 31361394 w 153"/>
              <a:gd name="T15" fmla="*/ 84536416 h 268"/>
              <a:gd name="T16" fmla="*/ 24641021 w 153"/>
              <a:gd name="T17" fmla="*/ 82134991 h 268"/>
              <a:gd name="T18" fmla="*/ 17640721 w 153"/>
              <a:gd name="T19" fmla="*/ 49953125 h 268"/>
              <a:gd name="T20" fmla="*/ 17640721 w 153"/>
              <a:gd name="T21" fmla="*/ 5764116 h 268"/>
              <a:gd name="T22" fmla="*/ 2239949 w 153"/>
              <a:gd name="T23" fmla="*/ 0 h 268"/>
              <a:gd name="T24" fmla="*/ 13440749 w 153"/>
              <a:gd name="T25" fmla="*/ 23536054 h 268"/>
              <a:gd name="T26" fmla="*/ 0 w 153"/>
              <a:gd name="T27" fmla="*/ 7300888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268"/>
              <a:gd name="T44" fmla="*/ 153 w 153"/>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268">
                <a:moveTo>
                  <a:pt x="0" y="152"/>
                </a:moveTo>
                <a:lnTo>
                  <a:pt x="23" y="165"/>
                </a:lnTo>
                <a:lnTo>
                  <a:pt x="80" y="183"/>
                </a:lnTo>
                <a:lnTo>
                  <a:pt x="72" y="232"/>
                </a:lnTo>
                <a:lnTo>
                  <a:pt x="120" y="268"/>
                </a:lnTo>
                <a:lnTo>
                  <a:pt x="153" y="195"/>
                </a:lnTo>
                <a:lnTo>
                  <a:pt x="96" y="146"/>
                </a:lnTo>
                <a:lnTo>
                  <a:pt x="112" y="176"/>
                </a:lnTo>
                <a:lnTo>
                  <a:pt x="88" y="171"/>
                </a:lnTo>
                <a:lnTo>
                  <a:pt x="63" y="104"/>
                </a:lnTo>
                <a:lnTo>
                  <a:pt x="63" y="12"/>
                </a:lnTo>
                <a:lnTo>
                  <a:pt x="8" y="0"/>
                </a:lnTo>
                <a:lnTo>
                  <a:pt x="48" y="49"/>
                </a:lnTo>
                <a:lnTo>
                  <a:pt x="0" y="152"/>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22" name="Freeform 531"/>
          <p:cNvSpPr>
            <a:spLocks/>
          </p:cNvSpPr>
          <p:nvPr/>
        </p:nvSpPr>
        <p:spPr bwMode="auto">
          <a:xfrm>
            <a:off x="6670675" y="4508971"/>
            <a:ext cx="84138" cy="117475"/>
          </a:xfrm>
          <a:custGeom>
            <a:avLst/>
            <a:gdLst>
              <a:gd name="T0" fmla="*/ 0 w 161"/>
              <a:gd name="T1" fmla="*/ 0 h 170"/>
              <a:gd name="T2" fmla="*/ 6827720 w 161"/>
              <a:gd name="T3" fmla="*/ 0 h 170"/>
              <a:gd name="T4" fmla="*/ 11197148 w 161"/>
              <a:gd name="T5" fmla="*/ 11460724 h 170"/>
              <a:gd name="T6" fmla="*/ 22121500 w 161"/>
              <a:gd name="T7" fmla="*/ 5252514 h 170"/>
              <a:gd name="T8" fmla="*/ 37415805 w 161"/>
              <a:gd name="T9" fmla="*/ 25786455 h 170"/>
              <a:gd name="T10" fmla="*/ 43970205 w 161"/>
              <a:gd name="T11" fmla="*/ 81178673 h 170"/>
              <a:gd name="T12" fmla="*/ 13109327 w 161"/>
              <a:gd name="T13" fmla="*/ 57780425 h 170"/>
              <a:gd name="T14" fmla="*/ 0 w 161"/>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70"/>
              <a:gd name="T26" fmla="*/ 161 w 161"/>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70">
                <a:moveTo>
                  <a:pt x="0" y="0"/>
                </a:moveTo>
                <a:lnTo>
                  <a:pt x="25" y="0"/>
                </a:lnTo>
                <a:lnTo>
                  <a:pt x="41" y="24"/>
                </a:lnTo>
                <a:lnTo>
                  <a:pt x="81" y="11"/>
                </a:lnTo>
                <a:lnTo>
                  <a:pt x="137" y="54"/>
                </a:lnTo>
                <a:lnTo>
                  <a:pt x="161" y="170"/>
                </a:lnTo>
                <a:lnTo>
                  <a:pt x="48" y="121"/>
                </a:lnTo>
                <a:lnTo>
                  <a:pt x="0"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23" name="Freeform 532"/>
          <p:cNvSpPr>
            <a:spLocks/>
          </p:cNvSpPr>
          <p:nvPr/>
        </p:nvSpPr>
        <p:spPr bwMode="auto">
          <a:xfrm>
            <a:off x="6891338" y="4501034"/>
            <a:ext cx="230187" cy="138112"/>
          </a:xfrm>
          <a:custGeom>
            <a:avLst/>
            <a:gdLst>
              <a:gd name="T0" fmla="*/ 0 w 435"/>
              <a:gd name="T1" fmla="*/ 83568750 h 201"/>
              <a:gd name="T2" fmla="*/ 11760704 w 435"/>
              <a:gd name="T3" fmla="*/ 94900136 h 201"/>
              <a:gd name="T4" fmla="*/ 49842632 w 435"/>
              <a:gd name="T5" fmla="*/ 92539178 h 201"/>
              <a:gd name="T6" fmla="*/ 61043475 w 435"/>
              <a:gd name="T7" fmla="*/ 86401763 h 201"/>
              <a:gd name="T8" fmla="*/ 78964735 w 435"/>
              <a:gd name="T9" fmla="*/ 40604239 h 201"/>
              <a:gd name="T10" fmla="*/ 99405864 w 435"/>
              <a:gd name="T11" fmla="*/ 43436565 h 201"/>
              <a:gd name="T12" fmla="*/ 121807022 w 435"/>
              <a:gd name="T13" fmla="*/ 28800820 h 201"/>
              <a:gd name="T14" fmla="*/ 99405864 w 435"/>
              <a:gd name="T15" fmla="*/ 14636437 h 201"/>
              <a:gd name="T16" fmla="*/ 94645493 w 435"/>
              <a:gd name="T17" fmla="*/ 0 h 201"/>
              <a:gd name="T18" fmla="*/ 70003849 w 435"/>
              <a:gd name="T19" fmla="*/ 31633146 h 201"/>
              <a:gd name="T20" fmla="*/ 63283432 w 435"/>
              <a:gd name="T21" fmla="*/ 46269589 h 201"/>
              <a:gd name="T22" fmla="*/ 54043146 w 435"/>
              <a:gd name="T23" fmla="*/ 37771226 h 201"/>
              <a:gd name="T24" fmla="*/ 38642318 w 435"/>
              <a:gd name="T25" fmla="*/ 60906021 h 201"/>
              <a:gd name="T26" fmla="*/ 25201509 w 435"/>
              <a:gd name="T27" fmla="*/ 63266979 h 201"/>
              <a:gd name="T28" fmla="*/ 18201180 w 435"/>
              <a:gd name="T29" fmla="*/ 86401763 h 201"/>
              <a:gd name="T30" fmla="*/ 0 w 435"/>
              <a:gd name="T31" fmla="*/ 8356875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5"/>
              <a:gd name="T49" fmla="*/ 0 h 201"/>
              <a:gd name="T50" fmla="*/ 435 w 435"/>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5" h="201">
                <a:moveTo>
                  <a:pt x="0" y="177"/>
                </a:moveTo>
                <a:lnTo>
                  <a:pt x="42" y="201"/>
                </a:lnTo>
                <a:lnTo>
                  <a:pt x="178" y="196"/>
                </a:lnTo>
                <a:lnTo>
                  <a:pt x="218" y="183"/>
                </a:lnTo>
                <a:lnTo>
                  <a:pt x="282" y="86"/>
                </a:lnTo>
                <a:lnTo>
                  <a:pt x="355" y="92"/>
                </a:lnTo>
                <a:lnTo>
                  <a:pt x="435" y="61"/>
                </a:lnTo>
                <a:lnTo>
                  <a:pt x="355" y="31"/>
                </a:lnTo>
                <a:lnTo>
                  <a:pt x="338" y="0"/>
                </a:lnTo>
                <a:lnTo>
                  <a:pt x="250" y="67"/>
                </a:lnTo>
                <a:lnTo>
                  <a:pt x="226" y="98"/>
                </a:lnTo>
                <a:lnTo>
                  <a:pt x="193" y="80"/>
                </a:lnTo>
                <a:lnTo>
                  <a:pt x="138" y="129"/>
                </a:lnTo>
                <a:lnTo>
                  <a:pt x="90" y="134"/>
                </a:lnTo>
                <a:lnTo>
                  <a:pt x="65" y="183"/>
                </a:lnTo>
                <a:lnTo>
                  <a:pt x="0" y="17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24" name="Freeform 533"/>
          <p:cNvSpPr>
            <a:spLocks/>
          </p:cNvSpPr>
          <p:nvPr/>
        </p:nvSpPr>
        <p:spPr bwMode="auto">
          <a:xfrm>
            <a:off x="3984625" y="4066059"/>
            <a:ext cx="392113" cy="355600"/>
          </a:xfrm>
          <a:custGeom>
            <a:avLst/>
            <a:gdLst>
              <a:gd name="T0" fmla="*/ 0 w 740"/>
              <a:gd name="T1" fmla="*/ 169838512 h 517"/>
              <a:gd name="T2" fmla="*/ 8984688 w 740"/>
              <a:gd name="T3" fmla="*/ 152334334 h 517"/>
              <a:gd name="T4" fmla="*/ 20216076 w 740"/>
              <a:gd name="T5" fmla="*/ 163688767 h 517"/>
              <a:gd name="T6" fmla="*/ 83671091 w 740"/>
              <a:gd name="T7" fmla="*/ 158484767 h 517"/>
              <a:gd name="T8" fmla="*/ 70194066 w 740"/>
              <a:gd name="T9" fmla="*/ 0 h 517"/>
              <a:gd name="T10" fmla="*/ 90128766 w 740"/>
              <a:gd name="T11" fmla="*/ 0 h 517"/>
              <a:gd name="T12" fmla="*/ 194015925 w 740"/>
              <a:gd name="T13" fmla="*/ 86101952 h 517"/>
              <a:gd name="T14" fmla="*/ 194015925 w 740"/>
              <a:gd name="T15" fmla="*/ 100767544 h 517"/>
              <a:gd name="T16" fmla="*/ 207773788 w 740"/>
              <a:gd name="T17" fmla="*/ 94617799 h 517"/>
              <a:gd name="T18" fmla="*/ 207773788 w 740"/>
              <a:gd name="T19" fmla="*/ 146657117 h 517"/>
              <a:gd name="T20" fmla="*/ 196542933 w 740"/>
              <a:gd name="T21" fmla="*/ 160850159 h 517"/>
              <a:gd name="T22" fmla="*/ 155830490 w 740"/>
              <a:gd name="T23" fmla="*/ 166999904 h 517"/>
              <a:gd name="T24" fmla="*/ 106133330 w 740"/>
              <a:gd name="T25" fmla="*/ 198223951 h 517"/>
              <a:gd name="T26" fmla="*/ 87882595 w 740"/>
              <a:gd name="T27" fmla="*/ 244586740 h 517"/>
              <a:gd name="T28" fmla="*/ 74405570 w 740"/>
              <a:gd name="T29" fmla="*/ 238909524 h 517"/>
              <a:gd name="T30" fmla="*/ 51943315 w 740"/>
              <a:gd name="T31" fmla="*/ 244586740 h 517"/>
              <a:gd name="T32" fmla="*/ 40712460 w 740"/>
              <a:gd name="T33" fmla="*/ 207212992 h 517"/>
              <a:gd name="T34" fmla="*/ 18250213 w 740"/>
              <a:gd name="T35" fmla="*/ 215728129 h 517"/>
              <a:gd name="T36" fmla="*/ 11230859 w 740"/>
              <a:gd name="T37" fmla="*/ 209578384 h 517"/>
              <a:gd name="T38" fmla="*/ 0 w 740"/>
              <a:gd name="T39" fmla="*/ 169838512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0"/>
              <a:gd name="T61" fmla="*/ 0 h 517"/>
              <a:gd name="T62" fmla="*/ 740 w 740"/>
              <a:gd name="T63" fmla="*/ 517 h 5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0" h="517">
                <a:moveTo>
                  <a:pt x="0" y="359"/>
                </a:moveTo>
                <a:lnTo>
                  <a:pt x="32" y="322"/>
                </a:lnTo>
                <a:lnTo>
                  <a:pt x="72" y="346"/>
                </a:lnTo>
                <a:lnTo>
                  <a:pt x="298" y="335"/>
                </a:lnTo>
                <a:lnTo>
                  <a:pt x="250" y="0"/>
                </a:lnTo>
                <a:lnTo>
                  <a:pt x="321" y="0"/>
                </a:lnTo>
                <a:lnTo>
                  <a:pt x="691" y="182"/>
                </a:lnTo>
                <a:lnTo>
                  <a:pt x="691" y="213"/>
                </a:lnTo>
                <a:lnTo>
                  <a:pt x="740" y="200"/>
                </a:lnTo>
                <a:lnTo>
                  <a:pt x="740" y="310"/>
                </a:lnTo>
                <a:lnTo>
                  <a:pt x="700" y="340"/>
                </a:lnTo>
                <a:lnTo>
                  <a:pt x="555" y="353"/>
                </a:lnTo>
                <a:lnTo>
                  <a:pt x="378" y="419"/>
                </a:lnTo>
                <a:lnTo>
                  <a:pt x="313" y="517"/>
                </a:lnTo>
                <a:lnTo>
                  <a:pt x="265" y="505"/>
                </a:lnTo>
                <a:lnTo>
                  <a:pt x="185" y="517"/>
                </a:lnTo>
                <a:lnTo>
                  <a:pt x="145" y="438"/>
                </a:lnTo>
                <a:lnTo>
                  <a:pt x="65" y="456"/>
                </a:lnTo>
                <a:lnTo>
                  <a:pt x="40" y="443"/>
                </a:lnTo>
                <a:lnTo>
                  <a:pt x="0" y="359"/>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25" name="Freeform 534"/>
          <p:cNvSpPr>
            <a:spLocks/>
          </p:cNvSpPr>
          <p:nvPr/>
        </p:nvSpPr>
        <p:spPr bwMode="auto">
          <a:xfrm>
            <a:off x="3870325" y="4007321"/>
            <a:ext cx="284163" cy="304800"/>
          </a:xfrm>
          <a:custGeom>
            <a:avLst/>
            <a:gdLst>
              <a:gd name="T0" fmla="*/ 0 w 538"/>
              <a:gd name="T1" fmla="*/ 106027262 h 445"/>
              <a:gd name="T2" fmla="*/ 8927366 w 538"/>
              <a:gd name="T3" fmla="*/ 117287051 h 445"/>
              <a:gd name="T4" fmla="*/ 11158943 w 538"/>
              <a:gd name="T5" fmla="*/ 148719799 h 445"/>
              <a:gd name="T6" fmla="*/ 4184801 w 538"/>
              <a:gd name="T7" fmla="*/ 185782827 h 445"/>
              <a:gd name="T8" fmla="*/ 33477352 w 538"/>
              <a:gd name="T9" fmla="*/ 177338114 h 445"/>
              <a:gd name="T10" fmla="*/ 60538328 w 538"/>
              <a:gd name="T11" fmla="*/ 208770905 h 445"/>
              <a:gd name="T12" fmla="*/ 69465707 w 538"/>
              <a:gd name="T13" fmla="*/ 191412378 h 445"/>
              <a:gd name="T14" fmla="*/ 80624645 w 538"/>
              <a:gd name="T15" fmla="*/ 202672167 h 445"/>
              <a:gd name="T16" fmla="*/ 143673976 w 538"/>
              <a:gd name="T17" fmla="*/ 197511116 h 445"/>
              <a:gd name="T18" fmla="*/ 130282899 w 538"/>
              <a:gd name="T19" fmla="*/ 40346615 h 445"/>
              <a:gd name="T20" fmla="*/ 150090352 w 538"/>
              <a:gd name="T21" fmla="*/ 40346615 h 445"/>
              <a:gd name="T22" fmla="*/ 105454036 w 538"/>
              <a:gd name="T23" fmla="*/ 0 h 445"/>
              <a:gd name="T24" fmla="*/ 105454036 w 538"/>
              <a:gd name="T25" fmla="*/ 22988089 h 445"/>
              <a:gd name="T26" fmla="*/ 65002009 w 538"/>
              <a:gd name="T27" fmla="*/ 22988089 h 445"/>
              <a:gd name="T28" fmla="*/ 65002009 w 538"/>
              <a:gd name="T29" fmla="*/ 65680636 h 445"/>
              <a:gd name="T30" fmla="*/ 49379389 w 538"/>
              <a:gd name="T31" fmla="*/ 74594493 h 445"/>
              <a:gd name="T32" fmla="*/ 49379389 w 538"/>
              <a:gd name="T33" fmla="*/ 97582592 h 445"/>
              <a:gd name="T34" fmla="*/ 0 w 538"/>
              <a:gd name="T35" fmla="*/ 106027262 h 4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445"/>
              <a:gd name="T56" fmla="*/ 538 w 538"/>
              <a:gd name="T57" fmla="*/ 445 h 4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445">
                <a:moveTo>
                  <a:pt x="0" y="226"/>
                </a:moveTo>
                <a:lnTo>
                  <a:pt x="32" y="250"/>
                </a:lnTo>
                <a:lnTo>
                  <a:pt x="40" y="317"/>
                </a:lnTo>
                <a:lnTo>
                  <a:pt x="15" y="396"/>
                </a:lnTo>
                <a:lnTo>
                  <a:pt x="120" y="378"/>
                </a:lnTo>
                <a:lnTo>
                  <a:pt x="217" y="445"/>
                </a:lnTo>
                <a:lnTo>
                  <a:pt x="249" y="408"/>
                </a:lnTo>
                <a:lnTo>
                  <a:pt x="289" y="432"/>
                </a:lnTo>
                <a:lnTo>
                  <a:pt x="515" y="421"/>
                </a:lnTo>
                <a:lnTo>
                  <a:pt x="467" y="86"/>
                </a:lnTo>
                <a:lnTo>
                  <a:pt x="538" y="86"/>
                </a:lnTo>
                <a:lnTo>
                  <a:pt x="378" y="0"/>
                </a:lnTo>
                <a:lnTo>
                  <a:pt x="378" y="49"/>
                </a:lnTo>
                <a:lnTo>
                  <a:pt x="233" y="49"/>
                </a:lnTo>
                <a:lnTo>
                  <a:pt x="233" y="140"/>
                </a:lnTo>
                <a:lnTo>
                  <a:pt x="177" y="159"/>
                </a:lnTo>
                <a:lnTo>
                  <a:pt x="177" y="208"/>
                </a:lnTo>
                <a:lnTo>
                  <a:pt x="0" y="226"/>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26" name="Freeform 535"/>
          <p:cNvSpPr>
            <a:spLocks/>
          </p:cNvSpPr>
          <p:nvPr/>
        </p:nvSpPr>
        <p:spPr bwMode="auto">
          <a:xfrm>
            <a:off x="6369050" y="3313584"/>
            <a:ext cx="757238" cy="314325"/>
          </a:xfrm>
          <a:custGeom>
            <a:avLst/>
            <a:gdLst>
              <a:gd name="T0" fmla="*/ 0 w 1431"/>
              <a:gd name="T1" fmla="*/ 69068279 h 457"/>
              <a:gd name="T2" fmla="*/ 11200879 w 1431"/>
              <a:gd name="T3" fmla="*/ 89409985 h 457"/>
              <a:gd name="T4" fmla="*/ 31362139 w 1431"/>
              <a:gd name="T5" fmla="*/ 97925666 h 457"/>
              <a:gd name="T6" fmla="*/ 38362495 w 1431"/>
              <a:gd name="T7" fmla="*/ 143812977 h 457"/>
              <a:gd name="T8" fmla="*/ 94365826 w 1431"/>
              <a:gd name="T9" fmla="*/ 164155371 h 457"/>
              <a:gd name="T10" fmla="*/ 119287467 w 1431"/>
              <a:gd name="T11" fmla="*/ 195851333 h 457"/>
              <a:gd name="T12" fmla="*/ 164370398 w 1431"/>
              <a:gd name="T13" fmla="*/ 190174226 h 457"/>
              <a:gd name="T14" fmla="*/ 213653293 w 1431"/>
              <a:gd name="T15" fmla="*/ 216193038 h 457"/>
              <a:gd name="T16" fmla="*/ 283657898 w 1431"/>
              <a:gd name="T17" fmla="*/ 195851333 h 457"/>
              <a:gd name="T18" fmla="*/ 303819154 w 1431"/>
              <a:gd name="T19" fmla="*/ 173143550 h 457"/>
              <a:gd name="T20" fmla="*/ 306059647 w 1431"/>
              <a:gd name="T21" fmla="*/ 152801845 h 457"/>
              <a:gd name="T22" fmla="*/ 326500832 w 1431"/>
              <a:gd name="T23" fmla="*/ 155640398 h 457"/>
              <a:gd name="T24" fmla="*/ 367103274 w 1431"/>
              <a:gd name="T25" fmla="*/ 118267372 h 457"/>
              <a:gd name="T26" fmla="*/ 400705368 w 1431"/>
              <a:gd name="T27" fmla="*/ 115428818 h 457"/>
              <a:gd name="T28" fmla="*/ 382504146 w 1431"/>
              <a:gd name="T29" fmla="*/ 86572119 h 457"/>
              <a:gd name="T30" fmla="*/ 351142015 w 1431"/>
              <a:gd name="T31" fmla="*/ 95087113 h 457"/>
              <a:gd name="T32" fmla="*/ 351142015 w 1431"/>
              <a:gd name="T33" fmla="*/ 66229726 h 457"/>
              <a:gd name="T34" fmla="*/ 362342890 w 1431"/>
              <a:gd name="T35" fmla="*/ 45888020 h 457"/>
              <a:gd name="T36" fmla="*/ 337701178 w 1431"/>
              <a:gd name="T37" fmla="*/ 43049456 h 457"/>
              <a:gd name="T38" fmla="*/ 276657484 w 1431"/>
              <a:gd name="T39" fmla="*/ 60553307 h 457"/>
              <a:gd name="T40" fmla="*/ 224854167 w 1431"/>
              <a:gd name="T41" fmla="*/ 34533796 h 457"/>
              <a:gd name="T42" fmla="*/ 191252073 w 1431"/>
              <a:gd name="T43" fmla="*/ 40684109 h 457"/>
              <a:gd name="T44" fmla="*/ 177811235 w 1431"/>
              <a:gd name="T45" fmla="*/ 14665292 h 457"/>
              <a:gd name="T46" fmla="*/ 144209141 w 1431"/>
              <a:gd name="T47" fmla="*/ 0 h 457"/>
              <a:gd name="T48" fmla="*/ 128247849 w 1431"/>
              <a:gd name="T49" fmla="*/ 14665292 h 457"/>
              <a:gd name="T50" fmla="*/ 126007886 w 1431"/>
              <a:gd name="T51" fmla="*/ 45888020 h 457"/>
              <a:gd name="T52" fmla="*/ 51803333 w 1431"/>
              <a:gd name="T53" fmla="*/ 34533796 h 457"/>
              <a:gd name="T54" fmla="*/ 0 w 1431"/>
              <a:gd name="T55" fmla="*/ 69068279 h 4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31"/>
              <a:gd name="T85" fmla="*/ 0 h 457"/>
              <a:gd name="T86" fmla="*/ 1431 w 1431"/>
              <a:gd name="T87" fmla="*/ 457 h 4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31" h="457">
                <a:moveTo>
                  <a:pt x="0" y="146"/>
                </a:moveTo>
                <a:lnTo>
                  <a:pt x="40" y="189"/>
                </a:lnTo>
                <a:lnTo>
                  <a:pt x="112" y="207"/>
                </a:lnTo>
                <a:lnTo>
                  <a:pt x="137" y="304"/>
                </a:lnTo>
                <a:lnTo>
                  <a:pt x="337" y="347"/>
                </a:lnTo>
                <a:lnTo>
                  <a:pt x="426" y="414"/>
                </a:lnTo>
                <a:lnTo>
                  <a:pt x="587" y="402"/>
                </a:lnTo>
                <a:lnTo>
                  <a:pt x="763" y="457"/>
                </a:lnTo>
                <a:lnTo>
                  <a:pt x="1013" y="414"/>
                </a:lnTo>
                <a:lnTo>
                  <a:pt x="1085" y="366"/>
                </a:lnTo>
                <a:lnTo>
                  <a:pt x="1093" y="323"/>
                </a:lnTo>
                <a:lnTo>
                  <a:pt x="1166" y="329"/>
                </a:lnTo>
                <a:lnTo>
                  <a:pt x="1311" y="250"/>
                </a:lnTo>
                <a:lnTo>
                  <a:pt x="1431" y="244"/>
                </a:lnTo>
                <a:lnTo>
                  <a:pt x="1366" y="183"/>
                </a:lnTo>
                <a:lnTo>
                  <a:pt x="1254" y="201"/>
                </a:lnTo>
                <a:lnTo>
                  <a:pt x="1254" y="140"/>
                </a:lnTo>
                <a:lnTo>
                  <a:pt x="1294" y="97"/>
                </a:lnTo>
                <a:lnTo>
                  <a:pt x="1206" y="91"/>
                </a:lnTo>
                <a:lnTo>
                  <a:pt x="988" y="128"/>
                </a:lnTo>
                <a:lnTo>
                  <a:pt x="803" y="73"/>
                </a:lnTo>
                <a:lnTo>
                  <a:pt x="683" y="86"/>
                </a:lnTo>
                <a:lnTo>
                  <a:pt x="635" y="31"/>
                </a:lnTo>
                <a:lnTo>
                  <a:pt x="515" y="0"/>
                </a:lnTo>
                <a:lnTo>
                  <a:pt x="458" y="31"/>
                </a:lnTo>
                <a:lnTo>
                  <a:pt x="450" y="97"/>
                </a:lnTo>
                <a:lnTo>
                  <a:pt x="185" y="73"/>
                </a:lnTo>
                <a:lnTo>
                  <a:pt x="0" y="146"/>
                </a:lnTo>
              </a:path>
            </a:pathLst>
          </a:custGeom>
          <a:solidFill>
            <a:schemeClr val="hlink"/>
          </a:solidFill>
          <a:ln w="7938">
            <a:solidFill>
              <a:schemeClr val="bg1"/>
            </a:solidFill>
            <a:round/>
            <a:headEnd/>
            <a:tailEnd/>
          </a:ln>
        </p:spPr>
        <p:txBody>
          <a:bodyPr/>
          <a:lstStyle/>
          <a:p>
            <a:endParaRPr lang="en-US">
              <a:solidFill>
                <a:prstClr val="white"/>
              </a:solidFill>
            </a:endParaRPr>
          </a:p>
        </p:txBody>
      </p:sp>
      <p:sp>
        <p:nvSpPr>
          <p:cNvPr id="8427" name="Freeform 536"/>
          <p:cNvSpPr>
            <a:spLocks/>
          </p:cNvSpPr>
          <p:nvPr/>
        </p:nvSpPr>
        <p:spPr bwMode="auto">
          <a:xfrm>
            <a:off x="4989513" y="4910609"/>
            <a:ext cx="250825" cy="392112"/>
          </a:xfrm>
          <a:custGeom>
            <a:avLst/>
            <a:gdLst>
              <a:gd name="T0" fmla="*/ 0 w 475"/>
              <a:gd name="T1" fmla="*/ 71428813 h 572"/>
              <a:gd name="T2" fmla="*/ 2509306 w 475"/>
              <a:gd name="T3" fmla="*/ 79887323 h 572"/>
              <a:gd name="T4" fmla="*/ 34018206 w 475"/>
              <a:gd name="T5" fmla="*/ 96804365 h 572"/>
              <a:gd name="T6" fmla="*/ 36249236 w 475"/>
              <a:gd name="T7" fmla="*/ 111841717 h 572"/>
              <a:gd name="T8" fmla="*/ 36249236 w 475"/>
              <a:gd name="T9" fmla="*/ 154605214 h 572"/>
              <a:gd name="T10" fmla="*/ 20355376 w 475"/>
              <a:gd name="T11" fmla="*/ 196898494 h 572"/>
              <a:gd name="T12" fmla="*/ 25095703 w 475"/>
              <a:gd name="T13" fmla="*/ 251409579 h 572"/>
              <a:gd name="T14" fmla="*/ 25095703 w 475"/>
              <a:gd name="T15" fmla="*/ 268796860 h 572"/>
              <a:gd name="T16" fmla="*/ 34018206 w 475"/>
              <a:gd name="T17" fmla="*/ 268796860 h 572"/>
              <a:gd name="T18" fmla="*/ 34018206 w 475"/>
              <a:gd name="T19" fmla="*/ 248590076 h 572"/>
              <a:gd name="T20" fmla="*/ 67479317 w 475"/>
              <a:gd name="T21" fmla="*/ 226033363 h 572"/>
              <a:gd name="T22" fmla="*/ 58556286 w 475"/>
              <a:gd name="T23" fmla="*/ 154605214 h 572"/>
              <a:gd name="T24" fmla="*/ 130218307 w 475"/>
              <a:gd name="T25" fmla="*/ 79887323 h 572"/>
              <a:gd name="T26" fmla="*/ 132448800 w 475"/>
              <a:gd name="T27" fmla="*/ 0 h 572"/>
              <a:gd name="T28" fmla="*/ 114882078 w 475"/>
              <a:gd name="T29" fmla="*/ 14097523 h 572"/>
              <a:gd name="T30" fmla="*/ 63296613 w 475"/>
              <a:gd name="T31" fmla="*/ 16917026 h 572"/>
              <a:gd name="T32" fmla="*/ 60786780 w 475"/>
              <a:gd name="T33" fmla="*/ 48402525 h 572"/>
              <a:gd name="T34" fmla="*/ 76681176 w 475"/>
              <a:gd name="T35" fmla="*/ 71428813 h 572"/>
              <a:gd name="T36" fmla="*/ 67479317 w 475"/>
              <a:gd name="T37" fmla="*/ 105733136 h 572"/>
              <a:gd name="T38" fmla="*/ 54094770 w 475"/>
              <a:gd name="T39" fmla="*/ 88815408 h 572"/>
              <a:gd name="T40" fmla="*/ 56325792 w 475"/>
              <a:gd name="T41" fmla="*/ 65789121 h 572"/>
              <a:gd name="T42" fmla="*/ 40431940 w 475"/>
              <a:gd name="T43" fmla="*/ 57330610 h 572"/>
              <a:gd name="T44" fmla="*/ 0 w 475"/>
              <a:gd name="T45" fmla="*/ 71428813 h 5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5"/>
              <a:gd name="T70" fmla="*/ 0 h 572"/>
              <a:gd name="T71" fmla="*/ 475 w 475"/>
              <a:gd name="T72" fmla="*/ 572 h 5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5" h="572">
                <a:moveTo>
                  <a:pt x="0" y="152"/>
                </a:moveTo>
                <a:lnTo>
                  <a:pt x="9" y="170"/>
                </a:lnTo>
                <a:lnTo>
                  <a:pt x="122" y="206"/>
                </a:lnTo>
                <a:lnTo>
                  <a:pt x="130" y="238"/>
                </a:lnTo>
                <a:lnTo>
                  <a:pt x="130" y="329"/>
                </a:lnTo>
                <a:lnTo>
                  <a:pt x="73" y="419"/>
                </a:lnTo>
                <a:lnTo>
                  <a:pt x="90" y="535"/>
                </a:lnTo>
                <a:lnTo>
                  <a:pt x="90" y="572"/>
                </a:lnTo>
                <a:lnTo>
                  <a:pt x="122" y="572"/>
                </a:lnTo>
                <a:lnTo>
                  <a:pt x="122" y="529"/>
                </a:lnTo>
                <a:lnTo>
                  <a:pt x="242" y="481"/>
                </a:lnTo>
                <a:lnTo>
                  <a:pt x="210" y="329"/>
                </a:lnTo>
                <a:lnTo>
                  <a:pt x="467" y="170"/>
                </a:lnTo>
                <a:lnTo>
                  <a:pt x="475" y="0"/>
                </a:lnTo>
                <a:lnTo>
                  <a:pt x="412" y="30"/>
                </a:lnTo>
                <a:lnTo>
                  <a:pt x="227" y="36"/>
                </a:lnTo>
                <a:lnTo>
                  <a:pt x="218" y="103"/>
                </a:lnTo>
                <a:lnTo>
                  <a:pt x="275" y="152"/>
                </a:lnTo>
                <a:lnTo>
                  <a:pt x="242" y="225"/>
                </a:lnTo>
                <a:lnTo>
                  <a:pt x="194" y="189"/>
                </a:lnTo>
                <a:lnTo>
                  <a:pt x="202" y="140"/>
                </a:lnTo>
                <a:lnTo>
                  <a:pt x="145" y="122"/>
                </a:lnTo>
                <a:lnTo>
                  <a:pt x="0" y="152"/>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28" name="Freeform 537"/>
          <p:cNvSpPr>
            <a:spLocks/>
          </p:cNvSpPr>
          <p:nvPr/>
        </p:nvSpPr>
        <p:spPr bwMode="auto">
          <a:xfrm>
            <a:off x="4278313" y="4102571"/>
            <a:ext cx="379412" cy="280988"/>
          </a:xfrm>
          <a:custGeom>
            <a:avLst/>
            <a:gdLst>
              <a:gd name="T0" fmla="*/ 0 w 716"/>
              <a:gd name="T1" fmla="*/ 141816297 h 408"/>
              <a:gd name="T2" fmla="*/ 2246268 w 716"/>
              <a:gd name="T3" fmla="*/ 156045443 h 408"/>
              <a:gd name="T4" fmla="*/ 26956798 w 716"/>
              <a:gd name="T5" fmla="*/ 190669671 h 408"/>
              <a:gd name="T6" fmla="*/ 33976977 w 716"/>
              <a:gd name="T7" fmla="*/ 184503776 h 408"/>
              <a:gd name="T8" fmla="*/ 42962052 w 716"/>
              <a:gd name="T9" fmla="*/ 193515362 h 408"/>
              <a:gd name="T10" fmla="*/ 58686978 w 716"/>
              <a:gd name="T11" fmla="*/ 161736825 h 408"/>
              <a:gd name="T12" fmla="*/ 117373957 w 716"/>
              <a:gd name="T13" fmla="*/ 179286173 h 408"/>
              <a:gd name="T14" fmla="*/ 165109938 w 716"/>
              <a:gd name="T15" fmla="*/ 158891134 h 408"/>
              <a:gd name="T16" fmla="*/ 166795036 w 716"/>
              <a:gd name="T17" fmla="*/ 153199751 h 408"/>
              <a:gd name="T18" fmla="*/ 192066728 w 716"/>
              <a:gd name="T19" fmla="*/ 110037803 h 408"/>
              <a:gd name="T20" fmla="*/ 201052324 w 716"/>
              <a:gd name="T21" fmla="*/ 52173555 h 408"/>
              <a:gd name="T22" fmla="*/ 187574194 w 716"/>
              <a:gd name="T23" fmla="*/ 32252327 h 408"/>
              <a:gd name="T24" fmla="*/ 187574194 w 716"/>
              <a:gd name="T25" fmla="*/ 5691385 h 408"/>
              <a:gd name="T26" fmla="*/ 146857896 w 716"/>
              <a:gd name="T27" fmla="*/ 0 h 408"/>
              <a:gd name="T28" fmla="*/ 67672575 w 716"/>
              <a:gd name="T29" fmla="*/ 66876523 h 408"/>
              <a:gd name="T30" fmla="*/ 51947649 w 716"/>
              <a:gd name="T31" fmla="*/ 69248391 h 408"/>
              <a:gd name="T32" fmla="*/ 51947649 w 716"/>
              <a:gd name="T33" fmla="*/ 121421258 h 408"/>
              <a:gd name="T34" fmla="*/ 40715785 w 716"/>
              <a:gd name="T35" fmla="*/ 135650403 h 408"/>
              <a:gd name="T36" fmla="*/ 0 w 716"/>
              <a:gd name="T37" fmla="*/ 141816297 h 4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6"/>
              <a:gd name="T58" fmla="*/ 0 h 408"/>
              <a:gd name="T59" fmla="*/ 716 w 716"/>
              <a:gd name="T60" fmla="*/ 408 h 4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6" h="408">
                <a:moveTo>
                  <a:pt x="0" y="299"/>
                </a:moveTo>
                <a:lnTo>
                  <a:pt x="8" y="329"/>
                </a:lnTo>
                <a:lnTo>
                  <a:pt x="96" y="402"/>
                </a:lnTo>
                <a:lnTo>
                  <a:pt x="121" y="389"/>
                </a:lnTo>
                <a:lnTo>
                  <a:pt x="153" y="408"/>
                </a:lnTo>
                <a:lnTo>
                  <a:pt x="209" y="341"/>
                </a:lnTo>
                <a:lnTo>
                  <a:pt x="418" y="378"/>
                </a:lnTo>
                <a:lnTo>
                  <a:pt x="588" y="335"/>
                </a:lnTo>
                <a:lnTo>
                  <a:pt x="594" y="323"/>
                </a:lnTo>
                <a:lnTo>
                  <a:pt x="684" y="232"/>
                </a:lnTo>
                <a:lnTo>
                  <a:pt x="716" y="110"/>
                </a:lnTo>
                <a:lnTo>
                  <a:pt x="668" y="68"/>
                </a:lnTo>
                <a:lnTo>
                  <a:pt x="668" y="12"/>
                </a:lnTo>
                <a:lnTo>
                  <a:pt x="523" y="0"/>
                </a:lnTo>
                <a:lnTo>
                  <a:pt x="241" y="141"/>
                </a:lnTo>
                <a:lnTo>
                  <a:pt x="185" y="146"/>
                </a:lnTo>
                <a:lnTo>
                  <a:pt x="185" y="256"/>
                </a:lnTo>
                <a:lnTo>
                  <a:pt x="145" y="286"/>
                </a:lnTo>
                <a:lnTo>
                  <a:pt x="0" y="299"/>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29" name="Freeform 538"/>
          <p:cNvSpPr>
            <a:spLocks/>
          </p:cNvSpPr>
          <p:nvPr/>
        </p:nvSpPr>
        <p:spPr bwMode="auto">
          <a:xfrm>
            <a:off x="4338638" y="4332759"/>
            <a:ext cx="280987" cy="231775"/>
          </a:xfrm>
          <a:custGeom>
            <a:avLst/>
            <a:gdLst>
              <a:gd name="T0" fmla="*/ 0 w 530"/>
              <a:gd name="T1" fmla="*/ 125413796 h 335"/>
              <a:gd name="T2" fmla="*/ 11243190 w 530"/>
              <a:gd name="T3" fmla="*/ 34943366 h 335"/>
              <a:gd name="T4" fmla="*/ 26983230 w 530"/>
              <a:gd name="T5" fmla="*/ 2871935 h 335"/>
              <a:gd name="T6" fmla="*/ 85727537 w 530"/>
              <a:gd name="T7" fmla="*/ 20583002 h 335"/>
              <a:gd name="T8" fmla="*/ 133510149 w 530"/>
              <a:gd name="T9" fmla="*/ 0 h 335"/>
              <a:gd name="T10" fmla="*/ 142223426 w 530"/>
              <a:gd name="T11" fmla="*/ 23454940 h 335"/>
              <a:gd name="T12" fmla="*/ 148969232 w 530"/>
              <a:gd name="T13" fmla="*/ 38294070 h 335"/>
              <a:gd name="T14" fmla="*/ 135196601 w 530"/>
              <a:gd name="T15" fmla="*/ 46431802 h 335"/>
              <a:gd name="T16" fmla="*/ 108213379 w 530"/>
              <a:gd name="T17" fmla="*/ 122541863 h 335"/>
              <a:gd name="T18" fmla="*/ 87975962 w 530"/>
              <a:gd name="T19" fmla="*/ 116318533 h 335"/>
              <a:gd name="T20" fmla="*/ 71954939 w 530"/>
              <a:gd name="T21" fmla="*/ 151740659 h 335"/>
              <a:gd name="T22" fmla="*/ 42723275 w 530"/>
              <a:gd name="T23" fmla="*/ 160357151 h 335"/>
              <a:gd name="T24" fmla="*/ 26983230 w 530"/>
              <a:gd name="T25" fmla="*/ 127806958 h 335"/>
              <a:gd name="T26" fmla="*/ 0 w 530"/>
              <a:gd name="T27" fmla="*/ 125413796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0"/>
              <a:gd name="T43" fmla="*/ 0 h 335"/>
              <a:gd name="T44" fmla="*/ 530 w 530"/>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0" h="335">
                <a:moveTo>
                  <a:pt x="0" y="262"/>
                </a:moveTo>
                <a:lnTo>
                  <a:pt x="40" y="73"/>
                </a:lnTo>
                <a:lnTo>
                  <a:pt x="96" y="6"/>
                </a:lnTo>
                <a:lnTo>
                  <a:pt x="305" y="43"/>
                </a:lnTo>
                <a:lnTo>
                  <a:pt x="475" y="0"/>
                </a:lnTo>
                <a:lnTo>
                  <a:pt x="506" y="49"/>
                </a:lnTo>
                <a:lnTo>
                  <a:pt x="530" y="80"/>
                </a:lnTo>
                <a:lnTo>
                  <a:pt x="481" y="97"/>
                </a:lnTo>
                <a:lnTo>
                  <a:pt x="385" y="256"/>
                </a:lnTo>
                <a:lnTo>
                  <a:pt x="313" y="243"/>
                </a:lnTo>
                <a:lnTo>
                  <a:pt x="256" y="317"/>
                </a:lnTo>
                <a:lnTo>
                  <a:pt x="152" y="335"/>
                </a:lnTo>
                <a:lnTo>
                  <a:pt x="96" y="267"/>
                </a:lnTo>
                <a:lnTo>
                  <a:pt x="0" y="262"/>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30" name="Freeform 539"/>
          <p:cNvSpPr>
            <a:spLocks/>
          </p:cNvSpPr>
          <p:nvPr/>
        </p:nvSpPr>
        <p:spPr bwMode="auto">
          <a:xfrm>
            <a:off x="7640638" y="4726459"/>
            <a:ext cx="238125" cy="176212"/>
          </a:xfrm>
          <a:custGeom>
            <a:avLst/>
            <a:gdLst>
              <a:gd name="T0" fmla="*/ 0 w 451"/>
              <a:gd name="T1" fmla="*/ 0 h 256"/>
              <a:gd name="T2" fmla="*/ 2230244 w 451"/>
              <a:gd name="T3" fmla="*/ 104234898 h 256"/>
              <a:gd name="T4" fmla="*/ 22301913 w 451"/>
              <a:gd name="T5" fmla="*/ 106604122 h 256"/>
              <a:gd name="T6" fmla="*/ 42652892 w 451"/>
              <a:gd name="T7" fmla="*/ 74859799 h 256"/>
              <a:gd name="T8" fmla="*/ 67185040 w 451"/>
              <a:gd name="T9" fmla="*/ 89547338 h 256"/>
              <a:gd name="T10" fmla="*/ 85305783 w 451"/>
              <a:gd name="T11" fmla="*/ 118448867 h 256"/>
              <a:gd name="T12" fmla="*/ 125728415 w 451"/>
              <a:gd name="T13" fmla="*/ 121291661 h 256"/>
              <a:gd name="T14" fmla="*/ 78336273 w 451"/>
              <a:gd name="T15" fmla="*/ 74859799 h 256"/>
              <a:gd name="T16" fmla="*/ 85305783 w 451"/>
              <a:gd name="T17" fmla="*/ 54960243 h 256"/>
              <a:gd name="T18" fmla="*/ 62725081 w 451"/>
              <a:gd name="T19" fmla="*/ 45958292 h 256"/>
              <a:gd name="T20" fmla="*/ 42652892 w 451"/>
              <a:gd name="T21" fmla="*/ 17530338 h 256"/>
              <a:gd name="T22" fmla="*/ 0 w 451"/>
              <a:gd name="T23" fmla="*/ 0 h 2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1"/>
              <a:gd name="T37" fmla="*/ 0 h 256"/>
              <a:gd name="T38" fmla="*/ 451 w 451"/>
              <a:gd name="T39" fmla="*/ 256 h 2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1" h="256">
                <a:moveTo>
                  <a:pt x="0" y="0"/>
                </a:moveTo>
                <a:lnTo>
                  <a:pt x="8" y="220"/>
                </a:lnTo>
                <a:lnTo>
                  <a:pt x="80" y="225"/>
                </a:lnTo>
                <a:lnTo>
                  <a:pt x="153" y="158"/>
                </a:lnTo>
                <a:lnTo>
                  <a:pt x="241" y="189"/>
                </a:lnTo>
                <a:lnTo>
                  <a:pt x="306" y="250"/>
                </a:lnTo>
                <a:lnTo>
                  <a:pt x="451" y="256"/>
                </a:lnTo>
                <a:lnTo>
                  <a:pt x="281" y="158"/>
                </a:lnTo>
                <a:lnTo>
                  <a:pt x="306" y="116"/>
                </a:lnTo>
                <a:lnTo>
                  <a:pt x="225" y="97"/>
                </a:lnTo>
                <a:lnTo>
                  <a:pt x="153" y="37"/>
                </a:lnTo>
                <a:lnTo>
                  <a:pt x="0"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31" name="Freeform 540"/>
          <p:cNvSpPr>
            <a:spLocks/>
          </p:cNvSpPr>
          <p:nvPr/>
        </p:nvSpPr>
        <p:spPr bwMode="auto">
          <a:xfrm>
            <a:off x="2338388" y="4667721"/>
            <a:ext cx="293687" cy="422275"/>
          </a:xfrm>
          <a:custGeom>
            <a:avLst/>
            <a:gdLst>
              <a:gd name="T0" fmla="*/ 0 w 555"/>
              <a:gd name="T1" fmla="*/ 66003981 h 615"/>
              <a:gd name="T2" fmla="*/ 1960030 w 555"/>
              <a:gd name="T3" fmla="*/ 91933737 h 615"/>
              <a:gd name="T4" fmla="*/ 29121575 w 555"/>
              <a:gd name="T5" fmla="*/ 132007275 h 615"/>
              <a:gd name="T6" fmla="*/ 63003523 w 555"/>
              <a:gd name="T7" fmla="*/ 226769910 h 615"/>
              <a:gd name="T8" fmla="*/ 134967936 w 555"/>
              <a:gd name="T9" fmla="*/ 289944972 h 615"/>
              <a:gd name="T10" fmla="*/ 146168815 w 555"/>
              <a:gd name="T11" fmla="*/ 280987252 h 615"/>
              <a:gd name="T12" fmla="*/ 150648731 w 555"/>
              <a:gd name="T13" fmla="*/ 258357441 h 615"/>
              <a:gd name="T14" fmla="*/ 141968299 w 555"/>
              <a:gd name="T15" fmla="*/ 252228620 h 615"/>
              <a:gd name="T16" fmla="*/ 148408773 w 555"/>
              <a:gd name="T17" fmla="*/ 246570824 h 615"/>
              <a:gd name="T18" fmla="*/ 155409104 w 555"/>
              <a:gd name="T19" fmla="*/ 195182380 h 615"/>
              <a:gd name="T20" fmla="*/ 144208257 w 555"/>
              <a:gd name="T21" fmla="*/ 172080814 h 615"/>
              <a:gd name="T22" fmla="*/ 134967936 w 555"/>
              <a:gd name="T23" fmla="*/ 172080814 h 615"/>
              <a:gd name="T24" fmla="*/ 134967936 w 555"/>
              <a:gd name="T25" fmla="*/ 146151079 h 615"/>
              <a:gd name="T26" fmla="*/ 119006716 w 555"/>
              <a:gd name="T27" fmla="*/ 157937696 h 615"/>
              <a:gd name="T28" fmla="*/ 103605882 w 555"/>
              <a:gd name="T29" fmla="*/ 146151079 h 615"/>
              <a:gd name="T30" fmla="*/ 92405564 w 555"/>
              <a:gd name="T31" fmla="*/ 117392446 h 615"/>
              <a:gd name="T32" fmla="*/ 110046356 w 555"/>
              <a:gd name="T33" fmla="*/ 80147098 h 615"/>
              <a:gd name="T34" fmla="*/ 141968299 w 555"/>
              <a:gd name="T35" fmla="*/ 62703371 h 615"/>
              <a:gd name="T36" fmla="*/ 134967936 w 555"/>
              <a:gd name="T37" fmla="*/ 57517287 h 615"/>
              <a:gd name="T38" fmla="*/ 137207893 w 555"/>
              <a:gd name="T39" fmla="*/ 40073549 h 615"/>
              <a:gd name="T40" fmla="*/ 103605882 w 555"/>
              <a:gd name="T41" fmla="*/ 34416440 h 615"/>
              <a:gd name="T42" fmla="*/ 74204387 w 555"/>
              <a:gd name="T43" fmla="*/ 0 h 615"/>
              <a:gd name="T44" fmla="*/ 69723942 w 555"/>
              <a:gd name="T45" fmla="*/ 23101534 h 615"/>
              <a:gd name="T46" fmla="*/ 40602359 w 555"/>
              <a:gd name="T47" fmla="*/ 48559567 h 615"/>
              <a:gd name="T48" fmla="*/ 24641660 w 555"/>
              <a:gd name="T49" fmla="*/ 74489989 h 615"/>
              <a:gd name="T50" fmla="*/ 8960364 w 555"/>
              <a:gd name="T51" fmla="*/ 68832192 h 615"/>
              <a:gd name="T52" fmla="*/ 8960364 w 555"/>
              <a:gd name="T53" fmla="*/ 51388465 h 615"/>
              <a:gd name="T54" fmla="*/ 0 w 555"/>
              <a:gd name="T55" fmla="*/ 66003981 h 6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5"/>
              <a:gd name="T85" fmla="*/ 0 h 615"/>
              <a:gd name="T86" fmla="*/ 555 w 555"/>
              <a:gd name="T87" fmla="*/ 615 h 6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5" h="615">
                <a:moveTo>
                  <a:pt x="0" y="140"/>
                </a:moveTo>
                <a:lnTo>
                  <a:pt x="7" y="195"/>
                </a:lnTo>
                <a:lnTo>
                  <a:pt x="104" y="280"/>
                </a:lnTo>
                <a:lnTo>
                  <a:pt x="225" y="481"/>
                </a:lnTo>
                <a:lnTo>
                  <a:pt x="482" y="615"/>
                </a:lnTo>
                <a:lnTo>
                  <a:pt x="522" y="596"/>
                </a:lnTo>
                <a:lnTo>
                  <a:pt x="538" y="548"/>
                </a:lnTo>
                <a:lnTo>
                  <a:pt x="507" y="535"/>
                </a:lnTo>
                <a:lnTo>
                  <a:pt x="530" y="523"/>
                </a:lnTo>
                <a:lnTo>
                  <a:pt x="555" y="414"/>
                </a:lnTo>
                <a:lnTo>
                  <a:pt x="515" y="365"/>
                </a:lnTo>
                <a:lnTo>
                  <a:pt x="482" y="365"/>
                </a:lnTo>
                <a:lnTo>
                  <a:pt x="482" y="310"/>
                </a:lnTo>
                <a:lnTo>
                  <a:pt x="425" y="335"/>
                </a:lnTo>
                <a:lnTo>
                  <a:pt x="370" y="310"/>
                </a:lnTo>
                <a:lnTo>
                  <a:pt x="330" y="249"/>
                </a:lnTo>
                <a:lnTo>
                  <a:pt x="393" y="170"/>
                </a:lnTo>
                <a:lnTo>
                  <a:pt x="507" y="133"/>
                </a:lnTo>
                <a:lnTo>
                  <a:pt x="482" y="122"/>
                </a:lnTo>
                <a:lnTo>
                  <a:pt x="490" y="85"/>
                </a:lnTo>
                <a:lnTo>
                  <a:pt x="370" y="73"/>
                </a:lnTo>
                <a:lnTo>
                  <a:pt x="265" y="0"/>
                </a:lnTo>
                <a:lnTo>
                  <a:pt x="249" y="49"/>
                </a:lnTo>
                <a:lnTo>
                  <a:pt x="145" y="103"/>
                </a:lnTo>
                <a:lnTo>
                  <a:pt x="88" y="158"/>
                </a:lnTo>
                <a:lnTo>
                  <a:pt x="32" y="146"/>
                </a:lnTo>
                <a:lnTo>
                  <a:pt x="32" y="109"/>
                </a:lnTo>
                <a:lnTo>
                  <a:pt x="0" y="140"/>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32" name="Freeform 541"/>
          <p:cNvSpPr>
            <a:spLocks/>
          </p:cNvSpPr>
          <p:nvPr/>
        </p:nvSpPr>
        <p:spPr bwMode="auto">
          <a:xfrm>
            <a:off x="7138988" y="4224809"/>
            <a:ext cx="98425" cy="142875"/>
          </a:xfrm>
          <a:custGeom>
            <a:avLst/>
            <a:gdLst>
              <a:gd name="T0" fmla="*/ 0 w 186"/>
              <a:gd name="T1" fmla="*/ 37635483 h 207"/>
              <a:gd name="T2" fmla="*/ 6720417 w 186"/>
              <a:gd name="T3" fmla="*/ 0 h 207"/>
              <a:gd name="T4" fmla="*/ 26881666 w 186"/>
              <a:gd name="T5" fmla="*/ 0 h 207"/>
              <a:gd name="T6" fmla="*/ 31642048 w 186"/>
              <a:gd name="T7" fmla="*/ 26202036 h 207"/>
              <a:gd name="T8" fmla="*/ 17921290 w 186"/>
              <a:gd name="T9" fmla="*/ 54786011 h 207"/>
              <a:gd name="T10" fmla="*/ 20441181 w 186"/>
              <a:gd name="T11" fmla="*/ 66695708 h 207"/>
              <a:gd name="T12" fmla="*/ 49843267 w 186"/>
              <a:gd name="T13" fmla="*/ 75270967 h 207"/>
              <a:gd name="T14" fmla="*/ 52083229 w 186"/>
              <a:gd name="T15" fmla="*/ 98614824 h 207"/>
              <a:gd name="T16" fmla="*/ 33882010 w 186"/>
              <a:gd name="T17" fmla="*/ 75270967 h 207"/>
              <a:gd name="T18" fmla="*/ 33882010 w 186"/>
              <a:gd name="T19" fmla="*/ 89563294 h 207"/>
              <a:gd name="T20" fmla="*/ 6720417 w 186"/>
              <a:gd name="T21" fmla="*/ 75270967 h 207"/>
              <a:gd name="T22" fmla="*/ 0 w 186"/>
              <a:gd name="T23" fmla="*/ 37635483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207"/>
              <a:gd name="T38" fmla="*/ 186 w 186"/>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207">
                <a:moveTo>
                  <a:pt x="0" y="79"/>
                </a:moveTo>
                <a:lnTo>
                  <a:pt x="24" y="0"/>
                </a:lnTo>
                <a:lnTo>
                  <a:pt x="96" y="0"/>
                </a:lnTo>
                <a:lnTo>
                  <a:pt x="113" y="55"/>
                </a:lnTo>
                <a:lnTo>
                  <a:pt x="64" y="115"/>
                </a:lnTo>
                <a:lnTo>
                  <a:pt x="73" y="140"/>
                </a:lnTo>
                <a:lnTo>
                  <a:pt x="178" y="158"/>
                </a:lnTo>
                <a:lnTo>
                  <a:pt x="186" y="207"/>
                </a:lnTo>
                <a:lnTo>
                  <a:pt x="121" y="158"/>
                </a:lnTo>
                <a:lnTo>
                  <a:pt x="121" y="188"/>
                </a:lnTo>
                <a:lnTo>
                  <a:pt x="24" y="158"/>
                </a:lnTo>
                <a:lnTo>
                  <a:pt x="0" y="7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33" name="Freeform 542"/>
          <p:cNvSpPr>
            <a:spLocks/>
          </p:cNvSpPr>
          <p:nvPr/>
        </p:nvSpPr>
        <p:spPr bwMode="auto">
          <a:xfrm>
            <a:off x="7185025" y="4434359"/>
            <a:ext cx="106363" cy="95250"/>
          </a:xfrm>
          <a:custGeom>
            <a:avLst/>
            <a:gdLst>
              <a:gd name="T0" fmla="*/ 0 w 200"/>
              <a:gd name="T1" fmla="*/ 44900171 h 140"/>
              <a:gd name="T2" fmla="*/ 11313301 w 200"/>
              <a:gd name="T3" fmla="*/ 19903845 h 140"/>
              <a:gd name="T4" fmla="*/ 27434209 w 200"/>
              <a:gd name="T5" fmla="*/ 22681067 h 140"/>
              <a:gd name="T6" fmla="*/ 45252141 w 200"/>
              <a:gd name="T7" fmla="*/ 0 h 140"/>
              <a:gd name="T8" fmla="*/ 56565438 w 200"/>
              <a:gd name="T9" fmla="*/ 14349412 h 140"/>
              <a:gd name="T10" fmla="*/ 52323151 w 200"/>
              <a:gd name="T11" fmla="*/ 53694464 h 140"/>
              <a:gd name="T12" fmla="*/ 47797939 w 200"/>
              <a:gd name="T13" fmla="*/ 37031153 h 140"/>
              <a:gd name="T14" fmla="*/ 42989801 w 200"/>
              <a:gd name="T15" fmla="*/ 64804011 h 140"/>
              <a:gd name="T16" fmla="*/ 29414155 w 200"/>
              <a:gd name="T17" fmla="*/ 56009038 h 140"/>
              <a:gd name="T18" fmla="*/ 20363730 w 200"/>
              <a:gd name="T19" fmla="*/ 31013397 h 140"/>
              <a:gd name="T20" fmla="*/ 0 w 200"/>
              <a:gd name="T21" fmla="*/ 44900171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140"/>
              <a:gd name="T35" fmla="*/ 200 w 200"/>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140">
                <a:moveTo>
                  <a:pt x="0" y="97"/>
                </a:moveTo>
                <a:lnTo>
                  <a:pt x="40" y="43"/>
                </a:lnTo>
                <a:lnTo>
                  <a:pt x="97" y="49"/>
                </a:lnTo>
                <a:lnTo>
                  <a:pt x="160" y="0"/>
                </a:lnTo>
                <a:lnTo>
                  <a:pt x="200" y="31"/>
                </a:lnTo>
                <a:lnTo>
                  <a:pt x="185" y="116"/>
                </a:lnTo>
                <a:lnTo>
                  <a:pt x="169" y="80"/>
                </a:lnTo>
                <a:lnTo>
                  <a:pt x="152" y="140"/>
                </a:lnTo>
                <a:lnTo>
                  <a:pt x="104" y="121"/>
                </a:lnTo>
                <a:lnTo>
                  <a:pt x="72" y="67"/>
                </a:lnTo>
                <a:lnTo>
                  <a:pt x="0" y="9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34" name="Freeform 543"/>
          <p:cNvSpPr>
            <a:spLocks/>
          </p:cNvSpPr>
          <p:nvPr/>
        </p:nvSpPr>
        <p:spPr bwMode="auto">
          <a:xfrm>
            <a:off x="3873500" y="4362921"/>
            <a:ext cx="73025" cy="38100"/>
          </a:xfrm>
          <a:custGeom>
            <a:avLst/>
            <a:gdLst>
              <a:gd name="T0" fmla="*/ 0 w 138"/>
              <a:gd name="T1" fmla="*/ 5475816 h 54"/>
              <a:gd name="T2" fmla="*/ 11760728 w 138"/>
              <a:gd name="T3" fmla="*/ 18419234 h 54"/>
              <a:gd name="T4" fmla="*/ 25201560 w 138"/>
              <a:gd name="T5" fmla="*/ 11947174 h 54"/>
              <a:gd name="T6" fmla="*/ 15960722 w 138"/>
              <a:gd name="T7" fmla="*/ 18419234 h 54"/>
              <a:gd name="T8" fmla="*/ 20441178 w 138"/>
              <a:gd name="T9" fmla="*/ 26881670 h 54"/>
              <a:gd name="T10" fmla="*/ 38642395 w 138"/>
              <a:gd name="T11" fmla="*/ 18419234 h 54"/>
              <a:gd name="T12" fmla="*/ 38642395 w 138"/>
              <a:gd name="T13" fmla="*/ 0 h 54"/>
              <a:gd name="T14" fmla="*/ 0 w 138"/>
              <a:gd name="T15" fmla="*/ 5475816 h 54"/>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54"/>
              <a:gd name="T26" fmla="*/ 138 w 138"/>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54">
                <a:moveTo>
                  <a:pt x="0" y="11"/>
                </a:moveTo>
                <a:lnTo>
                  <a:pt x="42" y="37"/>
                </a:lnTo>
                <a:lnTo>
                  <a:pt x="90" y="24"/>
                </a:lnTo>
                <a:lnTo>
                  <a:pt x="57" y="37"/>
                </a:lnTo>
                <a:lnTo>
                  <a:pt x="73" y="54"/>
                </a:lnTo>
                <a:lnTo>
                  <a:pt x="138" y="37"/>
                </a:lnTo>
                <a:lnTo>
                  <a:pt x="138" y="0"/>
                </a:lnTo>
                <a:lnTo>
                  <a:pt x="0" y="11"/>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35" name="Freeform 544"/>
          <p:cNvSpPr>
            <a:spLocks/>
          </p:cNvSpPr>
          <p:nvPr/>
        </p:nvSpPr>
        <p:spPr bwMode="auto">
          <a:xfrm>
            <a:off x="4967288" y="4685184"/>
            <a:ext cx="39687" cy="41275"/>
          </a:xfrm>
          <a:custGeom>
            <a:avLst/>
            <a:gdLst>
              <a:gd name="T0" fmla="*/ 0 w 73"/>
              <a:gd name="T1" fmla="*/ 28393764 h 60"/>
              <a:gd name="T2" fmla="*/ 9753760 w 73"/>
              <a:gd name="T3" fmla="*/ 5205465 h 60"/>
              <a:gd name="T4" fmla="*/ 19211770 w 73"/>
              <a:gd name="T5" fmla="*/ 0 h 60"/>
              <a:gd name="T6" fmla="*/ 21576136 w 73"/>
              <a:gd name="T7" fmla="*/ 22715013 h 60"/>
              <a:gd name="T8" fmla="*/ 0 w 73"/>
              <a:gd name="T9" fmla="*/ 28393764 h 60"/>
              <a:gd name="T10" fmla="*/ 0 60000 65536"/>
              <a:gd name="T11" fmla="*/ 0 60000 65536"/>
              <a:gd name="T12" fmla="*/ 0 60000 65536"/>
              <a:gd name="T13" fmla="*/ 0 60000 65536"/>
              <a:gd name="T14" fmla="*/ 0 60000 65536"/>
              <a:gd name="T15" fmla="*/ 0 w 73"/>
              <a:gd name="T16" fmla="*/ 0 h 60"/>
              <a:gd name="T17" fmla="*/ 73 w 73"/>
              <a:gd name="T18" fmla="*/ 60 h 60"/>
            </a:gdLst>
            <a:ahLst/>
            <a:cxnLst>
              <a:cxn ang="T10">
                <a:pos x="T0" y="T1"/>
              </a:cxn>
              <a:cxn ang="T11">
                <a:pos x="T2" y="T3"/>
              </a:cxn>
              <a:cxn ang="T12">
                <a:pos x="T4" y="T5"/>
              </a:cxn>
              <a:cxn ang="T13">
                <a:pos x="T6" y="T7"/>
              </a:cxn>
              <a:cxn ang="T14">
                <a:pos x="T8" y="T9"/>
              </a:cxn>
            </a:cxnLst>
            <a:rect l="T15" t="T16" r="T17" b="T18"/>
            <a:pathLst>
              <a:path w="73" h="60">
                <a:moveTo>
                  <a:pt x="0" y="60"/>
                </a:moveTo>
                <a:lnTo>
                  <a:pt x="33" y="11"/>
                </a:lnTo>
                <a:lnTo>
                  <a:pt x="65" y="0"/>
                </a:lnTo>
                <a:lnTo>
                  <a:pt x="73" y="48"/>
                </a:lnTo>
                <a:lnTo>
                  <a:pt x="0" y="60"/>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36" name="Freeform 545"/>
          <p:cNvSpPr>
            <a:spLocks/>
          </p:cNvSpPr>
          <p:nvPr/>
        </p:nvSpPr>
        <p:spPr bwMode="auto">
          <a:xfrm>
            <a:off x="5100638" y="3883496"/>
            <a:ext cx="501650" cy="412750"/>
          </a:xfrm>
          <a:custGeom>
            <a:avLst/>
            <a:gdLst>
              <a:gd name="T0" fmla="*/ 0 w 949"/>
              <a:gd name="T1" fmla="*/ 71216822 h 603"/>
              <a:gd name="T2" fmla="*/ 4750082 w 949"/>
              <a:gd name="T3" fmla="*/ 48727090 h 603"/>
              <a:gd name="T4" fmla="*/ 20118864 w 949"/>
              <a:gd name="T5" fmla="*/ 51538306 h 603"/>
              <a:gd name="T6" fmla="*/ 35766754 w 949"/>
              <a:gd name="T7" fmla="*/ 37014019 h 603"/>
              <a:gd name="T8" fmla="*/ 42752321 w 949"/>
              <a:gd name="T9" fmla="*/ 28580370 h 603"/>
              <a:gd name="T10" fmla="*/ 29339918 w 949"/>
              <a:gd name="T11" fmla="*/ 8433652 h 603"/>
              <a:gd name="T12" fmla="*/ 58121097 w 949"/>
              <a:gd name="T13" fmla="*/ 0 h 603"/>
              <a:gd name="T14" fmla="*/ 112329958 w 949"/>
              <a:gd name="T15" fmla="*/ 31391586 h 603"/>
              <a:gd name="T16" fmla="*/ 112329958 w 949"/>
              <a:gd name="T17" fmla="*/ 42636452 h 603"/>
              <a:gd name="T18" fmla="*/ 127977840 w 949"/>
              <a:gd name="T19" fmla="*/ 51538306 h 603"/>
              <a:gd name="T20" fmla="*/ 139154780 w 949"/>
              <a:gd name="T21" fmla="*/ 62783173 h 603"/>
              <a:gd name="T22" fmla="*/ 152846808 w 949"/>
              <a:gd name="T23" fmla="*/ 51538306 h 603"/>
              <a:gd name="T24" fmla="*/ 173245298 w 949"/>
              <a:gd name="T25" fmla="*/ 65594389 h 603"/>
              <a:gd name="T26" fmla="*/ 202025940 w 949"/>
              <a:gd name="T27" fmla="*/ 128377562 h 603"/>
              <a:gd name="T28" fmla="*/ 206776548 w 949"/>
              <a:gd name="T29" fmla="*/ 131188778 h 603"/>
              <a:gd name="T30" fmla="*/ 220188943 w 949"/>
              <a:gd name="T31" fmla="*/ 159769822 h 603"/>
              <a:gd name="T32" fmla="*/ 260705760 w 949"/>
              <a:gd name="T33" fmla="*/ 162580354 h 603"/>
              <a:gd name="T34" fmla="*/ 265176734 w 949"/>
              <a:gd name="T35" fmla="*/ 173825220 h 603"/>
              <a:gd name="T36" fmla="*/ 258470272 w 949"/>
              <a:gd name="T37" fmla="*/ 208028055 h 603"/>
              <a:gd name="T38" fmla="*/ 220188943 w 949"/>
              <a:gd name="T39" fmla="*/ 225364232 h 603"/>
              <a:gd name="T40" fmla="*/ 177436639 w 949"/>
              <a:gd name="T41" fmla="*/ 236609098 h 603"/>
              <a:gd name="T42" fmla="*/ 146140876 w 949"/>
              <a:gd name="T43" fmla="*/ 282524950 h 603"/>
              <a:gd name="T44" fmla="*/ 146140876 w 949"/>
              <a:gd name="T45" fmla="*/ 262378241 h 603"/>
              <a:gd name="T46" fmla="*/ 125742353 w 949"/>
              <a:gd name="T47" fmla="*/ 253475713 h 603"/>
              <a:gd name="T48" fmla="*/ 101152523 w 949"/>
              <a:gd name="T49" fmla="*/ 265189457 h 603"/>
              <a:gd name="T50" fmla="*/ 78798708 w 949"/>
              <a:gd name="T51" fmla="*/ 216930583 h 603"/>
              <a:gd name="T52" fmla="*/ 60635689 w 949"/>
              <a:gd name="T53" fmla="*/ 196783873 h 603"/>
              <a:gd name="T54" fmla="*/ 49458782 w 949"/>
              <a:gd name="T55" fmla="*/ 142433644 h 603"/>
              <a:gd name="T56" fmla="*/ 0 w 949"/>
              <a:gd name="T57" fmla="*/ 71216822 h 6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9"/>
              <a:gd name="T88" fmla="*/ 0 h 603"/>
              <a:gd name="T89" fmla="*/ 949 w 949"/>
              <a:gd name="T90" fmla="*/ 603 h 6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9" h="603">
                <a:moveTo>
                  <a:pt x="0" y="152"/>
                </a:moveTo>
                <a:lnTo>
                  <a:pt x="17" y="104"/>
                </a:lnTo>
                <a:lnTo>
                  <a:pt x="72" y="110"/>
                </a:lnTo>
                <a:lnTo>
                  <a:pt x="128" y="79"/>
                </a:lnTo>
                <a:lnTo>
                  <a:pt x="153" y="61"/>
                </a:lnTo>
                <a:lnTo>
                  <a:pt x="105" y="18"/>
                </a:lnTo>
                <a:lnTo>
                  <a:pt x="208" y="0"/>
                </a:lnTo>
                <a:lnTo>
                  <a:pt x="402" y="67"/>
                </a:lnTo>
                <a:lnTo>
                  <a:pt x="402" y="91"/>
                </a:lnTo>
                <a:lnTo>
                  <a:pt x="458" y="110"/>
                </a:lnTo>
                <a:lnTo>
                  <a:pt x="498" y="134"/>
                </a:lnTo>
                <a:lnTo>
                  <a:pt x="547" y="110"/>
                </a:lnTo>
                <a:lnTo>
                  <a:pt x="620" y="140"/>
                </a:lnTo>
                <a:lnTo>
                  <a:pt x="723" y="274"/>
                </a:lnTo>
                <a:lnTo>
                  <a:pt x="740" y="280"/>
                </a:lnTo>
                <a:lnTo>
                  <a:pt x="788" y="341"/>
                </a:lnTo>
                <a:lnTo>
                  <a:pt x="933" y="347"/>
                </a:lnTo>
                <a:lnTo>
                  <a:pt x="949" y="371"/>
                </a:lnTo>
                <a:lnTo>
                  <a:pt x="925" y="444"/>
                </a:lnTo>
                <a:lnTo>
                  <a:pt x="788" y="481"/>
                </a:lnTo>
                <a:lnTo>
                  <a:pt x="635" y="505"/>
                </a:lnTo>
                <a:lnTo>
                  <a:pt x="523" y="603"/>
                </a:lnTo>
                <a:lnTo>
                  <a:pt x="523" y="560"/>
                </a:lnTo>
                <a:lnTo>
                  <a:pt x="450" y="541"/>
                </a:lnTo>
                <a:lnTo>
                  <a:pt x="362" y="566"/>
                </a:lnTo>
                <a:lnTo>
                  <a:pt x="282" y="463"/>
                </a:lnTo>
                <a:lnTo>
                  <a:pt x="217" y="420"/>
                </a:lnTo>
                <a:lnTo>
                  <a:pt x="177" y="304"/>
                </a:lnTo>
                <a:lnTo>
                  <a:pt x="0" y="152"/>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37" name="Freeform 546"/>
          <p:cNvSpPr>
            <a:spLocks/>
          </p:cNvSpPr>
          <p:nvPr/>
        </p:nvSpPr>
        <p:spPr bwMode="auto">
          <a:xfrm>
            <a:off x="3857625" y="4267671"/>
            <a:ext cx="149225" cy="103188"/>
          </a:xfrm>
          <a:custGeom>
            <a:avLst/>
            <a:gdLst>
              <a:gd name="T0" fmla="*/ 0 w 282"/>
              <a:gd name="T1" fmla="*/ 31287830 h 151"/>
              <a:gd name="T2" fmla="*/ 11200870 w 282"/>
              <a:gd name="T3" fmla="*/ 48099961 h 151"/>
              <a:gd name="T4" fmla="*/ 47602771 w 282"/>
              <a:gd name="T5" fmla="*/ 51368490 h 151"/>
              <a:gd name="T6" fmla="*/ 8960379 w 282"/>
              <a:gd name="T7" fmla="*/ 59307130 h 151"/>
              <a:gd name="T8" fmla="*/ 8960379 w 282"/>
              <a:gd name="T9" fmla="*/ 70514982 h 151"/>
              <a:gd name="T10" fmla="*/ 47602771 w 282"/>
              <a:gd name="T11" fmla="*/ 65378135 h 151"/>
              <a:gd name="T12" fmla="*/ 78964895 w 282"/>
              <a:gd name="T13" fmla="*/ 70514982 h 151"/>
              <a:gd name="T14" fmla="*/ 67764012 w 282"/>
              <a:gd name="T15" fmla="*/ 31287830 h 151"/>
              <a:gd name="T16" fmla="*/ 40602428 w 282"/>
              <a:gd name="T17" fmla="*/ 0 h 151"/>
              <a:gd name="T18" fmla="*/ 11200870 w 282"/>
              <a:gd name="T19" fmla="*/ 8406063 h 151"/>
              <a:gd name="T20" fmla="*/ 0 w 282"/>
              <a:gd name="T21" fmla="*/ 31287830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2"/>
              <a:gd name="T34" fmla="*/ 0 h 151"/>
              <a:gd name="T35" fmla="*/ 282 w 282"/>
              <a:gd name="T36" fmla="*/ 151 h 1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2" h="151">
                <a:moveTo>
                  <a:pt x="0" y="67"/>
                </a:moveTo>
                <a:lnTo>
                  <a:pt x="40" y="103"/>
                </a:lnTo>
                <a:lnTo>
                  <a:pt x="170" y="110"/>
                </a:lnTo>
                <a:lnTo>
                  <a:pt x="32" y="127"/>
                </a:lnTo>
                <a:lnTo>
                  <a:pt x="32" y="151"/>
                </a:lnTo>
                <a:lnTo>
                  <a:pt x="170" y="140"/>
                </a:lnTo>
                <a:lnTo>
                  <a:pt x="282" y="151"/>
                </a:lnTo>
                <a:lnTo>
                  <a:pt x="242" y="67"/>
                </a:lnTo>
                <a:lnTo>
                  <a:pt x="145" y="0"/>
                </a:lnTo>
                <a:lnTo>
                  <a:pt x="40" y="18"/>
                </a:lnTo>
                <a:lnTo>
                  <a:pt x="0" y="67"/>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38" name="Freeform 547"/>
          <p:cNvSpPr>
            <a:spLocks/>
          </p:cNvSpPr>
          <p:nvPr/>
        </p:nvSpPr>
        <p:spPr bwMode="auto">
          <a:xfrm>
            <a:off x="3959225" y="4429596"/>
            <a:ext cx="68263" cy="66675"/>
          </a:xfrm>
          <a:custGeom>
            <a:avLst/>
            <a:gdLst>
              <a:gd name="T0" fmla="*/ 0 w 128"/>
              <a:gd name="T1" fmla="*/ 11339563 h 97"/>
              <a:gd name="T2" fmla="*/ 2275078 w 128"/>
              <a:gd name="T3" fmla="*/ 34490909 h 97"/>
              <a:gd name="T4" fmla="*/ 22752909 w 128"/>
              <a:gd name="T5" fmla="*/ 45830477 h 97"/>
              <a:gd name="T6" fmla="*/ 36404977 w 128"/>
              <a:gd name="T7" fmla="*/ 23151351 h 97"/>
              <a:gd name="T8" fmla="*/ 25028519 w 128"/>
              <a:gd name="T9" fmla="*/ 0 h 97"/>
              <a:gd name="T10" fmla="*/ 0 w 128"/>
              <a:gd name="T11" fmla="*/ 11339563 h 97"/>
              <a:gd name="T12" fmla="*/ 0 60000 65536"/>
              <a:gd name="T13" fmla="*/ 0 60000 65536"/>
              <a:gd name="T14" fmla="*/ 0 60000 65536"/>
              <a:gd name="T15" fmla="*/ 0 60000 65536"/>
              <a:gd name="T16" fmla="*/ 0 60000 65536"/>
              <a:gd name="T17" fmla="*/ 0 60000 65536"/>
              <a:gd name="T18" fmla="*/ 0 w 128"/>
              <a:gd name="T19" fmla="*/ 0 h 97"/>
              <a:gd name="T20" fmla="*/ 128 w 128"/>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28" h="97">
                <a:moveTo>
                  <a:pt x="0" y="24"/>
                </a:moveTo>
                <a:lnTo>
                  <a:pt x="8" y="73"/>
                </a:lnTo>
                <a:lnTo>
                  <a:pt x="80" y="97"/>
                </a:lnTo>
                <a:lnTo>
                  <a:pt x="128" y="49"/>
                </a:lnTo>
                <a:lnTo>
                  <a:pt x="88" y="0"/>
                </a:lnTo>
                <a:lnTo>
                  <a:pt x="0" y="24"/>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39" name="Freeform 548"/>
          <p:cNvSpPr>
            <a:spLocks/>
          </p:cNvSpPr>
          <p:nvPr/>
        </p:nvSpPr>
        <p:spPr bwMode="auto">
          <a:xfrm>
            <a:off x="5257800" y="4383559"/>
            <a:ext cx="238125" cy="317500"/>
          </a:xfrm>
          <a:custGeom>
            <a:avLst/>
            <a:gdLst>
              <a:gd name="T0" fmla="*/ 0 w 450"/>
              <a:gd name="T1" fmla="*/ 206438120 h 463"/>
              <a:gd name="T2" fmla="*/ 0 w 450"/>
              <a:gd name="T3" fmla="*/ 142955237 h 463"/>
              <a:gd name="T4" fmla="*/ 8960381 w 450"/>
              <a:gd name="T5" fmla="*/ 128847406 h 463"/>
              <a:gd name="T6" fmla="*/ 49563341 w 450"/>
              <a:gd name="T7" fmla="*/ 111448685 h 463"/>
              <a:gd name="T8" fmla="*/ 85405393 w 450"/>
              <a:gd name="T9" fmla="*/ 63013126 h 463"/>
              <a:gd name="T10" fmla="*/ 35842053 w 450"/>
              <a:gd name="T11" fmla="*/ 42792553 h 463"/>
              <a:gd name="T12" fmla="*/ 20161253 w 450"/>
              <a:gd name="T13" fmla="*/ 14577572 h 463"/>
              <a:gd name="T14" fmla="*/ 24641706 w 450"/>
              <a:gd name="T15" fmla="*/ 6113419 h 463"/>
              <a:gd name="T16" fmla="*/ 47322850 w 450"/>
              <a:gd name="T17" fmla="*/ 25863568 h 463"/>
              <a:gd name="T18" fmla="*/ 121247429 w 450"/>
              <a:gd name="T19" fmla="*/ 0 h 463"/>
              <a:gd name="T20" fmla="*/ 126007811 w 450"/>
              <a:gd name="T21" fmla="*/ 25863568 h 463"/>
              <a:gd name="T22" fmla="*/ 80924940 w 450"/>
              <a:gd name="T23" fmla="*/ 126026252 h 463"/>
              <a:gd name="T24" fmla="*/ 4199996 w 450"/>
              <a:gd name="T25" fmla="*/ 217724110 h 463"/>
              <a:gd name="T26" fmla="*/ 0 w 450"/>
              <a:gd name="T27" fmla="*/ 206438120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0"/>
              <a:gd name="T43" fmla="*/ 0 h 463"/>
              <a:gd name="T44" fmla="*/ 450 w 450"/>
              <a:gd name="T45" fmla="*/ 463 h 4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0" h="463">
                <a:moveTo>
                  <a:pt x="0" y="439"/>
                </a:moveTo>
                <a:lnTo>
                  <a:pt x="0" y="304"/>
                </a:lnTo>
                <a:lnTo>
                  <a:pt x="32" y="274"/>
                </a:lnTo>
                <a:lnTo>
                  <a:pt x="177" y="237"/>
                </a:lnTo>
                <a:lnTo>
                  <a:pt x="305" y="134"/>
                </a:lnTo>
                <a:lnTo>
                  <a:pt x="128" y="91"/>
                </a:lnTo>
                <a:lnTo>
                  <a:pt x="72" y="31"/>
                </a:lnTo>
                <a:lnTo>
                  <a:pt x="88" y="13"/>
                </a:lnTo>
                <a:lnTo>
                  <a:pt x="169" y="55"/>
                </a:lnTo>
                <a:lnTo>
                  <a:pt x="433" y="0"/>
                </a:lnTo>
                <a:lnTo>
                  <a:pt x="450" y="55"/>
                </a:lnTo>
                <a:lnTo>
                  <a:pt x="289" y="268"/>
                </a:lnTo>
                <a:lnTo>
                  <a:pt x="15" y="463"/>
                </a:lnTo>
                <a:lnTo>
                  <a:pt x="0" y="43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40" name="Freeform 549"/>
          <p:cNvSpPr>
            <a:spLocks/>
          </p:cNvSpPr>
          <p:nvPr/>
        </p:nvSpPr>
        <p:spPr bwMode="auto">
          <a:xfrm>
            <a:off x="4875213" y="5026496"/>
            <a:ext cx="182562" cy="173038"/>
          </a:xfrm>
          <a:custGeom>
            <a:avLst/>
            <a:gdLst>
              <a:gd name="T0" fmla="*/ 0 w 346"/>
              <a:gd name="T1" fmla="*/ 38151753 h 249"/>
              <a:gd name="T2" fmla="*/ 22272037 w 346"/>
              <a:gd name="T3" fmla="*/ 38151753 h 249"/>
              <a:gd name="T4" fmla="*/ 44822137 w 346"/>
              <a:gd name="T5" fmla="*/ 17385803 h 249"/>
              <a:gd name="T6" fmla="*/ 44822137 w 346"/>
              <a:gd name="T7" fmla="*/ 9175879 h 249"/>
              <a:gd name="T8" fmla="*/ 62639866 w 346"/>
              <a:gd name="T9" fmla="*/ 0 h 249"/>
              <a:gd name="T10" fmla="*/ 94099103 w 346"/>
              <a:gd name="T11" fmla="*/ 17385803 h 249"/>
              <a:gd name="T12" fmla="*/ 96326253 w 346"/>
              <a:gd name="T13" fmla="*/ 32839002 h 249"/>
              <a:gd name="T14" fmla="*/ 96326253 w 346"/>
              <a:gd name="T15" fmla="*/ 76785789 h 249"/>
              <a:gd name="T16" fmla="*/ 80457611 w 346"/>
              <a:gd name="T17" fmla="*/ 120249610 h 249"/>
              <a:gd name="T18" fmla="*/ 51504115 w 346"/>
              <a:gd name="T19" fmla="*/ 114937553 h 249"/>
              <a:gd name="T20" fmla="*/ 35634946 w 346"/>
              <a:gd name="T21" fmla="*/ 102863812 h 249"/>
              <a:gd name="T22" fmla="*/ 0 w 346"/>
              <a:gd name="T23" fmla="*/ 38151753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6"/>
              <a:gd name="T37" fmla="*/ 0 h 249"/>
              <a:gd name="T38" fmla="*/ 346 w 346"/>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6" h="249">
                <a:moveTo>
                  <a:pt x="0" y="79"/>
                </a:moveTo>
                <a:lnTo>
                  <a:pt x="80" y="79"/>
                </a:lnTo>
                <a:lnTo>
                  <a:pt x="161" y="36"/>
                </a:lnTo>
                <a:lnTo>
                  <a:pt x="161" y="19"/>
                </a:lnTo>
                <a:lnTo>
                  <a:pt x="225" y="0"/>
                </a:lnTo>
                <a:lnTo>
                  <a:pt x="338" y="36"/>
                </a:lnTo>
                <a:lnTo>
                  <a:pt x="346" y="68"/>
                </a:lnTo>
                <a:lnTo>
                  <a:pt x="346" y="159"/>
                </a:lnTo>
                <a:lnTo>
                  <a:pt x="289" y="249"/>
                </a:lnTo>
                <a:lnTo>
                  <a:pt x="185" y="238"/>
                </a:lnTo>
                <a:lnTo>
                  <a:pt x="128" y="213"/>
                </a:lnTo>
                <a:lnTo>
                  <a:pt x="0" y="7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41" name="Freeform 550"/>
          <p:cNvSpPr>
            <a:spLocks/>
          </p:cNvSpPr>
          <p:nvPr/>
        </p:nvSpPr>
        <p:spPr bwMode="auto">
          <a:xfrm>
            <a:off x="4556125" y="5059834"/>
            <a:ext cx="319088" cy="303212"/>
          </a:xfrm>
          <a:custGeom>
            <a:avLst/>
            <a:gdLst>
              <a:gd name="T0" fmla="*/ 0 w 603"/>
              <a:gd name="T1" fmla="*/ 9063898 h 439"/>
              <a:gd name="T2" fmla="*/ 15680818 w 603"/>
              <a:gd name="T3" fmla="*/ 0 h 439"/>
              <a:gd name="T4" fmla="*/ 121528062 w 603"/>
              <a:gd name="T5" fmla="*/ 20513431 h 439"/>
              <a:gd name="T6" fmla="*/ 143929333 w 603"/>
              <a:gd name="T7" fmla="*/ 11449536 h 439"/>
              <a:gd name="T8" fmla="*/ 168850996 w 603"/>
              <a:gd name="T9" fmla="*/ 14311746 h 439"/>
              <a:gd name="T10" fmla="*/ 148689722 w 603"/>
              <a:gd name="T11" fmla="*/ 31962276 h 439"/>
              <a:gd name="T12" fmla="*/ 139448874 w 603"/>
              <a:gd name="T13" fmla="*/ 20513431 h 439"/>
              <a:gd name="T14" fmla="*/ 114527179 w 603"/>
              <a:gd name="T15" fmla="*/ 29100066 h 439"/>
              <a:gd name="T16" fmla="*/ 114527179 w 603"/>
              <a:gd name="T17" fmla="*/ 87300189 h 439"/>
              <a:gd name="T18" fmla="*/ 103326824 w 603"/>
              <a:gd name="T19" fmla="*/ 87300189 h 439"/>
              <a:gd name="T20" fmla="*/ 103326824 w 603"/>
              <a:gd name="T21" fmla="*/ 133574216 h 439"/>
              <a:gd name="T22" fmla="*/ 103326824 w 603"/>
              <a:gd name="T23" fmla="*/ 200361001 h 439"/>
              <a:gd name="T24" fmla="*/ 89885975 w 603"/>
              <a:gd name="T25" fmla="*/ 209424896 h 439"/>
              <a:gd name="T26" fmla="*/ 74204632 w 603"/>
              <a:gd name="T27" fmla="*/ 209424896 h 439"/>
              <a:gd name="T28" fmla="*/ 67484191 w 603"/>
              <a:gd name="T29" fmla="*/ 194636581 h 439"/>
              <a:gd name="T30" fmla="*/ 58243872 w 603"/>
              <a:gd name="T31" fmla="*/ 203223211 h 439"/>
              <a:gd name="T32" fmla="*/ 42842987 w 603"/>
              <a:gd name="T33" fmla="*/ 179847532 h 439"/>
              <a:gd name="T34" fmla="*/ 33602131 w 603"/>
              <a:gd name="T35" fmla="*/ 107336371 h 439"/>
              <a:gd name="T36" fmla="*/ 33602131 w 603"/>
              <a:gd name="T37" fmla="*/ 98749050 h 439"/>
              <a:gd name="T38" fmla="*/ 0 w 603"/>
              <a:gd name="T39" fmla="*/ 9063898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3"/>
              <a:gd name="T61" fmla="*/ 0 h 439"/>
              <a:gd name="T62" fmla="*/ 603 w 603"/>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3" h="439">
                <a:moveTo>
                  <a:pt x="0" y="19"/>
                </a:moveTo>
                <a:lnTo>
                  <a:pt x="56" y="0"/>
                </a:lnTo>
                <a:lnTo>
                  <a:pt x="434" y="43"/>
                </a:lnTo>
                <a:lnTo>
                  <a:pt x="514" y="24"/>
                </a:lnTo>
                <a:lnTo>
                  <a:pt x="603" y="30"/>
                </a:lnTo>
                <a:lnTo>
                  <a:pt x="531" y="67"/>
                </a:lnTo>
                <a:lnTo>
                  <a:pt x="498" y="43"/>
                </a:lnTo>
                <a:lnTo>
                  <a:pt x="409" y="61"/>
                </a:lnTo>
                <a:lnTo>
                  <a:pt x="409" y="183"/>
                </a:lnTo>
                <a:lnTo>
                  <a:pt x="369" y="183"/>
                </a:lnTo>
                <a:lnTo>
                  <a:pt x="369" y="280"/>
                </a:lnTo>
                <a:lnTo>
                  <a:pt x="369" y="420"/>
                </a:lnTo>
                <a:lnTo>
                  <a:pt x="321" y="439"/>
                </a:lnTo>
                <a:lnTo>
                  <a:pt x="265" y="439"/>
                </a:lnTo>
                <a:lnTo>
                  <a:pt x="241" y="408"/>
                </a:lnTo>
                <a:lnTo>
                  <a:pt x="208" y="426"/>
                </a:lnTo>
                <a:lnTo>
                  <a:pt x="153" y="377"/>
                </a:lnTo>
                <a:lnTo>
                  <a:pt x="120" y="225"/>
                </a:lnTo>
                <a:lnTo>
                  <a:pt x="120" y="207"/>
                </a:lnTo>
                <a:lnTo>
                  <a:pt x="0" y="1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42" name="Freeform 551"/>
          <p:cNvSpPr>
            <a:spLocks/>
          </p:cNvSpPr>
          <p:nvPr/>
        </p:nvSpPr>
        <p:spPr bwMode="auto">
          <a:xfrm>
            <a:off x="3870325" y="3994621"/>
            <a:ext cx="200025" cy="166688"/>
          </a:xfrm>
          <a:custGeom>
            <a:avLst/>
            <a:gdLst>
              <a:gd name="T0" fmla="*/ 0 w 378"/>
              <a:gd name="T1" fmla="*/ 113872512 h 244"/>
              <a:gd name="T2" fmla="*/ 49563338 w 378"/>
              <a:gd name="T3" fmla="*/ 0 h 244"/>
              <a:gd name="T4" fmla="*/ 105846561 w 378"/>
              <a:gd name="T5" fmla="*/ 0 h 244"/>
              <a:gd name="T6" fmla="*/ 105846561 w 378"/>
              <a:gd name="T7" fmla="*/ 8400666 h 244"/>
              <a:gd name="T8" fmla="*/ 105846561 w 378"/>
              <a:gd name="T9" fmla="*/ 31268349 h 244"/>
              <a:gd name="T10" fmla="*/ 65244129 w 378"/>
              <a:gd name="T11" fmla="*/ 31268349 h 244"/>
              <a:gd name="T12" fmla="*/ 65244129 w 378"/>
              <a:gd name="T13" fmla="*/ 73736899 h 244"/>
              <a:gd name="T14" fmla="*/ 49563338 w 378"/>
              <a:gd name="T15" fmla="*/ 82604152 h 244"/>
              <a:gd name="T16" fmla="*/ 49563338 w 378"/>
              <a:gd name="T17" fmla="*/ 105471848 h 244"/>
              <a:gd name="T18" fmla="*/ 0 w 378"/>
              <a:gd name="T19" fmla="*/ 113872512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244"/>
              <a:gd name="T32" fmla="*/ 378 w 378"/>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244">
                <a:moveTo>
                  <a:pt x="0" y="244"/>
                </a:moveTo>
                <a:lnTo>
                  <a:pt x="177" y="0"/>
                </a:lnTo>
                <a:lnTo>
                  <a:pt x="378" y="0"/>
                </a:lnTo>
                <a:lnTo>
                  <a:pt x="378" y="18"/>
                </a:lnTo>
                <a:lnTo>
                  <a:pt x="378" y="67"/>
                </a:lnTo>
                <a:lnTo>
                  <a:pt x="233" y="67"/>
                </a:lnTo>
                <a:lnTo>
                  <a:pt x="233" y="158"/>
                </a:lnTo>
                <a:lnTo>
                  <a:pt x="177" y="177"/>
                </a:lnTo>
                <a:lnTo>
                  <a:pt x="177" y="226"/>
                </a:lnTo>
                <a:lnTo>
                  <a:pt x="0" y="244"/>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43" name="Freeform 552"/>
          <p:cNvSpPr>
            <a:spLocks/>
          </p:cNvSpPr>
          <p:nvPr/>
        </p:nvSpPr>
        <p:spPr bwMode="auto">
          <a:xfrm>
            <a:off x="4797425" y="4112096"/>
            <a:ext cx="396875" cy="465138"/>
          </a:xfrm>
          <a:custGeom>
            <a:avLst/>
            <a:gdLst>
              <a:gd name="T0" fmla="*/ 0 w 748"/>
              <a:gd name="T1" fmla="*/ 170440719 h 676"/>
              <a:gd name="T2" fmla="*/ 11260533 w 748"/>
              <a:gd name="T3" fmla="*/ 198847197 h 676"/>
              <a:gd name="T4" fmla="*/ 20550486 w 748"/>
              <a:gd name="T5" fmla="*/ 233408452 h 676"/>
              <a:gd name="T6" fmla="*/ 43072082 w 748"/>
              <a:gd name="T7" fmla="*/ 250926121 h 676"/>
              <a:gd name="T8" fmla="*/ 70379000 w 748"/>
              <a:gd name="T9" fmla="*/ 296850225 h 676"/>
              <a:gd name="T10" fmla="*/ 115421645 w 748"/>
              <a:gd name="T11" fmla="*/ 320049318 h 676"/>
              <a:gd name="T12" fmla="*/ 153708430 w 748"/>
              <a:gd name="T13" fmla="*/ 314367893 h 676"/>
              <a:gd name="T14" fmla="*/ 179044752 w 748"/>
              <a:gd name="T15" fmla="*/ 305846100 h 676"/>
              <a:gd name="T16" fmla="*/ 162998380 w 748"/>
              <a:gd name="T17" fmla="*/ 271284158 h 676"/>
              <a:gd name="T18" fmla="*/ 138224971 w 748"/>
              <a:gd name="T19" fmla="*/ 253767177 h 676"/>
              <a:gd name="T20" fmla="*/ 156241956 w 748"/>
              <a:gd name="T21" fmla="*/ 239563271 h 676"/>
              <a:gd name="T22" fmla="*/ 156241956 w 748"/>
              <a:gd name="T23" fmla="*/ 210683441 h 676"/>
              <a:gd name="T24" fmla="*/ 181015331 w 748"/>
              <a:gd name="T25" fmla="*/ 170440719 h 676"/>
              <a:gd name="T26" fmla="*/ 192557599 w 748"/>
              <a:gd name="T27" fmla="*/ 101317522 h 676"/>
              <a:gd name="T28" fmla="*/ 210574551 w 748"/>
              <a:gd name="T29" fmla="*/ 86640888 h 676"/>
              <a:gd name="T30" fmla="*/ 194528178 w 748"/>
              <a:gd name="T31" fmla="*/ 69596614 h 676"/>
              <a:gd name="T32" fmla="*/ 190305281 w 748"/>
              <a:gd name="T33" fmla="*/ 17517674 h 676"/>
              <a:gd name="T34" fmla="*/ 172006590 w 748"/>
              <a:gd name="T35" fmla="*/ 0 h 676"/>
              <a:gd name="T36" fmla="*/ 153708430 w 748"/>
              <a:gd name="T37" fmla="*/ 20358042 h 676"/>
              <a:gd name="T38" fmla="*/ 40819764 w 748"/>
              <a:gd name="T39" fmla="*/ 17517674 h 676"/>
              <a:gd name="T40" fmla="*/ 40819764 w 748"/>
              <a:gd name="T41" fmla="*/ 49238577 h 676"/>
              <a:gd name="T42" fmla="*/ 27025701 w 748"/>
              <a:gd name="T43" fmla="*/ 52078945 h 676"/>
              <a:gd name="T44" fmla="*/ 27025701 w 748"/>
              <a:gd name="T45" fmla="*/ 61074821 h 676"/>
              <a:gd name="T46" fmla="*/ 27025701 w 748"/>
              <a:gd name="T47" fmla="*/ 124515927 h 676"/>
              <a:gd name="T48" fmla="*/ 13512851 w 748"/>
              <a:gd name="T49" fmla="*/ 124515927 h 676"/>
              <a:gd name="T50" fmla="*/ 0 w 748"/>
              <a:gd name="T51" fmla="*/ 170440719 h 6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8"/>
              <a:gd name="T79" fmla="*/ 0 h 676"/>
              <a:gd name="T80" fmla="*/ 748 w 748"/>
              <a:gd name="T81" fmla="*/ 676 h 6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8" h="676">
                <a:moveTo>
                  <a:pt x="0" y="360"/>
                </a:moveTo>
                <a:lnTo>
                  <a:pt x="40" y="420"/>
                </a:lnTo>
                <a:lnTo>
                  <a:pt x="73" y="493"/>
                </a:lnTo>
                <a:lnTo>
                  <a:pt x="153" y="530"/>
                </a:lnTo>
                <a:lnTo>
                  <a:pt x="250" y="627"/>
                </a:lnTo>
                <a:lnTo>
                  <a:pt x="410" y="676"/>
                </a:lnTo>
                <a:lnTo>
                  <a:pt x="546" y="664"/>
                </a:lnTo>
                <a:lnTo>
                  <a:pt x="636" y="646"/>
                </a:lnTo>
                <a:lnTo>
                  <a:pt x="579" y="573"/>
                </a:lnTo>
                <a:lnTo>
                  <a:pt x="491" y="536"/>
                </a:lnTo>
                <a:lnTo>
                  <a:pt x="555" y="506"/>
                </a:lnTo>
                <a:lnTo>
                  <a:pt x="555" y="445"/>
                </a:lnTo>
                <a:lnTo>
                  <a:pt x="643" y="360"/>
                </a:lnTo>
                <a:lnTo>
                  <a:pt x="684" y="214"/>
                </a:lnTo>
                <a:lnTo>
                  <a:pt x="748" y="183"/>
                </a:lnTo>
                <a:lnTo>
                  <a:pt x="691" y="147"/>
                </a:lnTo>
                <a:lnTo>
                  <a:pt x="676" y="37"/>
                </a:lnTo>
                <a:lnTo>
                  <a:pt x="611" y="0"/>
                </a:lnTo>
                <a:lnTo>
                  <a:pt x="546" y="43"/>
                </a:lnTo>
                <a:lnTo>
                  <a:pt x="145" y="37"/>
                </a:lnTo>
                <a:lnTo>
                  <a:pt x="145" y="104"/>
                </a:lnTo>
                <a:lnTo>
                  <a:pt x="96" y="110"/>
                </a:lnTo>
                <a:lnTo>
                  <a:pt x="96" y="129"/>
                </a:lnTo>
                <a:lnTo>
                  <a:pt x="96" y="263"/>
                </a:lnTo>
                <a:lnTo>
                  <a:pt x="48" y="263"/>
                </a:lnTo>
                <a:lnTo>
                  <a:pt x="0" y="360"/>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44" name="Freeform 553"/>
          <p:cNvSpPr>
            <a:spLocks/>
          </p:cNvSpPr>
          <p:nvPr/>
        </p:nvSpPr>
        <p:spPr bwMode="auto">
          <a:xfrm>
            <a:off x="5011738" y="5278909"/>
            <a:ext cx="25400" cy="36512"/>
          </a:xfrm>
          <a:custGeom>
            <a:avLst/>
            <a:gdLst>
              <a:gd name="T0" fmla="*/ 0 w 48"/>
              <a:gd name="T1" fmla="*/ 13178226 h 56"/>
              <a:gd name="T2" fmla="*/ 8680451 w 48"/>
              <a:gd name="T3" fmla="*/ 23805828 h 56"/>
              <a:gd name="T4" fmla="*/ 13440833 w 48"/>
              <a:gd name="T5" fmla="*/ 15728849 h 56"/>
              <a:gd name="T6" fmla="*/ 13440833 w 48"/>
              <a:gd name="T7" fmla="*/ 0 h 56"/>
              <a:gd name="T8" fmla="*/ 0 w 48"/>
              <a:gd name="T9" fmla="*/ 13178226 h 56"/>
              <a:gd name="T10" fmla="*/ 0 60000 65536"/>
              <a:gd name="T11" fmla="*/ 0 60000 65536"/>
              <a:gd name="T12" fmla="*/ 0 60000 65536"/>
              <a:gd name="T13" fmla="*/ 0 60000 65536"/>
              <a:gd name="T14" fmla="*/ 0 60000 65536"/>
              <a:gd name="T15" fmla="*/ 0 w 48"/>
              <a:gd name="T16" fmla="*/ 0 h 56"/>
              <a:gd name="T17" fmla="*/ 48 w 48"/>
              <a:gd name="T18" fmla="*/ 56 h 56"/>
            </a:gdLst>
            <a:ahLst/>
            <a:cxnLst>
              <a:cxn ang="T10">
                <a:pos x="T0" y="T1"/>
              </a:cxn>
              <a:cxn ang="T11">
                <a:pos x="T2" y="T3"/>
              </a:cxn>
              <a:cxn ang="T12">
                <a:pos x="T4" y="T5"/>
              </a:cxn>
              <a:cxn ang="T13">
                <a:pos x="T6" y="T7"/>
              </a:cxn>
              <a:cxn ang="T14">
                <a:pos x="T8" y="T9"/>
              </a:cxn>
            </a:cxnLst>
            <a:rect l="T15" t="T16" r="T17" b="T18"/>
            <a:pathLst>
              <a:path w="48" h="56">
                <a:moveTo>
                  <a:pt x="0" y="31"/>
                </a:moveTo>
                <a:lnTo>
                  <a:pt x="31" y="56"/>
                </a:lnTo>
                <a:lnTo>
                  <a:pt x="48" y="37"/>
                </a:lnTo>
                <a:lnTo>
                  <a:pt x="48" y="0"/>
                </a:lnTo>
                <a:lnTo>
                  <a:pt x="0" y="3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45" name="Freeform 554"/>
          <p:cNvSpPr>
            <a:spLocks/>
          </p:cNvSpPr>
          <p:nvPr/>
        </p:nvSpPr>
        <p:spPr bwMode="auto">
          <a:xfrm>
            <a:off x="4981575" y="4685184"/>
            <a:ext cx="258763" cy="249237"/>
          </a:xfrm>
          <a:custGeom>
            <a:avLst/>
            <a:gdLst>
              <a:gd name="T0" fmla="*/ 0 w 490"/>
              <a:gd name="T1" fmla="*/ 53915992 h 364"/>
              <a:gd name="T2" fmla="*/ 2231171 w 490"/>
              <a:gd name="T3" fmla="*/ 88141561 h 364"/>
              <a:gd name="T4" fmla="*/ 20078956 w 490"/>
              <a:gd name="T5" fmla="*/ 122366467 h 364"/>
              <a:gd name="T6" fmla="*/ 40437270 w 490"/>
              <a:gd name="T7" fmla="*/ 133618419 h 364"/>
              <a:gd name="T8" fmla="*/ 55775575 w 490"/>
              <a:gd name="T9" fmla="*/ 139244737 h 364"/>
              <a:gd name="T10" fmla="*/ 67488031 w 490"/>
              <a:gd name="T11" fmla="*/ 170656805 h 364"/>
              <a:gd name="T12" fmla="*/ 119080096 w 490"/>
              <a:gd name="T13" fmla="*/ 167843988 h 364"/>
              <a:gd name="T14" fmla="*/ 136649571 w 490"/>
              <a:gd name="T15" fmla="*/ 153778536 h 364"/>
              <a:gd name="T16" fmla="*/ 116570623 w 490"/>
              <a:gd name="T17" fmla="*/ 84859714 h 364"/>
              <a:gd name="T18" fmla="*/ 123263606 w 490"/>
              <a:gd name="T19" fmla="*/ 56729493 h 364"/>
              <a:gd name="T20" fmla="*/ 58285048 w 490"/>
              <a:gd name="T21" fmla="*/ 0 h 364"/>
              <a:gd name="T22" fmla="*/ 40437270 w 490"/>
              <a:gd name="T23" fmla="*/ 31412079 h 364"/>
              <a:gd name="T24" fmla="*/ 33465449 w 490"/>
              <a:gd name="T25" fmla="*/ 19691091 h 364"/>
              <a:gd name="T26" fmla="*/ 29281939 w 490"/>
              <a:gd name="T27" fmla="*/ 31412079 h 364"/>
              <a:gd name="T28" fmla="*/ 29281939 w 490"/>
              <a:gd name="T29" fmla="*/ 0 h 364"/>
              <a:gd name="T30" fmla="*/ 11155327 w 490"/>
              <a:gd name="T31" fmla="*/ 0 h 364"/>
              <a:gd name="T32" fmla="*/ 13385969 w 490"/>
              <a:gd name="T33" fmla="*/ 22503913 h 364"/>
              <a:gd name="T34" fmla="*/ 15895970 w 490"/>
              <a:gd name="T35" fmla="*/ 36569366 h 364"/>
              <a:gd name="T36" fmla="*/ 0 w 490"/>
              <a:gd name="T37" fmla="*/ 53915992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0"/>
              <a:gd name="T58" fmla="*/ 0 h 364"/>
              <a:gd name="T59" fmla="*/ 490 w 490"/>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0" h="364">
                <a:moveTo>
                  <a:pt x="0" y="115"/>
                </a:moveTo>
                <a:lnTo>
                  <a:pt x="8" y="188"/>
                </a:lnTo>
                <a:lnTo>
                  <a:pt x="72" y="261"/>
                </a:lnTo>
                <a:lnTo>
                  <a:pt x="145" y="285"/>
                </a:lnTo>
                <a:lnTo>
                  <a:pt x="200" y="297"/>
                </a:lnTo>
                <a:lnTo>
                  <a:pt x="242" y="364"/>
                </a:lnTo>
                <a:lnTo>
                  <a:pt x="427" y="358"/>
                </a:lnTo>
                <a:lnTo>
                  <a:pt x="490" y="328"/>
                </a:lnTo>
                <a:lnTo>
                  <a:pt x="418" y="181"/>
                </a:lnTo>
                <a:lnTo>
                  <a:pt x="442" y="121"/>
                </a:lnTo>
                <a:lnTo>
                  <a:pt x="209" y="0"/>
                </a:lnTo>
                <a:lnTo>
                  <a:pt x="145" y="67"/>
                </a:lnTo>
                <a:lnTo>
                  <a:pt x="120" y="42"/>
                </a:lnTo>
                <a:lnTo>
                  <a:pt x="105" y="67"/>
                </a:lnTo>
                <a:lnTo>
                  <a:pt x="105" y="0"/>
                </a:lnTo>
                <a:lnTo>
                  <a:pt x="40" y="0"/>
                </a:lnTo>
                <a:lnTo>
                  <a:pt x="48" y="48"/>
                </a:lnTo>
                <a:lnTo>
                  <a:pt x="57" y="78"/>
                </a:lnTo>
                <a:lnTo>
                  <a:pt x="0" y="115"/>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46" name="Freeform 555"/>
          <p:cNvSpPr>
            <a:spLocks/>
          </p:cNvSpPr>
          <p:nvPr/>
        </p:nvSpPr>
        <p:spPr bwMode="auto">
          <a:xfrm>
            <a:off x="6607175" y="4170834"/>
            <a:ext cx="185738" cy="355600"/>
          </a:xfrm>
          <a:custGeom>
            <a:avLst/>
            <a:gdLst>
              <a:gd name="T0" fmla="*/ 0 w 353"/>
              <a:gd name="T1" fmla="*/ 40212368 h 517"/>
              <a:gd name="T2" fmla="*/ 4429826 w 353"/>
              <a:gd name="T3" fmla="*/ 17504184 h 517"/>
              <a:gd name="T4" fmla="*/ 31284485 w 353"/>
              <a:gd name="T5" fmla="*/ 0 h 517"/>
              <a:gd name="T6" fmla="*/ 42358789 w 353"/>
              <a:gd name="T7" fmla="*/ 17504184 h 517"/>
              <a:gd name="T8" fmla="*/ 40144141 w 353"/>
              <a:gd name="T9" fmla="*/ 52040028 h 517"/>
              <a:gd name="T10" fmla="*/ 71151869 w 353"/>
              <a:gd name="T11" fmla="*/ 40212368 h 517"/>
              <a:gd name="T12" fmla="*/ 84440813 w 353"/>
              <a:gd name="T13" fmla="*/ 52040028 h 517"/>
              <a:gd name="T14" fmla="*/ 97729757 w 353"/>
              <a:gd name="T15" fmla="*/ 86575168 h 517"/>
              <a:gd name="T16" fmla="*/ 93576699 w 353"/>
              <a:gd name="T17" fmla="*/ 106444760 h 517"/>
              <a:gd name="T18" fmla="*/ 69213459 w 353"/>
              <a:gd name="T19" fmla="*/ 103606152 h 517"/>
              <a:gd name="T20" fmla="*/ 62292206 w 353"/>
              <a:gd name="T21" fmla="*/ 112121977 h 517"/>
              <a:gd name="T22" fmla="*/ 64507380 w 353"/>
              <a:gd name="T23" fmla="*/ 149968942 h 517"/>
              <a:gd name="T24" fmla="*/ 31284485 w 353"/>
              <a:gd name="T25" fmla="*/ 118272410 h 517"/>
              <a:gd name="T26" fmla="*/ 17995541 w 353"/>
              <a:gd name="T27" fmla="*/ 172677120 h 517"/>
              <a:gd name="T28" fmla="*/ 35437552 w 353"/>
              <a:gd name="T29" fmla="*/ 221405345 h 517"/>
              <a:gd name="T30" fmla="*/ 55647733 w 353"/>
              <a:gd name="T31" fmla="*/ 238436308 h 517"/>
              <a:gd name="T32" fmla="*/ 44573438 w 353"/>
              <a:gd name="T33" fmla="*/ 244586740 h 517"/>
              <a:gd name="T34" fmla="*/ 40144141 w 353"/>
              <a:gd name="T35" fmla="*/ 233232307 h 517"/>
              <a:gd name="T36" fmla="*/ 33222369 w 353"/>
              <a:gd name="T37" fmla="*/ 233232307 h 517"/>
              <a:gd name="T38" fmla="*/ 8859125 w 353"/>
              <a:gd name="T39" fmla="*/ 204374383 h 517"/>
              <a:gd name="T40" fmla="*/ 11074300 w 353"/>
              <a:gd name="T41" fmla="*/ 175515729 h 517"/>
              <a:gd name="T42" fmla="*/ 22148599 w 353"/>
              <a:gd name="T43" fmla="*/ 146657117 h 517"/>
              <a:gd name="T44" fmla="*/ 6367709 w 353"/>
              <a:gd name="T45" fmla="*/ 97929623 h 517"/>
              <a:gd name="T46" fmla="*/ 13288948 w 353"/>
              <a:gd name="T47" fmla="*/ 74748207 h 517"/>
              <a:gd name="T48" fmla="*/ 0 w 353"/>
              <a:gd name="T49" fmla="*/ 40212368 h 5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3"/>
              <a:gd name="T76" fmla="*/ 0 h 517"/>
              <a:gd name="T77" fmla="*/ 353 w 353"/>
              <a:gd name="T78" fmla="*/ 517 h 5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3" h="517">
                <a:moveTo>
                  <a:pt x="0" y="85"/>
                </a:moveTo>
                <a:lnTo>
                  <a:pt x="16" y="37"/>
                </a:lnTo>
                <a:lnTo>
                  <a:pt x="113" y="0"/>
                </a:lnTo>
                <a:lnTo>
                  <a:pt x="153" y="37"/>
                </a:lnTo>
                <a:lnTo>
                  <a:pt x="145" y="110"/>
                </a:lnTo>
                <a:lnTo>
                  <a:pt x="257" y="85"/>
                </a:lnTo>
                <a:lnTo>
                  <a:pt x="305" y="110"/>
                </a:lnTo>
                <a:lnTo>
                  <a:pt x="353" y="183"/>
                </a:lnTo>
                <a:lnTo>
                  <a:pt x="338" y="225"/>
                </a:lnTo>
                <a:lnTo>
                  <a:pt x="250" y="219"/>
                </a:lnTo>
                <a:lnTo>
                  <a:pt x="225" y="237"/>
                </a:lnTo>
                <a:lnTo>
                  <a:pt x="233" y="317"/>
                </a:lnTo>
                <a:lnTo>
                  <a:pt x="113" y="250"/>
                </a:lnTo>
                <a:lnTo>
                  <a:pt x="65" y="365"/>
                </a:lnTo>
                <a:lnTo>
                  <a:pt x="128" y="468"/>
                </a:lnTo>
                <a:lnTo>
                  <a:pt x="201" y="504"/>
                </a:lnTo>
                <a:lnTo>
                  <a:pt x="161" y="517"/>
                </a:lnTo>
                <a:lnTo>
                  <a:pt x="145" y="493"/>
                </a:lnTo>
                <a:lnTo>
                  <a:pt x="120" y="493"/>
                </a:lnTo>
                <a:lnTo>
                  <a:pt x="32" y="432"/>
                </a:lnTo>
                <a:lnTo>
                  <a:pt x="40" y="371"/>
                </a:lnTo>
                <a:lnTo>
                  <a:pt x="80" y="310"/>
                </a:lnTo>
                <a:lnTo>
                  <a:pt x="23" y="207"/>
                </a:lnTo>
                <a:lnTo>
                  <a:pt x="48" y="158"/>
                </a:lnTo>
                <a:lnTo>
                  <a:pt x="0" y="85"/>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47" name="Freeform 556"/>
          <p:cNvSpPr>
            <a:spLocks/>
          </p:cNvSpPr>
          <p:nvPr/>
        </p:nvSpPr>
        <p:spPr bwMode="auto">
          <a:xfrm>
            <a:off x="4270375" y="4394671"/>
            <a:ext cx="50800" cy="122238"/>
          </a:xfrm>
          <a:custGeom>
            <a:avLst/>
            <a:gdLst>
              <a:gd name="T0" fmla="*/ 0 w 97"/>
              <a:gd name="T1" fmla="*/ 0 h 176"/>
              <a:gd name="T2" fmla="*/ 13165056 w 97"/>
              <a:gd name="T3" fmla="*/ 2894124 h 176"/>
              <a:gd name="T4" fmla="*/ 26604536 w 97"/>
              <a:gd name="T5" fmla="*/ 82486334 h 176"/>
              <a:gd name="T6" fmla="*/ 20022010 w 97"/>
              <a:gd name="T7" fmla="*/ 84898450 h 176"/>
              <a:gd name="T8" fmla="*/ 0 w 97"/>
              <a:gd name="T9" fmla="*/ 0 h 176"/>
              <a:gd name="T10" fmla="*/ 0 60000 65536"/>
              <a:gd name="T11" fmla="*/ 0 60000 65536"/>
              <a:gd name="T12" fmla="*/ 0 60000 65536"/>
              <a:gd name="T13" fmla="*/ 0 60000 65536"/>
              <a:gd name="T14" fmla="*/ 0 60000 65536"/>
              <a:gd name="T15" fmla="*/ 0 w 97"/>
              <a:gd name="T16" fmla="*/ 0 h 176"/>
              <a:gd name="T17" fmla="*/ 97 w 97"/>
              <a:gd name="T18" fmla="*/ 176 h 176"/>
            </a:gdLst>
            <a:ahLst/>
            <a:cxnLst>
              <a:cxn ang="T10">
                <a:pos x="T0" y="T1"/>
              </a:cxn>
              <a:cxn ang="T11">
                <a:pos x="T2" y="T3"/>
              </a:cxn>
              <a:cxn ang="T12">
                <a:pos x="T4" y="T5"/>
              </a:cxn>
              <a:cxn ang="T13">
                <a:pos x="T6" y="T7"/>
              </a:cxn>
              <a:cxn ang="T14">
                <a:pos x="T8" y="T9"/>
              </a:cxn>
            </a:cxnLst>
            <a:rect l="T15" t="T16" r="T17" b="T18"/>
            <a:pathLst>
              <a:path w="97" h="176">
                <a:moveTo>
                  <a:pt x="0" y="0"/>
                </a:moveTo>
                <a:lnTo>
                  <a:pt x="48" y="6"/>
                </a:lnTo>
                <a:lnTo>
                  <a:pt x="97" y="171"/>
                </a:lnTo>
                <a:lnTo>
                  <a:pt x="73" y="176"/>
                </a:lnTo>
                <a:lnTo>
                  <a:pt x="0" y="0"/>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48" name="Freeform 557"/>
          <p:cNvSpPr>
            <a:spLocks/>
          </p:cNvSpPr>
          <p:nvPr/>
        </p:nvSpPr>
        <p:spPr bwMode="auto">
          <a:xfrm>
            <a:off x="4984750" y="4567709"/>
            <a:ext cx="123825" cy="125412"/>
          </a:xfrm>
          <a:custGeom>
            <a:avLst/>
            <a:gdLst>
              <a:gd name="T0" fmla="*/ 0 w 234"/>
              <a:gd name="T1" fmla="*/ 86418508 h 182"/>
              <a:gd name="T2" fmla="*/ 8960381 w 234"/>
              <a:gd name="T3" fmla="*/ 81195306 h 182"/>
              <a:gd name="T4" fmla="*/ 27161597 w 234"/>
              <a:gd name="T5" fmla="*/ 81195306 h 182"/>
              <a:gd name="T6" fmla="*/ 27161597 w 234"/>
              <a:gd name="T7" fmla="*/ 69324582 h 182"/>
              <a:gd name="T8" fmla="*/ 53763336 w 234"/>
              <a:gd name="T9" fmla="*/ 60777964 h 182"/>
              <a:gd name="T10" fmla="*/ 65524062 w 234"/>
              <a:gd name="T11" fmla="*/ 31338530 h 182"/>
              <a:gd name="T12" fmla="*/ 53763336 w 234"/>
              <a:gd name="T13" fmla="*/ 0 h 182"/>
              <a:gd name="T14" fmla="*/ 15680796 w 234"/>
              <a:gd name="T15" fmla="*/ 5697978 h 182"/>
              <a:gd name="T16" fmla="*/ 20161253 w 234"/>
              <a:gd name="T17" fmla="*/ 28964660 h 182"/>
              <a:gd name="T18" fmla="*/ 11200872 w 234"/>
              <a:gd name="T19" fmla="*/ 46533371 h 182"/>
              <a:gd name="T20" fmla="*/ 0 w 234"/>
              <a:gd name="T21" fmla="*/ 86418508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182"/>
              <a:gd name="T35" fmla="*/ 234 w 234"/>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182">
                <a:moveTo>
                  <a:pt x="0" y="182"/>
                </a:moveTo>
                <a:lnTo>
                  <a:pt x="32" y="171"/>
                </a:lnTo>
                <a:lnTo>
                  <a:pt x="97" y="171"/>
                </a:lnTo>
                <a:lnTo>
                  <a:pt x="97" y="146"/>
                </a:lnTo>
                <a:lnTo>
                  <a:pt x="192" y="128"/>
                </a:lnTo>
                <a:lnTo>
                  <a:pt x="234" y="66"/>
                </a:lnTo>
                <a:lnTo>
                  <a:pt x="192" y="0"/>
                </a:lnTo>
                <a:lnTo>
                  <a:pt x="56" y="12"/>
                </a:lnTo>
                <a:lnTo>
                  <a:pt x="72" y="61"/>
                </a:lnTo>
                <a:lnTo>
                  <a:pt x="40" y="98"/>
                </a:lnTo>
                <a:lnTo>
                  <a:pt x="0" y="182"/>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49" name="Freeform 558"/>
          <p:cNvSpPr>
            <a:spLocks/>
          </p:cNvSpPr>
          <p:nvPr/>
        </p:nvSpPr>
        <p:spPr bwMode="auto">
          <a:xfrm>
            <a:off x="261938" y="2616671"/>
            <a:ext cx="714375" cy="612775"/>
          </a:xfrm>
          <a:custGeom>
            <a:avLst/>
            <a:gdLst>
              <a:gd name="T0" fmla="*/ 24604957 w 1351"/>
              <a:gd name="T1" fmla="*/ 169133436 h 894"/>
              <a:gd name="T2" fmla="*/ 26841674 w 1351"/>
              <a:gd name="T3" fmla="*/ 186047161 h 894"/>
              <a:gd name="T4" fmla="*/ 69341444 w 1351"/>
              <a:gd name="T5" fmla="*/ 194503317 h 894"/>
              <a:gd name="T6" fmla="*/ 85278716 w 1351"/>
              <a:gd name="T7" fmla="*/ 188396131 h 894"/>
              <a:gd name="T8" fmla="*/ 38025798 w 1351"/>
              <a:gd name="T9" fmla="*/ 237256357 h 894"/>
              <a:gd name="T10" fmla="*/ 35789081 w 1351"/>
              <a:gd name="T11" fmla="*/ 260277909 h 894"/>
              <a:gd name="T12" fmla="*/ 35789081 w 1351"/>
              <a:gd name="T13" fmla="*/ 274372416 h 894"/>
              <a:gd name="T14" fmla="*/ 44736479 w 1351"/>
              <a:gd name="T15" fmla="*/ 294574108 h 894"/>
              <a:gd name="T16" fmla="*/ 65147715 w 1351"/>
              <a:gd name="T17" fmla="*/ 308668615 h 894"/>
              <a:gd name="T18" fmla="*/ 71578161 w 1351"/>
              <a:gd name="T19" fmla="*/ 294574108 h 894"/>
              <a:gd name="T20" fmla="*/ 76331847 w 1351"/>
              <a:gd name="T21" fmla="*/ 334508658 h 894"/>
              <a:gd name="T22" fmla="*/ 116874067 w 1351"/>
              <a:gd name="T23" fmla="*/ 337327148 h 894"/>
              <a:gd name="T24" fmla="*/ 128058183 w 1351"/>
              <a:gd name="T25" fmla="*/ 334508658 h 894"/>
              <a:gd name="T26" fmla="*/ 118831063 w 1351"/>
              <a:gd name="T27" fmla="*/ 377261783 h 894"/>
              <a:gd name="T28" fmla="*/ 98700078 w 1351"/>
              <a:gd name="T29" fmla="*/ 397463475 h 894"/>
              <a:gd name="T30" fmla="*/ 60394029 w 1351"/>
              <a:gd name="T31" fmla="*/ 420014822 h 894"/>
              <a:gd name="T32" fmla="*/ 105130508 w 1351"/>
              <a:gd name="T33" fmla="*/ 403101826 h 894"/>
              <a:gd name="T34" fmla="*/ 112120911 w 1351"/>
              <a:gd name="T35" fmla="*/ 383368968 h 894"/>
              <a:gd name="T36" fmla="*/ 175031396 w 1351"/>
              <a:gd name="T37" fmla="*/ 342964813 h 894"/>
              <a:gd name="T38" fmla="*/ 175031396 w 1351"/>
              <a:gd name="T39" fmla="*/ 314776485 h 894"/>
              <a:gd name="T40" fmla="*/ 224521015 w 1351"/>
              <a:gd name="T41" fmla="*/ 245713198 h 894"/>
              <a:gd name="T42" fmla="*/ 235984852 w 1351"/>
              <a:gd name="T43" fmla="*/ 263096399 h 894"/>
              <a:gd name="T44" fmla="*/ 240179094 w 1351"/>
              <a:gd name="T45" fmla="*/ 277190906 h 894"/>
              <a:gd name="T46" fmla="*/ 204390030 w 1351"/>
              <a:gd name="T47" fmla="*/ 305849439 h 894"/>
              <a:gd name="T48" fmla="*/ 206626747 w 1351"/>
              <a:gd name="T49" fmla="*/ 319943946 h 894"/>
              <a:gd name="T50" fmla="*/ 253879649 w 1351"/>
              <a:gd name="T51" fmla="*/ 288466237 h 894"/>
              <a:gd name="T52" fmla="*/ 256116366 w 1351"/>
              <a:gd name="T53" fmla="*/ 269204270 h 894"/>
              <a:gd name="T54" fmla="*/ 274290356 w 1351"/>
              <a:gd name="T55" fmla="*/ 271553241 h 894"/>
              <a:gd name="T56" fmla="*/ 303089612 w 1351"/>
              <a:gd name="T57" fmla="*/ 300211774 h 894"/>
              <a:gd name="T58" fmla="*/ 361806351 w 1351"/>
              <a:gd name="T59" fmla="*/ 300211774 h 894"/>
              <a:gd name="T60" fmla="*/ 359569634 w 1351"/>
              <a:gd name="T61" fmla="*/ 311487790 h 894"/>
              <a:gd name="T62" fmla="*/ 377743623 w 1351"/>
              <a:gd name="T63" fmla="*/ 314776485 h 894"/>
              <a:gd name="T64" fmla="*/ 341395115 w 1351"/>
              <a:gd name="T65" fmla="*/ 294574108 h 894"/>
              <a:gd name="T66" fmla="*/ 206626747 w 1351"/>
              <a:gd name="T67" fmla="*/ 25840054 h 894"/>
              <a:gd name="T68" fmla="*/ 166083998 w 1351"/>
              <a:gd name="T69" fmla="*/ 8456844 h 894"/>
              <a:gd name="T70" fmla="*/ 150426447 w 1351"/>
              <a:gd name="T71" fmla="*/ 14564032 h 894"/>
              <a:gd name="T72" fmla="*/ 143715766 w 1351"/>
              <a:gd name="T73" fmla="*/ 0 h 894"/>
              <a:gd name="T74" fmla="*/ 105130508 w 1351"/>
              <a:gd name="T75" fmla="*/ 17383207 h 894"/>
              <a:gd name="T76" fmla="*/ 100936795 w 1351"/>
              <a:gd name="T77" fmla="*/ 22551358 h 894"/>
              <a:gd name="T78" fmla="*/ 82762277 w 1351"/>
              <a:gd name="T79" fmla="*/ 42753050 h 894"/>
              <a:gd name="T80" fmla="*/ 58157312 w 1351"/>
              <a:gd name="T81" fmla="*/ 62955438 h 894"/>
              <a:gd name="T82" fmla="*/ 26841674 w 1351"/>
              <a:gd name="T83" fmla="*/ 83157130 h 894"/>
              <a:gd name="T84" fmla="*/ 58157312 w 1351"/>
              <a:gd name="T85" fmla="*/ 120272526 h 894"/>
              <a:gd name="T86" fmla="*/ 76331847 w 1351"/>
              <a:gd name="T87" fmla="*/ 131548542 h 894"/>
              <a:gd name="T88" fmla="*/ 91989397 w 1351"/>
              <a:gd name="T89" fmla="*/ 142823874 h 894"/>
              <a:gd name="T90" fmla="*/ 58157312 w 1351"/>
              <a:gd name="T91" fmla="*/ 145643049 h 894"/>
              <a:gd name="T92" fmla="*/ 42220040 w 1351"/>
              <a:gd name="T93" fmla="*/ 134367033 h 8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1"/>
              <a:gd name="T142" fmla="*/ 0 h 894"/>
              <a:gd name="T143" fmla="*/ 1351 w 1351"/>
              <a:gd name="T144" fmla="*/ 894 h 8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1" h="894">
                <a:moveTo>
                  <a:pt x="0" y="341"/>
                </a:moveTo>
                <a:lnTo>
                  <a:pt x="88" y="360"/>
                </a:lnTo>
                <a:lnTo>
                  <a:pt x="63" y="365"/>
                </a:lnTo>
                <a:lnTo>
                  <a:pt x="96" y="396"/>
                </a:lnTo>
                <a:lnTo>
                  <a:pt x="233" y="396"/>
                </a:lnTo>
                <a:lnTo>
                  <a:pt x="248" y="414"/>
                </a:lnTo>
                <a:lnTo>
                  <a:pt x="336" y="390"/>
                </a:lnTo>
                <a:lnTo>
                  <a:pt x="305" y="401"/>
                </a:lnTo>
                <a:lnTo>
                  <a:pt x="321" y="457"/>
                </a:lnTo>
                <a:lnTo>
                  <a:pt x="136" y="505"/>
                </a:lnTo>
                <a:lnTo>
                  <a:pt x="88" y="560"/>
                </a:lnTo>
                <a:lnTo>
                  <a:pt x="128" y="554"/>
                </a:lnTo>
                <a:lnTo>
                  <a:pt x="103" y="566"/>
                </a:lnTo>
                <a:lnTo>
                  <a:pt x="128" y="584"/>
                </a:lnTo>
                <a:lnTo>
                  <a:pt x="200" y="597"/>
                </a:lnTo>
                <a:lnTo>
                  <a:pt x="160" y="627"/>
                </a:lnTo>
                <a:lnTo>
                  <a:pt x="200" y="651"/>
                </a:lnTo>
                <a:lnTo>
                  <a:pt x="233" y="657"/>
                </a:lnTo>
                <a:lnTo>
                  <a:pt x="305" y="597"/>
                </a:lnTo>
                <a:lnTo>
                  <a:pt x="256" y="627"/>
                </a:lnTo>
                <a:lnTo>
                  <a:pt x="296" y="681"/>
                </a:lnTo>
                <a:lnTo>
                  <a:pt x="273" y="712"/>
                </a:lnTo>
                <a:lnTo>
                  <a:pt x="353" y="676"/>
                </a:lnTo>
                <a:lnTo>
                  <a:pt x="418" y="718"/>
                </a:lnTo>
                <a:lnTo>
                  <a:pt x="433" y="687"/>
                </a:lnTo>
                <a:lnTo>
                  <a:pt x="458" y="712"/>
                </a:lnTo>
                <a:lnTo>
                  <a:pt x="514" y="681"/>
                </a:lnTo>
                <a:lnTo>
                  <a:pt x="425" y="803"/>
                </a:lnTo>
                <a:lnTo>
                  <a:pt x="361" y="822"/>
                </a:lnTo>
                <a:lnTo>
                  <a:pt x="353" y="846"/>
                </a:lnTo>
                <a:lnTo>
                  <a:pt x="273" y="846"/>
                </a:lnTo>
                <a:lnTo>
                  <a:pt x="216" y="894"/>
                </a:lnTo>
                <a:lnTo>
                  <a:pt x="296" y="852"/>
                </a:lnTo>
                <a:lnTo>
                  <a:pt x="376" y="858"/>
                </a:lnTo>
                <a:lnTo>
                  <a:pt x="425" y="834"/>
                </a:lnTo>
                <a:lnTo>
                  <a:pt x="401" y="816"/>
                </a:lnTo>
                <a:lnTo>
                  <a:pt x="458" y="816"/>
                </a:lnTo>
                <a:lnTo>
                  <a:pt x="626" y="730"/>
                </a:lnTo>
                <a:lnTo>
                  <a:pt x="666" y="694"/>
                </a:lnTo>
                <a:lnTo>
                  <a:pt x="626" y="670"/>
                </a:lnTo>
                <a:lnTo>
                  <a:pt x="787" y="573"/>
                </a:lnTo>
                <a:lnTo>
                  <a:pt x="803" y="523"/>
                </a:lnTo>
                <a:lnTo>
                  <a:pt x="796" y="573"/>
                </a:lnTo>
                <a:lnTo>
                  <a:pt x="844" y="560"/>
                </a:lnTo>
                <a:lnTo>
                  <a:pt x="819" y="584"/>
                </a:lnTo>
                <a:lnTo>
                  <a:pt x="859" y="590"/>
                </a:lnTo>
                <a:lnTo>
                  <a:pt x="754" y="597"/>
                </a:lnTo>
                <a:lnTo>
                  <a:pt x="731" y="651"/>
                </a:lnTo>
                <a:lnTo>
                  <a:pt x="779" y="651"/>
                </a:lnTo>
                <a:lnTo>
                  <a:pt x="739" y="681"/>
                </a:lnTo>
                <a:lnTo>
                  <a:pt x="876" y="639"/>
                </a:lnTo>
                <a:lnTo>
                  <a:pt x="908" y="614"/>
                </a:lnTo>
                <a:lnTo>
                  <a:pt x="876" y="597"/>
                </a:lnTo>
                <a:lnTo>
                  <a:pt x="916" y="573"/>
                </a:lnTo>
                <a:lnTo>
                  <a:pt x="908" y="590"/>
                </a:lnTo>
                <a:lnTo>
                  <a:pt x="981" y="578"/>
                </a:lnTo>
                <a:lnTo>
                  <a:pt x="964" y="603"/>
                </a:lnTo>
                <a:lnTo>
                  <a:pt x="1084" y="639"/>
                </a:lnTo>
                <a:lnTo>
                  <a:pt x="1262" y="651"/>
                </a:lnTo>
                <a:lnTo>
                  <a:pt x="1294" y="639"/>
                </a:lnTo>
                <a:lnTo>
                  <a:pt x="1310" y="646"/>
                </a:lnTo>
                <a:lnTo>
                  <a:pt x="1286" y="663"/>
                </a:lnTo>
                <a:lnTo>
                  <a:pt x="1326" y="681"/>
                </a:lnTo>
                <a:lnTo>
                  <a:pt x="1351" y="670"/>
                </a:lnTo>
                <a:lnTo>
                  <a:pt x="1310" y="627"/>
                </a:lnTo>
                <a:lnTo>
                  <a:pt x="1221" y="627"/>
                </a:lnTo>
                <a:lnTo>
                  <a:pt x="1221" y="104"/>
                </a:lnTo>
                <a:lnTo>
                  <a:pt x="739" y="55"/>
                </a:lnTo>
                <a:lnTo>
                  <a:pt x="723" y="31"/>
                </a:lnTo>
                <a:lnTo>
                  <a:pt x="594" y="18"/>
                </a:lnTo>
                <a:lnTo>
                  <a:pt x="578" y="37"/>
                </a:lnTo>
                <a:lnTo>
                  <a:pt x="538" y="31"/>
                </a:lnTo>
                <a:lnTo>
                  <a:pt x="569" y="12"/>
                </a:lnTo>
                <a:lnTo>
                  <a:pt x="514" y="0"/>
                </a:lnTo>
                <a:lnTo>
                  <a:pt x="466" y="31"/>
                </a:lnTo>
                <a:lnTo>
                  <a:pt x="376" y="37"/>
                </a:lnTo>
                <a:lnTo>
                  <a:pt x="369" y="73"/>
                </a:lnTo>
                <a:lnTo>
                  <a:pt x="361" y="48"/>
                </a:lnTo>
                <a:lnTo>
                  <a:pt x="281" y="67"/>
                </a:lnTo>
                <a:lnTo>
                  <a:pt x="296" y="91"/>
                </a:lnTo>
                <a:lnTo>
                  <a:pt x="256" y="85"/>
                </a:lnTo>
                <a:lnTo>
                  <a:pt x="208" y="134"/>
                </a:lnTo>
                <a:lnTo>
                  <a:pt x="88" y="147"/>
                </a:lnTo>
                <a:lnTo>
                  <a:pt x="96" y="177"/>
                </a:lnTo>
                <a:lnTo>
                  <a:pt x="63" y="183"/>
                </a:lnTo>
                <a:lnTo>
                  <a:pt x="208" y="256"/>
                </a:lnTo>
                <a:lnTo>
                  <a:pt x="393" y="292"/>
                </a:lnTo>
                <a:lnTo>
                  <a:pt x="273" y="280"/>
                </a:lnTo>
                <a:lnTo>
                  <a:pt x="281" y="298"/>
                </a:lnTo>
                <a:lnTo>
                  <a:pt x="329" y="304"/>
                </a:lnTo>
                <a:lnTo>
                  <a:pt x="281" y="317"/>
                </a:lnTo>
                <a:lnTo>
                  <a:pt x="208" y="310"/>
                </a:lnTo>
                <a:lnTo>
                  <a:pt x="208" y="286"/>
                </a:lnTo>
                <a:lnTo>
                  <a:pt x="151" y="286"/>
                </a:lnTo>
                <a:lnTo>
                  <a:pt x="0" y="34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50" name="Freeform 559"/>
          <p:cNvSpPr>
            <a:spLocks/>
          </p:cNvSpPr>
          <p:nvPr/>
        </p:nvSpPr>
        <p:spPr bwMode="auto">
          <a:xfrm>
            <a:off x="976313" y="3062759"/>
            <a:ext cx="195262" cy="171450"/>
          </a:xfrm>
          <a:custGeom>
            <a:avLst/>
            <a:gdLst>
              <a:gd name="T0" fmla="*/ 0 w 369"/>
              <a:gd name="T1" fmla="*/ 9008355 h 249"/>
              <a:gd name="T2" fmla="*/ 8680429 w 369"/>
              <a:gd name="T3" fmla="*/ 28920658 h 249"/>
              <a:gd name="T4" fmla="*/ 19881272 w 369"/>
              <a:gd name="T5" fmla="*/ 37454597 h 249"/>
              <a:gd name="T6" fmla="*/ 24641641 w 369"/>
              <a:gd name="T7" fmla="*/ 31765075 h 249"/>
              <a:gd name="T8" fmla="*/ 15400826 w 369"/>
              <a:gd name="T9" fmla="*/ 20386714 h 249"/>
              <a:gd name="T10" fmla="*/ 24641641 w 369"/>
              <a:gd name="T11" fmla="*/ 20386714 h 249"/>
              <a:gd name="T12" fmla="*/ 35841959 w 369"/>
              <a:gd name="T13" fmla="*/ 37454597 h 249"/>
              <a:gd name="T14" fmla="*/ 33601994 w 369"/>
              <a:gd name="T15" fmla="*/ 9008355 h 249"/>
              <a:gd name="T16" fmla="*/ 42282428 w 369"/>
              <a:gd name="T17" fmla="*/ 34609491 h 249"/>
              <a:gd name="T18" fmla="*/ 62723548 w 369"/>
              <a:gd name="T19" fmla="*/ 43617844 h 249"/>
              <a:gd name="T20" fmla="*/ 58243106 w 369"/>
              <a:gd name="T21" fmla="*/ 60685733 h 249"/>
              <a:gd name="T22" fmla="*/ 82884756 w 369"/>
              <a:gd name="T23" fmla="*/ 83443132 h 249"/>
              <a:gd name="T24" fmla="*/ 78684243 w 369"/>
              <a:gd name="T25" fmla="*/ 98140340 h 249"/>
              <a:gd name="T26" fmla="*/ 89885082 w 369"/>
              <a:gd name="T27" fmla="*/ 86761274 h 249"/>
              <a:gd name="T28" fmla="*/ 92125038 w 369"/>
              <a:gd name="T29" fmla="*/ 118052635 h 249"/>
              <a:gd name="T30" fmla="*/ 101085920 w 369"/>
              <a:gd name="T31" fmla="*/ 112837526 h 249"/>
              <a:gd name="T32" fmla="*/ 103325876 w 369"/>
              <a:gd name="T33" fmla="*/ 89606380 h 249"/>
              <a:gd name="T34" fmla="*/ 80644800 w 369"/>
              <a:gd name="T35" fmla="*/ 75382919 h 249"/>
              <a:gd name="T36" fmla="*/ 33601994 w 369"/>
              <a:gd name="T37" fmla="*/ 0 h 249"/>
              <a:gd name="T38" fmla="*/ 8680429 w 369"/>
              <a:gd name="T39" fmla="*/ 20386714 h 249"/>
              <a:gd name="T40" fmla="*/ 0 w 369"/>
              <a:gd name="T41" fmla="*/ 9008355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9"/>
              <a:gd name="T64" fmla="*/ 0 h 249"/>
              <a:gd name="T65" fmla="*/ 369 w 369"/>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9" h="249">
                <a:moveTo>
                  <a:pt x="0" y="19"/>
                </a:moveTo>
                <a:lnTo>
                  <a:pt x="31" y="61"/>
                </a:lnTo>
                <a:lnTo>
                  <a:pt x="71" y="79"/>
                </a:lnTo>
                <a:lnTo>
                  <a:pt x="88" y="67"/>
                </a:lnTo>
                <a:lnTo>
                  <a:pt x="55" y="43"/>
                </a:lnTo>
                <a:lnTo>
                  <a:pt x="88" y="43"/>
                </a:lnTo>
                <a:lnTo>
                  <a:pt x="128" y="79"/>
                </a:lnTo>
                <a:lnTo>
                  <a:pt x="120" y="19"/>
                </a:lnTo>
                <a:lnTo>
                  <a:pt x="151" y="73"/>
                </a:lnTo>
                <a:lnTo>
                  <a:pt x="224" y="92"/>
                </a:lnTo>
                <a:lnTo>
                  <a:pt x="208" y="128"/>
                </a:lnTo>
                <a:lnTo>
                  <a:pt x="296" y="176"/>
                </a:lnTo>
                <a:lnTo>
                  <a:pt x="281" y="207"/>
                </a:lnTo>
                <a:lnTo>
                  <a:pt x="321" y="183"/>
                </a:lnTo>
                <a:lnTo>
                  <a:pt x="329" y="249"/>
                </a:lnTo>
                <a:lnTo>
                  <a:pt x="361" y="238"/>
                </a:lnTo>
                <a:lnTo>
                  <a:pt x="369" y="189"/>
                </a:lnTo>
                <a:lnTo>
                  <a:pt x="288" y="159"/>
                </a:lnTo>
                <a:lnTo>
                  <a:pt x="120" y="0"/>
                </a:lnTo>
                <a:lnTo>
                  <a:pt x="31" y="43"/>
                </a:lnTo>
                <a:lnTo>
                  <a:pt x="0" y="19"/>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51" name="Freeform 560"/>
          <p:cNvSpPr>
            <a:spLocks/>
          </p:cNvSpPr>
          <p:nvPr/>
        </p:nvSpPr>
        <p:spPr bwMode="auto">
          <a:xfrm>
            <a:off x="4151313" y="4308946"/>
            <a:ext cx="177800" cy="128588"/>
          </a:xfrm>
          <a:custGeom>
            <a:avLst/>
            <a:gdLst>
              <a:gd name="T0" fmla="*/ 0 w 338"/>
              <a:gd name="T1" fmla="*/ 75913862 h 189"/>
              <a:gd name="T2" fmla="*/ 4704336 w 338"/>
              <a:gd name="T3" fmla="*/ 84245545 h 189"/>
              <a:gd name="T4" fmla="*/ 31268599 w 338"/>
              <a:gd name="T5" fmla="*/ 87486097 h 189"/>
              <a:gd name="T6" fmla="*/ 29055043 w 338"/>
              <a:gd name="T7" fmla="*/ 61564398 h 189"/>
              <a:gd name="T8" fmla="*/ 62260504 w 338"/>
              <a:gd name="T9" fmla="*/ 58787170 h 189"/>
              <a:gd name="T10" fmla="*/ 75542912 w 338"/>
              <a:gd name="T11" fmla="*/ 61564398 h 189"/>
              <a:gd name="T12" fmla="*/ 93529112 w 338"/>
              <a:gd name="T13" fmla="*/ 47677579 h 189"/>
              <a:gd name="T14" fmla="*/ 69178411 w 338"/>
              <a:gd name="T15" fmla="*/ 13886824 h 189"/>
              <a:gd name="T16" fmla="*/ 66964838 w 338"/>
              <a:gd name="T17" fmla="*/ 0 h 189"/>
              <a:gd name="T18" fmla="*/ 17986208 w 338"/>
              <a:gd name="T19" fmla="*/ 30550877 h 189"/>
              <a:gd name="T20" fmla="*/ 0 w 338"/>
              <a:gd name="T21" fmla="*/ 75913862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189"/>
              <a:gd name="T35" fmla="*/ 338 w 33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189">
                <a:moveTo>
                  <a:pt x="0" y="164"/>
                </a:moveTo>
                <a:lnTo>
                  <a:pt x="17" y="182"/>
                </a:lnTo>
                <a:lnTo>
                  <a:pt x="113" y="189"/>
                </a:lnTo>
                <a:lnTo>
                  <a:pt x="105" y="133"/>
                </a:lnTo>
                <a:lnTo>
                  <a:pt x="225" y="127"/>
                </a:lnTo>
                <a:lnTo>
                  <a:pt x="273" y="133"/>
                </a:lnTo>
                <a:lnTo>
                  <a:pt x="338" y="103"/>
                </a:lnTo>
                <a:lnTo>
                  <a:pt x="250" y="30"/>
                </a:lnTo>
                <a:lnTo>
                  <a:pt x="242" y="0"/>
                </a:lnTo>
                <a:lnTo>
                  <a:pt x="65" y="66"/>
                </a:lnTo>
                <a:lnTo>
                  <a:pt x="0" y="164"/>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52" name="Freeform 561"/>
          <p:cNvSpPr>
            <a:spLocks/>
          </p:cNvSpPr>
          <p:nvPr/>
        </p:nvSpPr>
        <p:spPr bwMode="auto">
          <a:xfrm>
            <a:off x="6708775" y="4112096"/>
            <a:ext cx="169863" cy="346075"/>
          </a:xfrm>
          <a:custGeom>
            <a:avLst/>
            <a:gdLst>
              <a:gd name="T0" fmla="*/ 0 w 322"/>
              <a:gd name="T1" fmla="*/ 11694739 h 506"/>
              <a:gd name="T2" fmla="*/ 15862143 w 322"/>
              <a:gd name="T3" fmla="*/ 37421926 h 506"/>
              <a:gd name="T4" fmla="*/ 31167747 w 322"/>
              <a:gd name="T5" fmla="*/ 45841953 h 506"/>
              <a:gd name="T6" fmla="*/ 24488757 w 322"/>
              <a:gd name="T7" fmla="*/ 62681986 h 506"/>
              <a:gd name="T8" fmla="*/ 53708356 w 322"/>
              <a:gd name="T9" fmla="*/ 96829889 h 506"/>
              <a:gd name="T10" fmla="*/ 67344340 w 322"/>
              <a:gd name="T11" fmla="*/ 139865605 h 506"/>
              <a:gd name="T12" fmla="*/ 67344340 w 322"/>
              <a:gd name="T13" fmla="*/ 176351886 h 506"/>
              <a:gd name="T14" fmla="*/ 31167747 w 322"/>
              <a:gd name="T15" fmla="*/ 208161412 h 506"/>
              <a:gd name="T16" fmla="*/ 40350904 w 322"/>
              <a:gd name="T17" fmla="*/ 236695494 h 506"/>
              <a:gd name="T18" fmla="*/ 51482202 w 322"/>
              <a:gd name="T19" fmla="*/ 216580744 h 506"/>
              <a:gd name="T20" fmla="*/ 56213043 w 322"/>
              <a:gd name="T21" fmla="*/ 222662361 h 506"/>
              <a:gd name="T22" fmla="*/ 60387345 w 322"/>
              <a:gd name="T23" fmla="*/ 210967628 h 506"/>
              <a:gd name="T24" fmla="*/ 89606952 w 322"/>
              <a:gd name="T25" fmla="*/ 188514479 h 506"/>
              <a:gd name="T26" fmla="*/ 84876111 w 322"/>
              <a:gd name="T27" fmla="*/ 128170872 h 506"/>
              <a:gd name="T28" fmla="*/ 44525207 w 322"/>
              <a:gd name="T29" fmla="*/ 71569819 h 506"/>
              <a:gd name="T30" fmla="*/ 49256048 w 322"/>
              <a:gd name="T31" fmla="*/ 54261969 h 506"/>
              <a:gd name="T32" fmla="*/ 75970967 w 322"/>
              <a:gd name="T33" fmla="*/ 26195693 h 506"/>
              <a:gd name="T34" fmla="*/ 40350904 w 322"/>
              <a:gd name="T35" fmla="*/ 0 h 506"/>
              <a:gd name="T36" fmla="*/ 0 w 322"/>
              <a:gd name="T37" fmla="*/ 11694739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
              <a:gd name="T58" fmla="*/ 0 h 506"/>
              <a:gd name="T59" fmla="*/ 322 w 322"/>
              <a:gd name="T60" fmla="*/ 506 h 5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 h="506">
                <a:moveTo>
                  <a:pt x="0" y="25"/>
                </a:moveTo>
                <a:lnTo>
                  <a:pt x="57" y="80"/>
                </a:lnTo>
                <a:lnTo>
                  <a:pt x="112" y="98"/>
                </a:lnTo>
                <a:lnTo>
                  <a:pt x="88" y="134"/>
                </a:lnTo>
                <a:lnTo>
                  <a:pt x="193" y="207"/>
                </a:lnTo>
                <a:lnTo>
                  <a:pt x="242" y="299"/>
                </a:lnTo>
                <a:lnTo>
                  <a:pt x="242" y="377"/>
                </a:lnTo>
                <a:lnTo>
                  <a:pt x="112" y="445"/>
                </a:lnTo>
                <a:lnTo>
                  <a:pt x="145" y="506"/>
                </a:lnTo>
                <a:lnTo>
                  <a:pt x="185" y="463"/>
                </a:lnTo>
                <a:lnTo>
                  <a:pt x="202" y="476"/>
                </a:lnTo>
                <a:lnTo>
                  <a:pt x="217" y="451"/>
                </a:lnTo>
                <a:lnTo>
                  <a:pt x="322" y="403"/>
                </a:lnTo>
                <a:lnTo>
                  <a:pt x="305" y="274"/>
                </a:lnTo>
                <a:lnTo>
                  <a:pt x="160" y="153"/>
                </a:lnTo>
                <a:lnTo>
                  <a:pt x="177" y="116"/>
                </a:lnTo>
                <a:lnTo>
                  <a:pt x="273" y="56"/>
                </a:lnTo>
                <a:lnTo>
                  <a:pt x="145" y="0"/>
                </a:lnTo>
                <a:lnTo>
                  <a:pt x="0" y="25"/>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53" name="Freeform 562"/>
          <p:cNvSpPr>
            <a:spLocks/>
          </p:cNvSpPr>
          <p:nvPr/>
        </p:nvSpPr>
        <p:spPr bwMode="auto">
          <a:xfrm>
            <a:off x="4797425" y="4856634"/>
            <a:ext cx="280988" cy="225425"/>
          </a:xfrm>
          <a:custGeom>
            <a:avLst/>
            <a:gdLst>
              <a:gd name="T0" fmla="*/ 0 w 531"/>
              <a:gd name="T1" fmla="*/ 74630101 h 328"/>
              <a:gd name="T2" fmla="*/ 0 w 531"/>
              <a:gd name="T3" fmla="*/ 137923666 h 328"/>
              <a:gd name="T4" fmla="*/ 15680821 w 531"/>
              <a:gd name="T5" fmla="*/ 152093821 h 328"/>
              <a:gd name="T6" fmla="*/ 40602499 w 531"/>
              <a:gd name="T7" fmla="*/ 154928127 h 328"/>
              <a:gd name="T8" fmla="*/ 63004271 w 531"/>
              <a:gd name="T9" fmla="*/ 154928127 h 328"/>
              <a:gd name="T10" fmla="*/ 85685459 w 531"/>
              <a:gd name="T11" fmla="*/ 134617205 h 328"/>
              <a:gd name="T12" fmla="*/ 85685459 w 531"/>
              <a:gd name="T13" fmla="*/ 126587817 h 328"/>
              <a:gd name="T14" fmla="*/ 103606770 w 531"/>
              <a:gd name="T15" fmla="*/ 117613431 h 328"/>
              <a:gd name="T16" fmla="*/ 101086346 w 531"/>
              <a:gd name="T17" fmla="*/ 109111201 h 328"/>
              <a:gd name="T18" fmla="*/ 141689391 w 531"/>
              <a:gd name="T19" fmla="*/ 94941045 h 328"/>
              <a:gd name="T20" fmla="*/ 135248862 w 531"/>
              <a:gd name="T21" fmla="*/ 88800257 h 328"/>
              <a:gd name="T22" fmla="*/ 148689746 w 531"/>
              <a:gd name="T23" fmla="*/ 40149013 h 328"/>
              <a:gd name="T24" fmla="*/ 137488827 w 531"/>
              <a:gd name="T25" fmla="*/ 17004467 h 328"/>
              <a:gd name="T26" fmla="*/ 117047621 w 531"/>
              <a:gd name="T27" fmla="*/ 5667927 h 328"/>
              <a:gd name="T28" fmla="*/ 110327195 w 531"/>
              <a:gd name="T29" fmla="*/ 0 h 328"/>
              <a:gd name="T30" fmla="*/ 85685459 w 531"/>
              <a:gd name="T31" fmla="*/ 14642316 h 328"/>
              <a:gd name="T32" fmla="*/ 83445493 w 531"/>
              <a:gd name="T33" fmla="*/ 57153485 h 328"/>
              <a:gd name="T34" fmla="*/ 96886344 w 531"/>
              <a:gd name="T35" fmla="*/ 63293565 h 328"/>
              <a:gd name="T36" fmla="*/ 96886344 w 531"/>
              <a:gd name="T37" fmla="*/ 83604487 h 328"/>
              <a:gd name="T38" fmla="*/ 26881710 w 531"/>
              <a:gd name="T39" fmla="*/ 42983319 h 328"/>
              <a:gd name="T40" fmla="*/ 26881710 w 531"/>
              <a:gd name="T41" fmla="*/ 74630101 h 328"/>
              <a:gd name="T42" fmla="*/ 0 w 531"/>
              <a:gd name="T43" fmla="*/ 74630101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1"/>
              <a:gd name="T67" fmla="*/ 0 h 328"/>
              <a:gd name="T68" fmla="*/ 531 w 531"/>
              <a:gd name="T69" fmla="*/ 328 h 3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1" h="328">
                <a:moveTo>
                  <a:pt x="0" y="158"/>
                </a:moveTo>
                <a:lnTo>
                  <a:pt x="0" y="292"/>
                </a:lnTo>
                <a:lnTo>
                  <a:pt x="56" y="322"/>
                </a:lnTo>
                <a:lnTo>
                  <a:pt x="145" y="328"/>
                </a:lnTo>
                <a:lnTo>
                  <a:pt x="225" y="328"/>
                </a:lnTo>
                <a:lnTo>
                  <a:pt x="306" y="285"/>
                </a:lnTo>
                <a:lnTo>
                  <a:pt x="306" y="268"/>
                </a:lnTo>
                <a:lnTo>
                  <a:pt x="370" y="249"/>
                </a:lnTo>
                <a:lnTo>
                  <a:pt x="361" y="231"/>
                </a:lnTo>
                <a:lnTo>
                  <a:pt x="506" y="201"/>
                </a:lnTo>
                <a:lnTo>
                  <a:pt x="483" y="188"/>
                </a:lnTo>
                <a:lnTo>
                  <a:pt x="531" y="85"/>
                </a:lnTo>
                <a:lnTo>
                  <a:pt x="491" y="36"/>
                </a:lnTo>
                <a:lnTo>
                  <a:pt x="418" y="12"/>
                </a:lnTo>
                <a:lnTo>
                  <a:pt x="394" y="0"/>
                </a:lnTo>
                <a:lnTo>
                  <a:pt x="306" y="31"/>
                </a:lnTo>
                <a:lnTo>
                  <a:pt x="298" y="121"/>
                </a:lnTo>
                <a:lnTo>
                  <a:pt x="346" y="134"/>
                </a:lnTo>
                <a:lnTo>
                  <a:pt x="346" y="177"/>
                </a:lnTo>
                <a:lnTo>
                  <a:pt x="96" y="91"/>
                </a:lnTo>
                <a:lnTo>
                  <a:pt x="96" y="158"/>
                </a:lnTo>
                <a:lnTo>
                  <a:pt x="0" y="158"/>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54" name="Freeform 563"/>
          <p:cNvSpPr>
            <a:spLocks/>
          </p:cNvSpPr>
          <p:nvPr/>
        </p:nvSpPr>
        <p:spPr bwMode="auto">
          <a:xfrm>
            <a:off x="4665663" y="5190009"/>
            <a:ext cx="387350" cy="314325"/>
          </a:xfrm>
          <a:custGeom>
            <a:avLst/>
            <a:gdLst>
              <a:gd name="T0" fmla="*/ 0 w 733"/>
              <a:gd name="T1" fmla="*/ 112609701 h 456"/>
              <a:gd name="T2" fmla="*/ 9215549 w 733"/>
              <a:gd name="T3" fmla="*/ 104057444 h 456"/>
              <a:gd name="T4" fmla="*/ 15917283 w 733"/>
              <a:gd name="T5" fmla="*/ 118786600 h 456"/>
              <a:gd name="T6" fmla="*/ 31555547 w 733"/>
              <a:gd name="T7" fmla="*/ 118786600 h 456"/>
              <a:gd name="T8" fmla="*/ 44960081 w 733"/>
              <a:gd name="T9" fmla="*/ 109758719 h 456"/>
              <a:gd name="T10" fmla="*/ 44960081 w 733"/>
              <a:gd name="T11" fmla="*/ 43238298 h 456"/>
              <a:gd name="T12" fmla="*/ 53896078 w 733"/>
              <a:gd name="T13" fmla="*/ 57492530 h 456"/>
              <a:gd name="T14" fmla="*/ 53896078 w 733"/>
              <a:gd name="T15" fmla="*/ 77924339 h 456"/>
              <a:gd name="T16" fmla="*/ 72047637 w 733"/>
              <a:gd name="T17" fmla="*/ 77924339 h 456"/>
              <a:gd name="T18" fmla="*/ 87964916 w 733"/>
              <a:gd name="T19" fmla="*/ 54642237 h 456"/>
              <a:gd name="T20" fmla="*/ 114773438 w 733"/>
              <a:gd name="T21" fmla="*/ 54642237 h 456"/>
              <a:gd name="T22" fmla="*/ 161967270 w 733"/>
              <a:gd name="T23" fmla="*/ 0 h 456"/>
              <a:gd name="T24" fmla="*/ 191009527 w 733"/>
              <a:gd name="T25" fmla="*/ 5226342 h 456"/>
              <a:gd name="T26" fmla="*/ 195757073 w 733"/>
              <a:gd name="T27" fmla="*/ 60343512 h 456"/>
              <a:gd name="T28" fmla="*/ 182352548 w 733"/>
              <a:gd name="T29" fmla="*/ 75073357 h 456"/>
              <a:gd name="T30" fmla="*/ 191009527 w 733"/>
              <a:gd name="T31" fmla="*/ 86952219 h 456"/>
              <a:gd name="T32" fmla="*/ 195757073 w 733"/>
              <a:gd name="T33" fmla="*/ 77924339 h 456"/>
              <a:gd name="T34" fmla="*/ 204693071 w 733"/>
              <a:gd name="T35" fmla="*/ 77924339 h 456"/>
              <a:gd name="T36" fmla="*/ 199945525 w 733"/>
              <a:gd name="T37" fmla="*/ 109758719 h 456"/>
              <a:gd name="T38" fmla="*/ 170624249 w 733"/>
              <a:gd name="T39" fmla="*/ 158698971 h 456"/>
              <a:gd name="T40" fmla="*/ 134879697 w 733"/>
              <a:gd name="T41" fmla="*/ 199561942 h 456"/>
              <a:gd name="T42" fmla="*/ 105557893 w 733"/>
              <a:gd name="T43" fmla="*/ 210965181 h 456"/>
              <a:gd name="T44" fmla="*/ 25132832 w 733"/>
              <a:gd name="T45" fmla="*/ 216667146 h 456"/>
              <a:gd name="T46" fmla="*/ 18151551 w 733"/>
              <a:gd name="T47" fmla="*/ 188158014 h 456"/>
              <a:gd name="T48" fmla="*/ 22619550 w 733"/>
              <a:gd name="T49" fmla="*/ 170577833 h 456"/>
              <a:gd name="T50" fmla="*/ 0 w 733"/>
              <a:gd name="T51" fmla="*/ 112609701 h 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456"/>
              <a:gd name="T80" fmla="*/ 733 w 733"/>
              <a:gd name="T81" fmla="*/ 456 h 4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456">
                <a:moveTo>
                  <a:pt x="0" y="237"/>
                </a:moveTo>
                <a:lnTo>
                  <a:pt x="33" y="219"/>
                </a:lnTo>
                <a:lnTo>
                  <a:pt x="57" y="250"/>
                </a:lnTo>
                <a:lnTo>
                  <a:pt x="113" y="250"/>
                </a:lnTo>
                <a:lnTo>
                  <a:pt x="161" y="231"/>
                </a:lnTo>
                <a:lnTo>
                  <a:pt x="161" y="91"/>
                </a:lnTo>
                <a:lnTo>
                  <a:pt x="193" y="121"/>
                </a:lnTo>
                <a:lnTo>
                  <a:pt x="193" y="164"/>
                </a:lnTo>
                <a:lnTo>
                  <a:pt x="258" y="164"/>
                </a:lnTo>
                <a:lnTo>
                  <a:pt x="315" y="115"/>
                </a:lnTo>
                <a:lnTo>
                  <a:pt x="411" y="115"/>
                </a:lnTo>
                <a:lnTo>
                  <a:pt x="580" y="0"/>
                </a:lnTo>
                <a:lnTo>
                  <a:pt x="684" y="11"/>
                </a:lnTo>
                <a:lnTo>
                  <a:pt x="701" y="127"/>
                </a:lnTo>
                <a:lnTo>
                  <a:pt x="653" y="158"/>
                </a:lnTo>
                <a:lnTo>
                  <a:pt x="684" y="183"/>
                </a:lnTo>
                <a:lnTo>
                  <a:pt x="701" y="164"/>
                </a:lnTo>
                <a:lnTo>
                  <a:pt x="733" y="164"/>
                </a:lnTo>
                <a:lnTo>
                  <a:pt x="716" y="231"/>
                </a:lnTo>
                <a:lnTo>
                  <a:pt x="611" y="334"/>
                </a:lnTo>
                <a:lnTo>
                  <a:pt x="483" y="420"/>
                </a:lnTo>
                <a:lnTo>
                  <a:pt x="378" y="444"/>
                </a:lnTo>
                <a:lnTo>
                  <a:pt x="90" y="456"/>
                </a:lnTo>
                <a:lnTo>
                  <a:pt x="65" y="396"/>
                </a:lnTo>
                <a:lnTo>
                  <a:pt x="81" y="359"/>
                </a:lnTo>
                <a:lnTo>
                  <a:pt x="0" y="23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55" name="Freeform 564"/>
          <p:cNvSpPr>
            <a:spLocks/>
          </p:cNvSpPr>
          <p:nvPr/>
        </p:nvSpPr>
        <p:spPr bwMode="auto">
          <a:xfrm>
            <a:off x="4921250" y="5358284"/>
            <a:ext cx="55563" cy="53975"/>
          </a:xfrm>
          <a:custGeom>
            <a:avLst/>
            <a:gdLst>
              <a:gd name="T0" fmla="*/ 0 w 105"/>
              <a:gd name="T1" fmla="*/ 16842223 h 80"/>
              <a:gd name="T2" fmla="*/ 11200973 w 105"/>
              <a:gd name="T3" fmla="*/ 36416254 h 80"/>
              <a:gd name="T4" fmla="*/ 29402352 w 105"/>
              <a:gd name="T5" fmla="*/ 16842223 h 80"/>
              <a:gd name="T6" fmla="*/ 20441895 w 105"/>
              <a:gd name="T7" fmla="*/ 0 h 80"/>
              <a:gd name="T8" fmla="*/ 0 w 105"/>
              <a:gd name="T9" fmla="*/ 16842223 h 80"/>
              <a:gd name="T10" fmla="*/ 0 60000 65536"/>
              <a:gd name="T11" fmla="*/ 0 60000 65536"/>
              <a:gd name="T12" fmla="*/ 0 60000 65536"/>
              <a:gd name="T13" fmla="*/ 0 60000 65536"/>
              <a:gd name="T14" fmla="*/ 0 60000 65536"/>
              <a:gd name="T15" fmla="*/ 0 w 105"/>
              <a:gd name="T16" fmla="*/ 0 h 80"/>
              <a:gd name="T17" fmla="*/ 105 w 105"/>
              <a:gd name="T18" fmla="*/ 80 h 80"/>
            </a:gdLst>
            <a:ahLst/>
            <a:cxnLst>
              <a:cxn ang="T10">
                <a:pos x="T0" y="T1"/>
              </a:cxn>
              <a:cxn ang="T11">
                <a:pos x="T2" y="T3"/>
              </a:cxn>
              <a:cxn ang="T12">
                <a:pos x="T4" y="T5"/>
              </a:cxn>
              <a:cxn ang="T13">
                <a:pos x="T6" y="T7"/>
              </a:cxn>
              <a:cxn ang="T14">
                <a:pos x="T8" y="T9"/>
              </a:cxn>
            </a:cxnLst>
            <a:rect l="T15" t="T16" r="T17" b="T18"/>
            <a:pathLst>
              <a:path w="105" h="80">
                <a:moveTo>
                  <a:pt x="0" y="37"/>
                </a:moveTo>
                <a:lnTo>
                  <a:pt x="40" y="80"/>
                </a:lnTo>
                <a:lnTo>
                  <a:pt x="105" y="37"/>
                </a:lnTo>
                <a:lnTo>
                  <a:pt x="73" y="0"/>
                </a:lnTo>
                <a:lnTo>
                  <a:pt x="0" y="37"/>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56" name="Freeform 565"/>
          <p:cNvSpPr>
            <a:spLocks/>
          </p:cNvSpPr>
          <p:nvPr/>
        </p:nvSpPr>
        <p:spPr bwMode="auto">
          <a:xfrm>
            <a:off x="2470150" y="2745259"/>
            <a:ext cx="20638" cy="46037"/>
          </a:xfrm>
          <a:custGeom>
            <a:avLst/>
            <a:gdLst>
              <a:gd name="T0" fmla="*/ 10648176 w 40"/>
              <a:gd name="T1" fmla="*/ 31167723 h 68"/>
              <a:gd name="T2" fmla="*/ 0 w 40"/>
              <a:gd name="T3" fmla="*/ 25667658 h 68"/>
              <a:gd name="T4" fmla="*/ 0 w 40"/>
              <a:gd name="T5" fmla="*/ 5958406 h 68"/>
              <a:gd name="T6" fmla="*/ 10648176 w 40"/>
              <a:gd name="T7" fmla="*/ 0 h 68"/>
              <a:gd name="T8" fmla="*/ 10648176 w 40"/>
              <a:gd name="T9" fmla="*/ 31167723 h 68"/>
              <a:gd name="T10" fmla="*/ 0 60000 65536"/>
              <a:gd name="T11" fmla="*/ 0 60000 65536"/>
              <a:gd name="T12" fmla="*/ 0 60000 65536"/>
              <a:gd name="T13" fmla="*/ 0 60000 65536"/>
              <a:gd name="T14" fmla="*/ 0 60000 65536"/>
              <a:gd name="T15" fmla="*/ 0 w 40"/>
              <a:gd name="T16" fmla="*/ 0 h 68"/>
              <a:gd name="T17" fmla="*/ 40 w 40"/>
              <a:gd name="T18" fmla="*/ 68 h 68"/>
            </a:gdLst>
            <a:ahLst/>
            <a:cxnLst>
              <a:cxn ang="T10">
                <a:pos x="T0" y="T1"/>
              </a:cxn>
              <a:cxn ang="T11">
                <a:pos x="T2" y="T3"/>
              </a:cxn>
              <a:cxn ang="T12">
                <a:pos x="T4" y="T5"/>
              </a:cxn>
              <a:cxn ang="T13">
                <a:pos x="T6" y="T7"/>
              </a:cxn>
              <a:cxn ang="T14">
                <a:pos x="T8" y="T9"/>
              </a:cxn>
            </a:cxnLst>
            <a:rect l="T15" t="T16" r="T17" b="T18"/>
            <a:pathLst>
              <a:path w="40" h="68">
                <a:moveTo>
                  <a:pt x="40" y="68"/>
                </a:moveTo>
                <a:lnTo>
                  <a:pt x="0" y="56"/>
                </a:lnTo>
                <a:lnTo>
                  <a:pt x="0" y="13"/>
                </a:lnTo>
                <a:lnTo>
                  <a:pt x="40" y="0"/>
                </a:lnTo>
                <a:lnTo>
                  <a:pt x="40" y="68"/>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57" name="Freeform 566"/>
          <p:cNvSpPr>
            <a:spLocks/>
          </p:cNvSpPr>
          <p:nvPr/>
        </p:nvSpPr>
        <p:spPr bwMode="auto">
          <a:xfrm>
            <a:off x="1895475" y="2661121"/>
            <a:ext cx="80963" cy="68263"/>
          </a:xfrm>
          <a:custGeom>
            <a:avLst/>
            <a:gdLst>
              <a:gd name="T0" fmla="*/ 42564982 w 154"/>
              <a:gd name="T1" fmla="*/ 23772417 h 97"/>
              <a:gd name="T2" fmla="*/ 40077211 w 154"/>
              <a:gd name="T3" fmla="*/ 30210250 h 97"/>
              <a:gd name="T4" fmla="*/ 24875617 w 154"/>
              <a:gd name="T5" fmla="*/ 26743616 h 97"/>
              <a:gd name="T6" fmla="*/ 26810317 w 154"/>
              <a:gd name="T7" fmla="*/ 33182152 h 97"/>
              <a:gd name="T8" fmla="*/ 24875617 w 154"/>
              <a:gd name="T9" fmla="*/ 33182152 h 97"/>
              <a:gd name="T10" fmla="*/ 33720559 w 154"/>
              <a:gd name="T11" fmla="*/ 39619984 h 97"/>
              <a:gd name="T12" fmla="*/ 29021552 w 154"/>
              <a:gd name="T13" fmla="*/ 39619984 h 97"/>
              <a:gd name="T14" fmla="*/ 33720559 w 154"/>
              <a:gd name="T15" fmla="*/ 42096453 h 97"/>
              <a:gd name="T16" fmla="*/ 6909718 w 154"/>
              <a:gd name="T17" fmla="*/ 48039565 h 97"/>
              <a:gd name="T18" fmla="*/ 4698483 w 154"/>
              <a:gd name="T19" fmla="*/ 39619984 h 97"/>
              <a:gd name="T20" fmla="*/ 13543426 w 154"/>
              <a:gd name="T21" fmla="*/ 30210250 h 97"/>
              <a:gd name="T22" fmla="*/ 2487772 w 154"/>
              <a:gd name="T23" fmla="*/ 26743616 h 97"/>
              <a:gd name="T24" fmla="*/ 0 w 154"/>
              <a:gd name="T25" fmla="*/ 8914303 h 97"/>
              <a:gd name="T26" fmla="*/ 17965901 w 154"/>
              <a:gd name="T27" fmla="*/ 0 h 97"/>
              <a:gd name="T28" fmla="*/ 24875617 w 154"/>
              <a:gd name="T29" fmla="*/ 14857408 h 97"/>
              <a:gd name="T30" fmla="*/ 42564982 w 154"/>
              <a:gd name="T31" fmla="*/ 23772417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4"/>
              <a:gd name="T49" fmla="*/ 0 h 97"/>
              <a:gd name="T50" fmla="*/ 154 w 154"/>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4" h="97">
                <a:moveTo>
                  <a:pt x="154" y="48"/>
                </a:moveTo>
                <a:lnTo>
                  <a:pt x="145" y="61"/>
                </a:lnTo>
                <a:lnTo>
                  <a:pt x="90" y="54"/>
                </a:lnTo>
                <a:lnTo>
                  <a:pt x="97" y="67"/>
                </a:lnTo>
                <a:lnTo>
                  <a:pt x="90" y="67"/>
                </a:lnTo>
                <a:lnTo>
                  <a:pt x="122" y="80"/>
                </a:lnTo>
                <a:lnTo>
                  <a:pt x="105" y="80"/>
                </a:lnTo>
                <a:lnTo>
                  <a:pt x="122" y="85"/>
                </a:lnTo>
                <a:lnTo>
                  <a:pt x="25" y="97"/>
                </a:lnTo>
                <a:lnTo>
                  <a:pt x="17" y="80"/>
                </a:lnTo>
                <a:lnTo>
                  <a:pt x="49" y="61"/>
                </a:lnTo>
                <a:lnTo>
                  <a:pt x="9" y="54"/>
                </a:lnTo>
                <a:lnTo>
                  <a:pt x="0" y="18"/>
                </a:lnTo>
                <a:lnTo>
                  <a:pt x="65" y="0"/>
                </a:lnTo>
                <a:lnTo>
                  <a:pt x="90" y="30"/>
                </a:lnTo>
                <a:lnTo>
                  <a:pt x="154" y="48"/>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58" name="Freeform 567"/>
          <p:cNvSpPr>
            <a:spLocks/>
          </p:cNvSpPr>
          <p:nvPr/>
        </p:nvSpPr>
        <p:spPr bwMode="auto">
          <a:xfrm>
            <a:off x="2955925" y="2661121"/>
            <a:ext cx="76200" cy="46038"/>
          </a:xfrm>
          <a:custGeom>
            <a:avLst/>
            <a:gdLst>
              <a:gd name="T0" fmla="*/ 4142652 w 145"/>
              <a:gd name="T1" fmla="*/ 20302754 h 67"/>
              <a:gd name="T2" fmla="*/ 0 w 145"/>
              <a:gd name="T3" fmla="*/ 8498476 h 67"/>
              <a:gd name="T4" fmla="*/ 0 w 145"/>
              <a:gd name="T5" fmla="*/ 2833055 h 67"/>
              <a:gd name="T6" fmla="*/ 6627823 w 145"/>
              <a:gd name="T7" fmla="*/ 0 h 67"/>
              <a:gd name="T8" fmla="*/ 33140163 w 145"/>
              <a:gd name="T9" fmla="*/ 17469701 h 67"/>
              <a:gd name="T10" fmla="*/ 40044413 w 145"/>
              <a:gd name="T11" fmla="*/ 31634287 h 67"/>
              <a:gd name="T12" fmla="*/ 33140163 w 145"/>
              <a:gd name="T13" fmla="*/ 31634287 h 67"/>
              <a:gd name="T14" fmla="*/ 33140163 w 145"/>
              <a:gd name="T15" fmla="*/ 28801233 h 67"/>
              <a:gd name="T16" fmla="*/ 26788238 w 145"/>
              <a:gd name="T17" fmla="*/ 28801233 h 67"/>
              <a:gd name="T18" fmla="*/ 19883996 w 145"/>
              <a:gd name="T19" fmla="*/ 31634287 h 67"/>
              <a:gd name="T20" fmla="*/ 15189023 w 145"/>
              <a:gd name="T21" fmla="*/ 31634287 h 67"/>
              <a:gd name="T22" fmla="*/ 13256171 w 145"/>
              <a:gd name="T23" fmla="*/ 22663065 h 67"/>
              <a:gd name="T24" fmla="*/ 4142652 w 145"/>
              <a:gd name="T25" fmla="*/ 20302754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67"/>
              <a:gd name="T41" fmla="*/ 145 w 14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67">
                <a:moveTo>
                  <a:pt x="15" y="43"/>
                </a:moveTo>
                <a:lnTo>
                  <a:pt x="0" y="18"/>
                </a:lnTo>
                <a:lnTo>
                  <a:pt x="0" y="6"/>
                </a:lnTo>
                <a:lnTo>
                  <a:pt x="24" y="0"/>
                </a:lnTo>
                <a:lnTo>
                  <a:pt x="120" y="37"/>
                </a:lnTo>
                <a:lnTo>
                  <a:pt x="145" y="67"/>
                </a:lnTo>
                <a:lnTo>
                  <a:pt x="120" y="67"/>
                </a:lnTo>
                <a:lnTo>
                  <a:pt x="120" y="61"/>
                </a:lnTo>
                <a:lnTo>
                  <a:pt x="97" y="61"/>
                </a:lnTo>
                <a:lnTo>
                  <a:pt x="72" y="67"/>
                </a:lnTo>
                <a:lnTo>
                  <a:pt x="55" y="67"/>
                </a:lnTo>
                <a:lnTo>
                  <a:pt x="48" y="48"/>
                </a:lnTo>
                <a:lnTo>
                  <a:pt x="15" y="43"/>
                </a:lnTo>
              </a:path>
            </a:pathLst>
          </a:custGeom>
          <a:solidFill>
            <a:srgbClr val="99FF66"/>
          </a:solidFill>
          <a:ln w="7938">
            <a:solidFill>
              <a:schemeClr val="bg1"/>
            </a:solidFill>
            <a:round/>
            <a:headEnd/>
            <a:tailEnd/>
          </a:ln>
        </p:spPr>
        <p:txBody>
          <a:bodyPr/>
          <a:lstStyle/>
          <a:p>
            <a:endParaRPr lang="en-US">
              <a:solidFill>
                <a:prstClr val="white"/>
              </a:solidFill>
            </a:endParaRPr>
          </a:p>
        </p:txBody>
      </p:sp>
      <p:sp>
        <p:nvSpPr>
          <p:cNvPr id="8459" name="Freeform 568"/>
          <p:cNvSpPr>
            <a:spLocks/>
          </p:cNvSpPr>
          <p:nvPr/>
        </p:nvSpPr>
        <p:spPr bwMode="auto">
          <a:xfrm>
            <a:off x="5530850" y="3589809"/>
            <a:ext cx="339725" cy="212725"/>
          </a:xfrm>
          <a:custGeom>
            <a:avLst/>
            <a:gdLst>
              <a:gd name="T0" fmla="*/ 0 w 643"/>
              <a:gd name="T1" fmla="*/ 14597052 h 310"/>
              <a:gd name="T2" fmla="*/ 1953815 w 643"/>
              <a:gd name="T3" fmla="*/ 31549174 h 310"/>
              <a:gd name="T4" fmla="*/ 11166016 w 643"/>
              <a:gd name="T5" fmla="*/ 17422862 h 310"/>
              <a:gd name="T6" fmla="*/ 26519154 w 643"/>
              <a:gd name="T7" fmla="*/ 34374299 h 310"/>
              <a:gd name="T8" fmla="*/ 20098723 w 643"/>
              <a:gd name="T9" fmla="*/ 42850357 h 310"/>
              <a:gd name="T10" fmla="*/ 4187123 w 643"/>
              <a:gd name="T11" fmla="*/ 34374299 h 310"/>
              <a:gd name="T12" fmla="*/ 1953815 w 643"/>
              <a:gd name="T13" fmla="*/ 56976675 h 310"/>
              <a:gd name="T14" fmla="*/ 15353138 w 643"/>
              <a:gd name="T15" fmla="*/ 60273225 h 310"/>
              <a:gd name="T16" fmla="*/ 8932708 w 643"/>
              <a:gd name="T17" fmla="*/ 69220023 h 310"/>
              <a:gd name="T18" fmla="*/ 17586450 w 643"/>
              <a:gd name="T19" fmla="*/ 74399532 h 310"/>
              <a:gd name="T20" fmla="*/ 15353138 w 643"/>
              <a:gd name="T21" fmla="*/ 103123593 h 310"/>
              <a:gd name="T22" fmla="*/ 53596238 w 643"/>
              <a:gd name="T23" fmla="*/ 85700714 h 310"/>
              <a:gd name="T24" fmla="*/ 107471441 w 643"/>
              <a:gd name="T25" fmla="*/ 117720639 h 310"/>
              <a:gd name="T26" fmla="*/ 109704749 w 643"/>
              <a:gd name="T27" fmla="*/ 134672756 h 310"/>
              <a:gd name="T28" fmla="*/ 127849122 w 643"/>
              <a:gd name="T29" fmla="*/ 145973939 h 310"/>
              <a:gd name="T30" fmla="*/ 154926759 w 643"/>
              <a:gd name="T31" fmla="*/ 108773841 h 310"/>
              <a:gd name="T32" fmla="*/ 179491562 w 643"/>
              <a:gd name="T33" fmla="*/ 108773841 h 310"/>
              <a:gd name="T34" fmla="*/ 179491562 w 643"/>
              <a:gd name="T35" fmla="*/ 97472658 h 310"/>
              <a:gd name="T36" fmla="*/ 156880573 w 643"/>
              <a:gd name="T37" fmla="*/ 88525838 h 310"/>
              <a:gd name="T38" fmla="*/ 127849122 w 643"/>
              <a:gd name="T39" fmla="*/ 65923473 h 310"/>
              <a:gd name="T40" fmla="*/ 114450331 w 643"/>
              <a:gd name="T41" fmla="*/ 28724050 h 310"/>
              <a:gd name="T42" fmla="*/ 105238662 w 643"/>
              <a:gd name="T43" fmla="*/ 25898926 h 310"/>
              <a:gd name="T44" fmla="*/ 91560377 w 643"/>
              <a:gd name="T45" fmla="*/ 34374299 h 310"/>
              <a:gd name="T46" fmla="*/ 89606034 w 643"/>
              <a:gd name="T47" fmla="*/ 11301188 h 310"/>
              <a:gd name="T48" fmla="*/ 76207243 w 643"/>
              <a:gd name="T49" fmla="*/ 0 h 310"/>
              <a:gd name="T50" fmla="*/ 55829546 w 643"/>
              <a:gd name="T51" fmla="*/ 14597052 h 310"/>
              <a:gd name="T52" fmla="*/ 55829546 w 643"/>
              <a:gd name="T53" fmla="*/ 22602376 h 310"/>
              <a:gd name="T54" fmla="*/ 46896842 w 643"/>
              <a:gd name="T55" fmla="*/ 25898926 h 310"/>
              <a:gd name="T56" fmla="*/ 39917953 w 643"/>
              <a:gd name="T57" fmla="*/ 22602376 h 310"/>
              <a:gd name="T58" fmla="*/ 26519154 w 643"/>
              <a:gd name="T59" fmla="*/ 565093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3"/>
              <a:gd name="T91" fmla="*/ 0 h 310"/>
              <a:gd name="T92" fmla="*/ 643 w 643"/>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3" h="310">
                <a:moveTo>
                  <a:pt x="0" y="31"/>
                </a:moveTo>
                <a:lnTo>
                  <a:pt x="7" y="67"/>
                </a:lnTo>
                <a:lnTo>
                  <a:pt x="40" y="37"/>
                </a:lnTo>
                <a:lnTo>
                  <a:pt x="95" y="73"/>
                </a:lnTo>
                <a:lnTo>
                  <a:pt x="72" y="91"/>
                </a:lnTo>
                <a:lnTo>
                  <a:pt x="15" y="73"/>
                </a:lnTo>
                <a:lnTo>
                  <a:pt x="7" y="121"/>
                </a:lnTo>
                <a:lnTo>
                  <a:pt x="55" y="128"/>
                </a:lnTo>
                <a:lnTo>
                  <a:pt x="32" y="147"/>
                </a:lnTo>
                <a:lnTo>
                  <a:pt x="63" y="158"/>
                </a:lnTo>
                <a:lnTo>
                  <a:pt x="55" y="219"/>
                </a:lnTo>
                <a:lnTo>
                  <a:pt x="192" y="182"/>
                </a:lnTo>
                <a:lnTo>
                  <a:pt x="385" y="250"/>
                </a:lnTo>
                <a:lnTo>
                  <a:pt x="393" y="286"/>
                </a:lnTo>
                <a:lnTo>
                  <a:pt x="458" y="310"/>
                </a:lnTo>
                <a:lnTo>
                  <a:pt x="555" y="231"/>
                </a:lnTo>
                <a:lnTo>
                  <a:pt x="643" y="231"/>
                </a:lnTo>
                <a:lnTo>
                  <a:pt x="643" y="207"/>
                </a:lnTo>
                <a:lnTo>
                  <a:pt x="562" y="188"/>
                </a:lnTo>
                <a:lnTo>
                  <a:pt x="458" y="140"/>
                </a:lnTo>
                <a:lnTo>
                  <a:pt x="410" y="61"/>
                </a:lnTo>
                <a:lnTo>
                  <a:pt x="377" y="55"/>
                </a:lnTo>
                <a:lnTo>
                  <a:pt x="328" y="73"/>
                </a:lnTo>
                <a:lnTo>
                  <a:pt x="321" y="24"/>
                </a:lnTo>
                <a:lnTo>
                  <a:pt x="273" y="0"/>
                </a:lnTo>
                <a:lnTo>
                  <a:pt x="200" y="31"/>
                </a:lnTo>
                <a:lnTo>
                  <a:pt x="200" y="48"/>
                </a:lnTo>
                <a:lnTo>
                  <a:pt x="168" y="55"/>
                </a:lnTo>
                <a:lnTo>
                  <a:pt x="143" y="48"/>
                </a:lnTo>
                <a:lnTo>
                  <a:pt x="95" y="12"/>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60" name="Freeform 569"/>
          <p:cNvSpPr>
            <a:spLocks/>
          </p:cNvSpPr>
          <p:nvPr/>
        </p:nvSpPr>
        <p:spPr bwMode="auto">
          <a:xfrm>
            <a:off x="5878513" y="3635846"/>
            <a:ext cx="179387" cy="123825"/>
          </a:xfrm>
          <a:custGeom>
            <a:avLst/>
            <a:gdLst>
              <a:gd name="T0" fmla="*/ 0 w 338"/>
              <a:gd name="T1" fmla="*/ 13735103 h 183"/>
              <a:gd name="T2" fmla="*/ 2253483 w 338"/>
              <a:gd name="T3" fmla="*/ 33422600 h 183"/>
              <a:gd name="T4" fmla="*/ 11830519 w 338"/>
              <a:gd name="T5" fmla="*/ 30675445 h 183"/>
              <a:gd name="T6" fmla="*/ 16055666 w 338"/>
              <a:gd name="T7" fmla="*/ 44410553 h 183"/>
              <a:gd name="T8" fmla="*/ 11830519 w 338"/>
              <a:gd name="T9" fmla="*/ 75085987 h 183"/>
              <a:gd name="T10" fmla="*/ 27322549 w 338"/>
              <a:gd name="T11" fmla="*/ 75085987 h 183"/>
              <a:gd name="T12" fmla="*/ 47884652 w 338"/>
              <a:gd name="T13" fmla="*/ 50362271 h 183"/>
              <a:gd name="T14" fmla="*/ 56898580 w 338"/>
              <a:gd name="T15" fmla="*/ 83784860 h 183"/>
              <a:gd name="T16" fmla="*/ 79432356 w 338"/>
              <a:gd name="T17" fmla="*/ 69591678 h 183"/>
              <a:gd name="T18" fmla="*/ 95206199 w 338"/>
              <a:gd name="T19" fmla="*/ 75085987 h 183"/>
              <a:gd name="T20" fmla="*/ 95206199 w 338"/>
              <a:gd name="T21" fmla="*/ 52652018 h 183"/>
              <a:gd name="T22" fmla="*/ 81685838 w 338"/>
              <a:gd name="T23" fmla="*/ 44410553 h 183"/>
              <a:gd name="T24" fmla="*/ 86192802 w 338"/>
              <a:gd name="T25" fmla="*/ 24723727 h 183"/>
              <a:gd name="T26" fmla="*/ 72672440 w 338"/>
              <a:gd name="T27" fmla="*/ 41663388 h 183"/>
              <a:gd name="T28" fmla="*/ 65630160 w 338"/>
              <a:gd name="T29" fmla="*/ 27928290 h 183"/>
              <a:gd name="T30" fmla="*/ 56898580 w 338"/>
              <a:gd name="T31" fmla="*/ 27928290 h 183"/>
              <a:gd name="T32" fmla="*/ 45631170 w 338"/>
              <a:gd name="T33" fmla="*/ 36627163 h 183"/>
              <a:gd name="T34" fmla="*/ 34364282 w 338"/>
              <a:gd name="T35" fmla="*/ 30675445 h 183"/>
              <a:gd name="T36" fmla="*/ 29576031 w 338"/>
              <a:gd name="T37" fmla="*/ 21976567 h 183"/>
              <a:gd name="T38" fmla="*/ 36617773 w 338"/>
              <a:gd name="T39" fmla="*/ 19686820 h 183"/>
              <a:gd name="T40" fmla="*/ 52109798 w 338"/>
              <a:gd name="T41" fmla="*/ 19686820 h 183"/>
              <a:gd name="T42" fmla="*/ 59151532 w 338"/>
              <a:gd name="T43" fmla="*/ 8241467 h 183"/>
              <a:gd name="T44" fmla="*/ 54363280 w 338"/>
              <a:gd name="T45" fmla="*/ 2747155 h 183"/>
              <a:gd name="T46" fmla="*/ 34364282 w 338"/>
              <a:gd name="T47" fmla="*/ 0 h 183"/>
              <a:gd name="T48" fmla="*/ 18309152 w 338"/>
              <a:gd name="T49" fmla="*/ 21976567 h 183"/>
              <a:gd name="T50" fmla="*/ 11830519 w 338"/>
              <a:gd name="T51" fmla="*/ 21976567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183"/>
              <a:gd name="T80" fmla="*/ 338 w 338"/>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183">
                <a:moveTo>
                  <a:pt x="0" y="30"/>
                </a:moveTo>
                <a:lnTo>
                  <a:pt x="8" y="73"/>
                </a:lnTo>
                <a:lnTo>
                  <a:pt x="42" y="67"/>
                </a:lnTo>
                <a:lnTo>
                  <a:pt x="57" y="97"/>
                </a:lnTo>
                <a:lnTo>
                  <a:pt x="42" y="164"/>
                </a:lnTo>
                <a:lnTo>
                  <a:pt x="97" y="164"/>
                </a:lnTo>
                <a:lnTo>
                  <a:pt x="170" y="110"/>
                </a:lnTo>
                <a:lnTo>
                  <a:pt x="202" y="183"/>
                </a:lnTo>
                <a:lnTo>
                  <a:pt x="282" y="152"/>
                </a:lnTo>
                <a:lnTo>
                  <a:pt x="338" y="164"/>
                </a:lnTo>
                <a:lnTo>
                  <a:pt x="338" y="115"/>
                </a:lnTo>
                <a:lnTo>
                  <a:pt x="290" y="97"/>
                </a:lnTo>
                <a:lnTo>
                  <a:pt x="306" y="54"/>
                </a:lnTo>
                <a:lnTo>
                  <a:pt x="258" y="91"/>
                </a:lnTo>
                <a:lnTo>
                  <a:pt x="233" y="61"/>
                </a:lnTo>
                <a:lnTo>
                  <a:pt x="202" y="61"/>
                </a:lnTo>
                <a:lnTo>
                  <a:pt x="162" y="80"/>
                </a:lnTo>
                <a:lnTo>
                  <a:pt x="122" y="67"/>
                </a:lnTo>
                <a:lnTo>
                  <a:pt x="105" y="48"/>
                </a:lnTo>
                <a:lnTo>
                  <a:pt x="130" y="43"/>
                </a:lnTo>
                <a:lnTo>
                  <a:pt x="185" y="43"/>
                </a:lnTo>
                <a:lnTo>
                  <a:pt x="210" y="18"/>
                </a:lnTo>
                <a:lnTo>
                  <a:pt x="193" y="6"/>
                </a:lnTo>
                <a:lnTo>
                  <a:pt x="122" y="0"/>
                </a:lnTo>
                <a:lnTo>
                  <a:pt x="65" y="48"/>
                </a:lnTo>
                <a:lnTo>
                  <a:pt x="42" y="48"/>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61" name="Freeform 570"/>
          <p:cNvSpPr>
            <a:spLocks/>
          </p:cNvSpPr>
          <p:nvPr/>
        </p:nvSpPr>
        <p:spPr bwMode="auto">
          <a:xfrm>
            <a:off x="5934075" y="3580284"/>
            <a:ext cx="250825" cy="117475"/>
          </a:xfrm>
          <a:custGeom>
            <a:avLst/>
            <a:gdLst>
              <a:gd name="T0" fmla="*/ 132448800 w 475"/>
              <a:gd name="T1" fmla="*/ 23398258 h 170"/>
              <a:gd name="T2" fmla="*/ 121295275 w 475"/>
              <a:gd name="T3" fmla="*/ 2865008 h 170"/>
              <a:gd name="T4" fmla="*/ 89786383 w 475"/>
              <a:gd name="T5" fmla="*/ 0 h 170"/>
              <a:gd name="T6" fmla="*/ 56046980 w 475"/>
              <a:gd name="T7" fmla="*/ 5730017 h 170"/>
              <a:gd name="T8" fmla="*/ 29278407 w 475"/>
              <a:gd name="T9" fmla="*/ 5730017 h 170"/>
              <a:gd name="T10" fmla="*/ 31508901 w 475"/>
              <a:gd name="T11" fmla="*/ 11460724 h 170"/>
              <a:gd name="T12" fmla="*/ 20355376 w 475"/>
              <a:gd name="T13" fmla="*/ 25786455 h 170"/>
              <a:gd name="T14" fmla="*/ 29278407 w 475"/>
              <a:gd name="T15" fmla="*/ 34858977 h 170"/>
              <a:gd name="T16" fmla="*/ 40431940 w 475"/>
              <a:gd name="T17" fmla="*/ 28651462 h 170"/>
              <a:gd name="T18" fmla="*/ 53815959 w 475"/>
              <a:gd name="T19" fmla="*/ 46319706 h 170"/>
              <a:gd name="T20" fmla="*/ 47402761 w 475"/>
              <a:gd name="T21" fmla="*/ 52049720 h 170"/>
              <a:gd name="T22" fmla="*/ 44892927 w 475"/>
              <a:gd name="T23" fmla="*/ 46319706 h 170"/>
              <a:gd name="T24" fmla="*/ 22307058 w 475"/>
              <a:gd name="T25" fmla="*/ 58257926 h 170"/>
              <a:gd name="T26" fmla="*/ 6970823 w 475"/>
              <a:gd name="T27" fmla="*/ 58257926 h 170"/>
              <a:gd name="T28" fmla="*/ 0 w 475"/>
              <a:gd name="T29" fmla="*/ 60645432 h 170"/>
              <a:gd name="T30" fmla="*/ 4740329 w 475"/>
              <a:gd name="T31" fmla="*/ 69717954 h 170"/>
              <a:gd name="T32" fmla="*/ 15893856 w 475"/>
              <a:gd name="T33" fmla="*/ 75926160 h 170"/>
              <a:gd name="T34" fmla="*/ 27047385 w 475"/>
              <a:gd name="T35" fmla="*/ 66852947 h 170"/>
              <a:gd name="T36" fmla="*/ 35691613 w 475"/>
              <a:gd name="T37" fmla="*/ 66852947 h 170"/>
              <a:gd name="T38" fmla="*/ 42662434 w 475"/>
              <a:gd name="T39" fmla="*/ 81178673 h 170"/>
              <a:gd name="T40" fmla="*/ 56046980 w 475"/>
              <a:gd name="T41" fmla="*/ 63510439 h 170"/>
              <a:gd name="T42" fmla="*/ 85324867 w 475"/>
              <a:gd name="T43" fmla="*/ 58257926 h 1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5"/>
              <a:gd name="T67" fmla="*/ 0 h 170"/>
              <a:gd name="T68" fmla="*/ 475 w 475"/>
              <a:gd name="T69" fmla="*/ 170 h 1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5" h="170">
                <a:moveTo>
                  <a:pt x="475" y="49"/>
                </a:moveTo>
                <a:lnTo>
                  <a:pt x="435" y="6"/>
                </a:lnTo>
                <a:lnTo>
                  <a:pt x="322" y="0"/>
                </a:lnTo>
                <a:lnTo>
                  <a:pt x="201" y="12"/>
                </a:lnTo>
                <a:lnTo>
                  <a:pt x="105" y="12"/>
                </a:lnTo>
                <a:lnTo>
                  <a:pt x="113" y="24"/>
                </a:lnTo>
                <a:lnTo>
                  <a:pt x="73" y="54"/>
                </a:lnTo>
                <a:lnTo>
                  <a:pt x="105" y="73"/>
                </a:lnTo>
                <a:lnTo>
                  <a:pt x="145" y="60"/>
                </a:lnTo>
                <a:lnTo>
                  <a:pt x="193" y="97"/>
                </a:lnTo>
                <a:lnTo>
                  <a:pt x="170" y="109"/>
                </a:lnTo>
                <a:lnTo>
                  <a:pt x="161" y="97"/>
                </a:lnTo>
                <a:lnTo>
                  <a:pt x="80" y="122"/>
                </a:lnTo>
                <a:lnTo>
                  <a:pt x="25" y="122"/>
                </a:lnTo>
                <a:lnTo>
                  <a:pt x="0" y="127"/>
                </a:lnTo>
                <a:lnTo>
                  <a:pt x="17" y="146"/>
                </a:lnTo>
                <a:lnTo>
                  <a:pt x="57" y="159"/>
                </a:lnTo>
                <a:lnTo>
                  <a:pt x="97" y="140"/>
                </a:lnTo>
                <a:lnTo>
                  <a:pt x="128" y="140"/>
                </a:lnTo>
                <a:lnTo>
                  <a:pt x="153" y="170"/>
                </a:lnTo>
                <a:lnTo>
                  <a:pt x="201" y="133"/>
                </a:lnTo>
                <a:lnTo>
                  <a:pt x="306" y="122"/>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62" name="Freeform 571"/>
          <p:cNvSpPr>
            <a:spLocks/>
          </p:cNvSpPr>
          <p:nvPr/>
        </p:nvSpPr>
        <p:spPr bwMode="auto">
          <a:xfrm>
            <a:off x="5414963" y="3234209"/>
            <a:ext cx="954087" cy="396875"/>
          </a:xfrm>
          <a:custGeom>
            <a:avLst/>
            <a:gdLst>
              <a:gd name="T0" fmla="*/ 15698490 w 1802"/>
              <a:gd name="T1" fmla="*/ 146590115 h 579"/>
              <a:gd name="T2" fmla="*/ 61111337 w 1802"/>
              <a:gd name="T3" fmla="*/ 157866432 h 579"/>
              <a:gd name="T4" fmla="*/ 56345669 w 1802"/>
              <a:gd name="T5" fmla="*/ 194983526 h 579"/>
              <a:gd name="T6" fmla="*/ 45132767 w 1802"/>
              <a:gd name="T7" fmla="*/ 211897659 h 579"/>
              <a:gd name="T8" fmla="*/ 42889975 w 1802"/>
              <a:gd name="T9" fmla="*/ 237739078 h 579"/>
              <a:gd name="T10" fmla="*/ 61111337 w 1802"/>
              <a:gd name="T11" fmla="*/ 257942680 h 579"/>
              <a:gd name="T12" fmla="*/ 101198351 w 1802"/>
              <a:gd name="T13" fmla="*/ 265929529 h 579"/>
              <a:gd name="T14" fmla="*/ 117176922 w 1802"/>
              <a:gd name="T15" fmla="*/ 200151809 h 579"/>
              <a:gd name="T16" fmla="*/ 141846080 w 1802"/>
              <a:gd name="T17" fmla="*/ 183237676 h 579"/>
              <a:gd name="T18" fmla="*/ 157824650 w 1802"/>
              <a:gd name="T19" fmla="*/ 169142750 h 579"/>
              <a:gd name="T20" fmla="*/ 189501707 w 1802"/>
              <a:gd name="T21" fmla="*/ 171961315 h 579"/>
              <a:gd name="T22" fmla="*/ 180250983 w 1802"/>
              <a:gd name="T23" fmla="*/ 203440593 h 579"/>
              <a:gd name="T24" fmla="*/ 184736038 w 1802"/>
              <a:gd name="T25" fmla="*/ 223644195 h 579"/>
              <a:gd name="T26" fmla="*/ 232111581 w 1802"/>
              <a:gd name="T27" fmla="*/ 237739078 h 579"/>
              <a:gd name="T28" fmla="*/ 261545845 w 1802"/>
              <a:gd name="T29" fmla="*/ 272037563 h 579"/>
              <a:gd name="T30" fmla="*/ 304436399 w 1802"/>
              <a:gd name="T31" fmla="*/ 243377579 h 579"/>
              <a:gd name="T32" fmla="*/ 365267635 w 1802"/>
              <a:gd name="T33" fmla="*/ 237739078 h 579"/>
              <a:gd name="T34" fmla="*/ 408157593 w 1802"/>
              <a:gd name="T35" fmla="*/ 260761245 h 579"/>
              <a:gd name="T36" fmla="*/ 405634717 w 1802"/>
              <a:gd name="T37" fmla="*/ 206259843 h 579"/>
              <a:gd name="T38" fmla="*/ 444039620 w 1802"/>
              <a:gd name="T39" fmla="*/ 157866432 h 579"/>
              <a:gd name="T40" fmla="*/ 480482345 w 1802"/>
              <a:gd name="T41" fmla="*/ 134844265 h 579"/>
              <a:gd name="T42" fmla="*/ 475716677 w 1802"/>
              <a:gd name="T43" fmla="*/ 100076247 h 579"/>
              <a:gd name="T44" fmla="*/ 457495314 w 1802"/>
              <a:gd name="T45" fmla="*/ 97256997 h 579"/>
              <a:gd name="T46" fmla="*/ 410400385 w 1802"/>
              <a:gd name="T47" fmla="*/ 80342842 h 579"/>
              <a:gd name="T48" fmla="*/ 392179023 w 1802"/>
              <a:gd name="T49" fmla="*/ 77523591 h 579"/>
              <a:gd name="T50" fmla="*/ 347326357 w 1802"/>
              <a:gd name="T51" fmla="*/ 17384357 h 579"/>
              <a:gd name="T52" fmla="*/ 290980705 w 1802"/>
              <a:gd name="T53" fmla="*/ 34768028 h 579"/>
              <a:gd name="T54" fmla="*/ 270796568 w 1802"/>
              <a:gd name="T55" fmla="*/ 0 h 579"/>
              <a:gd name="T56" fmla="*/ 189501707 w 1802"/>
              <a:gd name="T57" fmla="*/ 26310961 h 579"/>
              <a:gd name="T58" fmla="*/ 169037552 w 1802"/>
              <a:gd name="T59" fmla="*/ 77523591 h 579"/>
              <a:gd name="T60" fmla="*/ 178288805 w 1802"/>
              <a:gd name="T61" fmla="*/ 103365031 h 579"/>
              <a:gd name="T62" fmla="*/ 112971951 w 1802"/>
              <a:gd name="T63" fmla="*/ 100076247 h 579"/>
              <a:gd name="T64" fmla="*/ 56345669 w 1802"/>
              <a:gd name="T65" fmla="*/ 71885775 h 579"/>
              <a:gd name="T66" fmla="*/ 26911396 w 1802"/>
              <a:gd name="T67" fmla="*/ 77523591 h 579"/>
              <a:gd name="T68" fmla="*/ 15698490 w 1802"/>
              <a:gd name="T69" fmla="*/ 106183596 h 5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02"/>
              <a:gd name="T106" fmla="*/ 0 h 579"/>
              <a:gd name="T107" fmla="*/ 1802 w 1802"/>
              <a:gd name="T108" fmla="*/ 579 h 5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02" h="579">
                <a:moveTo>
                  <a:pt x="0" y="250"/>
                </a:moveTo>
                <a:lnTo>
                  <a:pt x="56" y="312"/>
                </a:lnTo>
                <a:lnTo>
                  <a:pt x="32" y="366"/>
                </a:lnTo>
                <a:lnTo>
                  <a:pt x="218" y="336"/>
                </a:lnTo>
                <a:lnTo>
                  <a:pt x="313" y="420"/>
                </a:lnTo>
                <a:lnTo>
                  <a:pt x="201" y="415"/>
                </a:lnTo>
                <a:lnTo>
                  <a:pt x="161" y="420"/>
                </a:lnTo>
                <a:lnTo>
                  <a:pt x="161" y="451"/>
                </a:lnTo>
                <a:lnTo>
                  <a:pt x="105" y="451"/>
                </a:lnTo>
                <a:lnTo>
                  <a:pt x="153" y="506"/>
                </a:lnTo>
                <a:lnTo>
                  <a:pt x="218" y="518"/>
                </a:lnTo>
                <a:lnTo>
                  <a:pt x="218" y="549"/>
                </a:lnTo>
                <a:lnTo>
                  <a:pt x="313" y="530"/>
                </a:lnTo>
                <a:lnTo>
                  <a:pt x="361" y="566"/>
                </a:lnTo>
                <a:lnTo>
                  <a:pt x="386" y="573"/>
                </a:lnTo>
                <a:lnTo>
                  <a:pt x="418" y="426"/>
                </a:lnTo>
                <a:lnTo>
                  <a:pt x="499" y="409"/>
                </a:lnTo>
                <a:lnTo>
                  <a:pt x="506" y="390"/>
                </a:lnTo>
                <a:lnTo>
                  <a:pt x="531" y="372"/>
                </a:lnTo>
                <a:lnTo>
                  <a:pt x="563" y="360"/>
                </a:lnTo>
                <a:lnTo>
                  <a:pt x="603" y="353"/>
                </a:lnTo>
                <a:lnTo>
                  <a:pt x="676" y="366"/>
                </a:lnTo>
                <a:lnTo>
                  <a:pt x="628" y="384"/>
                </a:lnTo>
                <a:lnTo>
                  <a:pt x="643" y="433"/>
                </a:lnTo>
                <a:lnTo>
                  <a:pt x="619" y="451"/>
                </a:lnTo>
                <a:lnTo>
                  <a:pt x="659" y="476"/>
                </a:lnTo>
                <a:lnTo>
                  <a:pt x="773" y="457"/>
                </a:lnTo>
                <a:lnTo>
                  <a:pt x="828" y="506"/>
                </a:lnTo>
                <a:lnTo>
                  <a:pt x="853" y="566"/>
                </a:lnTo>
                <a:lnTo>
                  <a:pt x="933" y="579"/>
                </a:lnTo>
                <a:lnTo>
                  <a:pt x="1038" y="524"/>
                </a:lnTo>
                <a:lnTo>
                  <a:pt x="1086" y="518"/>
                </a:lnTo>
                <a:lnTo>
                  <a:pt x="1182" y="518"/>
                </a:lnTo>
                <a:lnTo>
                  <a:pt x="1303" y="506"/>
                </a:lnTo>
                <a:lnTo>
                  <a:pt x="1416" y="512"/>
                </a:lnTo>
                <a:lnTo>
                  <a:pt x="1456" y="555"/>
                </a:lnTo>
                <a:lnTo>
                  <a:pt x="1481" y="500"/>
                </a:lnTo>
                <a:lnTo>
                  <a:pt x="1447" y="439"/>
                </a:lnTo>
                <a:lnTo>
                  <a:pt x="1561" y="420"/>
                </a:lnTo>
                <a:lnTo>
                  <a:pt x="1584" y="336"/>
                </a:lnTo>
                <a:lnTo>
                  <a:pt x="1705" y="347"/>
                </a:lnTo>
                <a:lnTo>
                  <a:pt x="1714" y="287"/>
                </a:lnTo>
                <a:lnTo>
                  <a:pt x="1802" y="262"/>
                </a:lnTo>
                <a:lnTo>
                  <a:pt x="1697" y="213"/>
                </a:lnTo>
                <a:lnTo>
                  <a:pt x="1697" y="183"/>
                </a:lnTo>
                <a:lnTo>
                  <a:pt x="1632" y="207"/>
                </a:lnTo>
                <a:lnTo>
                  <a:pt x="1536" y="159"/>
                </a:lnTo>
                <a:lnTo>
                  <a:pt x="1464" y="171"/>
                </a:lnTo>
                <a:lnTo>
                  <a:pt x="1424" y="140"/>
                </a:lnTo>
                <a:lnTo>
                  <a:pt x="1399" y="165"/>
                </a:lnTo>
                <a:lnTo>
                  <a:pt x="1239" y="56"/>
                </a:lnTo>
                <a:lnTo>
                  <a:pt x="1239" y="37"/>
                </a:lnTo>
                <a:lnTo>
                  <a:pt x="1126" y="92"/>
                </a:lnTo>
                <a:lnTo>
                  <a:pt x="1038" y="74"/>
                </a:lnTo>
                <a:lnTo>
                  <a:pt x="1021" y="13"/>
                </a:lnTo>
                <a:lnTo>
                  <a:pt x="966" y="0"/>
                </a:lnTo>
                <a:lnTo>
                  <a:pt x="924" y="37"/>
                </a:lnTo>
                <a:lnTo>
                  <a:pt x="676" y="56"/>
                </a:lnTo>
                <a:lnTo>
                  <a:pt x="651" y="140"/>
                </a:lnTo>
                <a:lnTo>
                  <a:pt x="603" y="165"/>
                </a:lnTo>
                <a:lnTo>
                  <a:pt x="659" y="189"/>
                </a:lnTo>
                <a:lnTo>
                  <a:pt x="636" y="220"/>
                </a:lnTo>
                <a:lnTo>
                  <a:pt x="499" y="183"/>
                </a:lnTo>
                <a:lnTo>
                  <a:pt x="403" y="213"/>
                </a:lnTo>
                <a:lnTo>
                  <a:pt x="361" y="159"/>
                </a:lnTo>
                <a:lnTo>
                  <a:pt x="201" y="153"/>
                </a:lnTo>
                <a:lnTo>
                  <a:pt x="113" y="213"/>
                </a:lnTo>
                <a:lnTo>
                  <a:pt x="96" y="165"/>
                </a:lnTo>
                <a:lnTo>
                  <a:pt x="65" y="177"/>
                </a:lnTo>
                <a:lnTo>
                  <a:pt x="56" y="226"/>
                </a:lnTo>
                <a:lnTo>
                  <a:pt x="0" y="25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63" name="Freeform 572"/>
          <p:cNvSpPr>
            <a:spLocks/>
          </p:cNvSpPr>
          <p:nvPr/>
        </p:nvSpPr>
        <p:spPr bwMode="auto">
          <a:xfrm>
            <a:off x="5619750" y="3515196"/>
            <a:ext cx="415925" cy="233363"/>
          </a:xfrm>
          <a:custGeom>
            <a:avLst/>
            <a:gdLst>
              <a:gd name="T0" fmla="*/ 0 w 788"/>
              <a:gd name="T1" fmla="*/ 77258933 h 340"/>
              <a:gd name="T2" fmla="*/ 8914942 w 788"/>
              <a:gd name="T3" fmla="*/ 73961652 h 340"/>
              <a:gd name="T4" fmla="*/ 8914942 w 788"/>
              <a:gd name="T5" fmla="*/ 65953186 h 340"/>
              <a:gd name="T6" fmla="*/ 29252511 w 788"/>
              <a:gd name="T7" fmla="*/ 51348786 h 340"/>
              <a:gd name="T8" fmla="*/ 42625454 w 788"/>
              <a:gd name="T9" fmla="*/ 62655219 h 340"/>
              <a:gd name="T10" fmla="*/ 44575762 w 788"/>
              <a:gd name="T11" fmla="*/ 85738930 h 340"/>
              <a:gd name="T12" fmla="*/ 58226859 w 788"/>
              <a:gd name="T13" fmla="*/ 77258933 h 340"/>
              <a:gd name="T14" fmla="*/ 67420488 w 788"/>
              <a:gd name="T15" fmla="*/ 80086056 h 340"/>
              <a:gd name="T16" fmla="*/ 80793439 w 788"/>
              <a:gd name="T17" fmla="*/ 117301972 h 340"/>
              <a:gd name="T18" fmla="*/ 109767779 w 788"/>
              <a:gd name="T19" fmla="*/ 139914152 h 340"/>
              <a:gd name="T20" fmla="*/ 132333815 w 788"/>
              <a:gd name="T21" fmla="*/ 148864993 h 340"/>
              <a:gd name="T22" fmla="*/ 132333815 w 788"/>
              <a:gd name="T23" fmla="*/ 160171426 h 340"/>
              <a:gd name="T24" fmla="*/ 148213944 w 788"/>
              <a:gd name="T25" fmla="*/ 160171426 h 340"/>
              <a:gd name="T26" fmla="*/ 152393250 w 788"/>
              <a:gd name="T27" fmla="*/ 128608405 h 340"/>
              <a:gd name="T28" fmla="*/ 148213944 w 788"/>
              <a:gd name="T29" fmla="*/ 114475535 h 340"/>
              <a:gd name="T30" fmla="*/ 138741624 w 788"/>
              <a:gd name="T31" fmla="*/ 117301972 h 340"/>
              <a:gd name="T32" fmla="*/ 136513121 w 788"/>
              <a:gd name="T33" fmla="*/ 97045384 h 340"/>
              <a:gd name="T34" fmla="*/ 148213944 w 788"/>
              <a:gd name="T35" fmla="*/ 105524695 h 340"/>
              <a:gd name="T36" fmla="*/ 154621720 w 788"/>
              <a:gd name="T37" fmla="*/ 105524695 h 340"/>
              <a:gd name="T38" fmla="*/ 170501816 w 788"/>
              <a:gd name="T39" fmla="*/ 82912493 h 340"/>
              <a:gd name="T40" fmla="*/ 190282528 w 788"/>
              <a:gd name="T41" fmla="*/ 85738930 h 340"/>
              <a:gd name="T42" fmla="*/ 195018687 w 788"/>
              <a:gd name="T43" fmla="*/ 91391825 h 340"/>
              <a:gd name="T44" fmla="*/ 188053529 w 788"/>
              <a:gd name="T45" fmla="*/ 103169102 h 340"/>
              <a:gd name="T46" fmla="*/ 210620093 w 788"/>
              <a:gd name="T47" fmla="*/ 91391825 h 340"/>
              <a:gd name="T48" fmla="*/ 213127254 w 788"/>
              <a:gd name="T49" fmla="*/ 97045384 h 340"/>
              <a:gd name="T50" fmla="*/ 219535030 w 788"/>
              <a:gd name="T51" fmla="*/ 91391825 h 340"/>
              <a:gd name="T52" fmla="*/ 206162096 w 788"/>
              <a:gd name="T53" fmla="*/ 73961652 h 340"/>
              <a:gd name="T54" fmla="*/ 195018687 w 788"/>
              <a:gd name="T55" fmla="*/ 80086056 h 340"/>
              <a:gd name="T56" fmla="*/ 186103222 w 788"/>
              <a:gd name="T57" fmla="*/ 71135216 h 340"/>
              <a:gd name="T58" fmla="*/ 197247158 w 788"/>
              <a:gd name="T59" fmla="*/ 57002346 h 340"/>
              <a:gd name="T60" fmla="*/ 195018687 w 788"/>
              <a:gd name="T61" fmla="*/ 51348786 h 340"/>
              <a:gd name="T62" fmla="*/ 181645753 w 788"/>
              <a:gd name="T63" fmla="*/ 54175909 h 340"/>
              <a:gd name="T64" fmla="*/ 152393250 w 788"/>
              <a:gd name="T65" fmla="*/ 80086056 h 340"/>
              <a:gd name="T66" fmla="*/ 130105344 w 788"/>
              <a:gd name="T67" fmla="*/ 73961652 h 340"/>
              <a:gd name="T68" fmla="*/ 123140186 w 788"/>
              <a:gd name="T69" fmla="*/ 45695912 h 340"/>
              <a:gd name="T70" fmla="*/ 107817472 w 788"/>
              <a:gd name="T71" fmla="*/ 22612191 h 340"/>
              <a:gd name="T72" fmla="*/ 76057279 w 788"/>
              <a:gd name="T73" fmla="*/ 31563032 h 340"/>
              <a:gd name="T74" fmla="*/ 64913327 w 788"/>
              <a:gd name="T75" fmla="*/ 19785749 h 340"/>
              <a:gd name="T76" fmla="*/ 62684328 w 788"/>
              <a:gd name="T77" fmla="*/ 25439314 h 340"/>
              <a:gd name="T78" fmla="*/ 56276552 w 788"/>
              <a:gd name="T79" fmla="*/ 31563032 h 340"/>
              <a:gd name="T80" fmla="*/ 49311921 w 788"/>
              <a:gd name="T81" fmla="*/ 31563032 h 340"/>
              <a:gd name="T82" fmla="*/ 40396456 w 788"/>
              <a:gd name="T83" fmla="*/ 25439314 h 340"/>
              <a:gd name="T84" fmla="*/ 33431817 w 788"/>
              <a:gd name="T85" fmla="*/ 34389468 h 340"/>
              <a:gd name="T86" fmla="*/ 33431817 w 788"/>
              <a:gd name="T87" fmla="*/ 25439314 h 340"/>
              <a:gd name="T88" fmla="*/ 27024041 w 788"/>
              <a:gd name="T89" fmla="*/ 22612191 h 340"/>
              <a:gd name="T90" fmla="*/ 27024041 w 788"/>
              <a:gd name="T91" fmla="*/ 14132875 h 340"/>
              <a:gd name="T92" fmla="*/ 31481510 w 788"/>
              <a:gd name="T93" fmla="*/ 0 h 340"/>
              <a:gd name="T94" fmla="*/ 8914942 w 788"/>
              <a:gd name="T95" fmla="*/ 800846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8"/>
              <a:gd name="T145" fmla="*/ 0 h 340"/>
              <a:gd name="T146" fmla="*/ 788 w 78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8" h="340">
                <a:moveTo>
                  <a:pt x="0" y="164"/>
                </a:moveTo>
                <a:lnTo>
                  <a:pt x="32" y="157"/>
                </a:lnTo>
                <a:lnTo>
                  <a:pt x="32" y="140"/>
                </a:lnTo>
                <a:lnTo>
                  <a:pt x="105" y="109"/>
                </a:lnTo>
                <a:lnTo>
                  <a:pt x="153" y="133"/>
                </a:lnTo>
                <a:lnTo>
                  <a:pt x="160" y="182"/>
                </a:lnTo>
                <a:lnTo>
                  <a:pt x="209" y="164"/>
                </a:lnTo>
                <a:lnTo>
                  <a:pt x="242" y="170"/>
                </a:lnTo>
                <a:lnTo>
                  <a:pt x="290" y="249"/>
                </a:lnTo>
                <a:lnTo>
                  <a:pt x="394" y="297"/>
                </a:lnTo>
                <a:lnTo>
                  <a:pt x="475" y="316"/>
                </a:lnTo>
                <a:lnTo>
                  <a:pt x="475" y="340"/>
                </a:lnTo>
                <a:lnTo>
                  <a:pt x="532" y="340"/>
                </a:lnTo>
                <a:lnTo>
                  <a:pt x="547" y="273"/>
                </a:lnTo>
                <a:lnTo>
                  <a:pt x="532" y="243"/>
                </a:lnTo>
                <a:lnTo>
                  <a:pt x="498" y="249"/>
                </a:lnTo>
                <a:lnTo>
                  <a:pt x="490" y="206"/>
                </a:lnTo>
                <a:lnTo>
                  <a:pt x="532" y="224"/>
                </a:lnTo>
                <a:lnTo>
                  <a:pt x="555" y="224"/>
                </a:lnTo>
                <a:lnTo>
                  <a:pt x="612" y="176"/>
                </a:lnTo>
                <a:lnTo>
                  <a:pt x="683" y="182"/>
                </a:lnTo>
                <a:lnTo>
                  <a:pt x="700" y="194"/>
                </a:lnTo>
                <a:lnTo>
                  <a:pt x="675" y="219"/>
                </a:lnTo>
                <a:lnTo>
                  <a:pt x="756" y="194"/>
                </a:lnTo>
                <a:lnTo>
                  <a:pt x="765" y="206"/>
                </a:lnTo>
                <a:lnTo>
                  <a:pt x="788" y="194"/>
                </a:lnTo>
                <a:lnTo>
                  <a:pt x="740" y="157"/>
                </a:lnTo>
                <a:lnTo>
                  <a:pt x="700" y="170"/>
                </a:lnTo>
                <a:lnTo>
                  <a:pt x="668" y="151"/>
                </a:lnTo>
                <a:lnTo>
                  <a:pt x="708" y="121"/>
                </a:lnTo>
                <a:lnTo>
                  <a:pt x="700" y="109"/>
                </a:lnTo>
                <a:lnTo>
                  <a:pt x="652" y="115"/>
                </a:lnTo>
                <a:lnTo>
                  <a:pt x="547" y="170"/>
                </a:lnTo>
                <a:lnTo>
                  <a:pt x="467" y="157"/>
                </a:lnTo>
                <a:lnTo>
                  <a:pt x="442" y="97"/>
                </a:lnTo>
                <a:lnTo>
                  <a:pt x="387" y="48"/>
                </a:lnTo>
                <a:lnTo>
                  <a:pt x="273" y="67"/>
                </a:lnTo>
                <a:lnTo>
                  <a:pt x="233" y="42"/>
                </a:lnTo>
                <a:lnTo>
                  <a:pt x="225" y="54"/>
                </a:lnTo>
                <a:lnTo>
                  <a:pt x="202" y="67"/>
                </a:lnTo>
                <a:lnTo>
                  <a:pt x="177" y="67"/>
                </a:lnTo>
                <a:lnTo>
                  <a:pt x="145" y="54"/>
                </a:lnTo>
                <a:lnTo>
                  <a:pt x="120" y="73"/>
                </a:lnTo>
                <a:lnTo>
                  <a:pt x="120" y="54"/>
                </a:lnTo>
                <a:lnTo>
                  <a:pt x="97" y="48"/>
                </a:lnTo>
                <a:lnTo>
                  <a:pt x="97" y="30"/>
                </a:lnTo>
                <a:lnTo>
                  <a:pt x="113" y="0"/>
                </a:lnTo>
                <a:lnTo>
                  <a:pt x="32" y="17"/>
                </a:lnTo>
              </a:path>
            </a:pathLst>
          </a:custGeom>
          <a:solidFill>
            <a:schemeClr val="tx2"/>
          </a:solidFill>
          <a:ln w="7938">
            <a:solidFill>
              <a:schemeClr val="bg1"/>
            </a:solidFill>
            <a:round/>
            <a:headEnd/>
            <a:tailEnd/>
          </a:ln>
        </p:spPr>
        <p:txBody>
          <a:bodyPr/>
          <a:lstStyle/>
          <a:p>
            <a:endParaRPr lang="en-US">
              <a:solidFill>
                <a:prstClr val="white"/>
              </a:solidFill>
            </a:endParaRPr>
          </a:p>
        </p:txBody>
      </p:sp>
      <p:sp>
        <p:nvSpPr>
          <p:cNvPr id="8464" name="Freeform 573"/>
          <p:cNvSpPr>
            <a:spLocks/>
          </p:cNvSpPr>
          <p:nvPr/>
        </p:nvSpPr>
        <p:spPr bwMode="auto">
          <a:xfrm>
            <a:off x="5260975" y="3543771"/>
            <a:ext cx="214313" cy="166688"/>
          </a:xfrm>
          <a:custGeom>
            <a:avLst/>
            <a:gdLst>
              <a:gd name="T0" fmla="*/ 68438699 w 403"/>
              <a:gd name="T1" fmla="*/ 2800222 h 244"/>
              <a:gd name="T2" fmla="*/ 52318962 w 403"/>
              <a:gd name="T3" fmla="*/ 19600870 h 244"/>
              <a:gd name="T4" fmla="*/ 36764523 w 403"/>
              <a:gd name="T5" fmla="*/ 2800222 h 244"/>
              <a:gd name="T6" fmla="*/ 24886898 w 403"/>
              <a:gd name="T7" fmla="*/ 0 h 244"/>
              <a:gd name="T8" fmla="*/ 24886898 w 403"/>
              <a:gd name="T9" fmla="*/ 8400666 h 244"/>
              <a:gd name="T10" fmla="*/ 36764523 w 403"/>
              <a:gd name="T11" fmla="*/ 14467700 h 244"/>
              <a:gd name="T12" fmla="*/ 43268894 w 403"/>
              <a:gd name="T13" fmla="*/ 31268349 h 244"/>
              <a:gd name="T14" fmla="*/ 29694315 w 403"/>
              <a:gd name="T15" fmla="*/ 28468128 h 244"/>
              <a:gd name="T16" fmla="*/ 24886898 w 403"/>
              <a:gd name="T17" fmla="*/ 31268349 h 244"/>
              <a:gd name="T18" fmla="*/ 4807951 w 403"/>
              <a:gd name="T19" fmla="*/ 28468128 h 244"/>
              <a:gd name="T20" fmla="*/ 0 w 403"/>
              <a:gd name="T21" fmla="*/ 31268349 h 244"/>
              <a:gd name="T22" fmla="*/ 2262252 w 403"/>
              <a:gd name="T23" fmla="*/ 56936256 h 244"/>
              <a:gd name="T24" fmla="*/ 18382527 w 403"/>
              <a:gd name="T25" fmla="*/ 56936256 h 244"/>
              <a:gd name="T26" fmla="*/ 41006643 w 403"/>
              <a:gd name="T27" fmla="*/ 91004836 h 244"/>
              <a:gd name="T28" fmla="*/ 59389162 w 403"/>
              <a:gd name="T29" fmla="*/ 107805480 h 244"/>
              <a:gd name="T30" fmla="*/ 82013286 w 403"/>
              <a:gd name="T31" fmla="*/ 93805058 h 244"/>
              <a:gd name="T32" fmla="*/ 84276069 w 403"/>
              <a:gd name="T33" fmla="*/ 107805480 h 244"/>
              <a:gd name="T34" fmla="*/ 95587857 w 403"/>
              <a:gd name="T35" fmla="*/ 113872512 h 244"/>
              <a:gd name="T36" fmla="*/ 104637925 w 403"/>
              <a:gd name="T37" fmla="*/ 84937783 h 244"/>
              <a:gd name="T38" fmla="*/ 113970376 w 403"/>
              <a:gd name="T39" fmla="*/ 82604152 h 244"/>
              <a:gd name="T40" fmla="*/ 89083486 w 403"/>
              <a:gd name="T41" fmla="*/ 50869224 h 244"/>
              <a:gd name="T42" fmla="*/ 79751035 w 403"/>
              <a:gd name="T43" fmla="*/ 11667479 h 2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3"/>
              <a:gd name="T67" fmla="*/ 0 h 244"/>
              <a:gd name="T68" fmla="*/ 403 w 403"/>
              <a:gd name="T69" fmla="*/ 244 h 2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3" h="244">
                <a:moveTo>
                  <a:pt x="242" y="6"/>
                </a:moveTo>
                <a:lnTo>
                  <a:pt x="185" y="42"/>
                </a:lnTo>
                <a:lnTo>
                  <a:pt x="130" y="6"/>
                </a:lnTo>
                <a:lnTo>
                  <a:pt x="88" y="0"/>
                </a:lnTo>
                <a:lnTo>
                  <a:pt x="88" y="18"/>
                </a:lnTo>
                <a:lnTo>
                  <a:pt x="130" y="31"/>
                </a:lnTo>
                <a:lnTo>
                  <a:pt x="153" y="67"/>
                </a:lnTo>
                <a:lnTo>
                  <a:pt x="105" y="61"/>
                </a:lnTo>
                <a:lnTo>
                  <a:pt x="88" y="67"/>
                </a:lnTo>
                <a:lnTo>
                  <a:pt x="17" y="61"/>
                </a:lnTo>
                <a:lnTo>
                  <a:pt x="0" y="67"/>
                </a:lnTo>
                <a:lnTo>
                  <a:pt x="8" y="122"/>
                </a:lnTo>
                <a:lnTo>
                  <a:pt x="65" y="122"/>
                </a:lnTo>
                <a:lnTo>
                  <a:pt x="145" y="195"/>
                </a:lnTo>
                <a:lnTo>
                  <a:pt x="210" y="231"/>
                </a:lnTo>
                <a:lnTo>
                  <a:pt x="290" y="201"/>
                </a:lnTo>
                <a:lnTo>
                  <a:pt x="298" y="231"/>
                </a:lnTo>
                <a:lnTo>
                  <a:pt x="338" y="244"/>
                </a:lnTo>
                <a:lnTo>
                  <a:pt x="370" y="182"/>
                </a:lnTo>
                <a:lnTo>
                  <a:pt x="403" y="177"/>
                </a:lnTo>
                <a:lnTo>
                  <a:pt x="315" y="109"/>
                </a:lnTo>
                <a:lnTo>
                  <a:pt x="282" y="25"/>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65" name="Freeform 574"/>
          <p:cNvSpPr>
            <a:spLocks/>
          </p:cNvSpPr>
          <p:nvPr/>
        </p:nvSpPr>
        <p:spPr bwMode="auto">
          <a:xfrm>
            <a:off x="5260975" y="3586634"/>
            <a:ext cx="146050" cy="106362"/>
          </a:xfrm>
          <a:custGeom>
            <a:avLst/>
            <a:gdLst>
              <a:gd name="T0" fmla="*/ 0 w 275"/>
              <a:gd name="T1" fmla="*/ 2718962 h 158"/>
              <a:gd name="T2" fmla="*/ 2256605 w 275"/>
              <a:gd name="T3" fmla="*/ 27643349 h 158"/>
              <a:gd name="T4" fmla="*/ 18333789 w 275"/>
              <a:gd name="T5" fmla="*/ 27643349 h 158"/>
              <a:gd name="T6" fmla="*/ 34128957 w 275"/>
              <a:gd name="T7" fmla="*/ 46676092 h 158"/>
              <a:gd name="T8" fmla="*/ 43154851 w 275"/>
              <a:gd name="T9" fmla="*/ 46676092 h 158"/>
              <a:gd name="T10" fmla="*/ 50206142 w 275"/>
              <a:gd name="T11" fmla="*/ 54832977 h 158"/>
              <a:gd name="T12" fmla="*/ 59232028 w 275"/>
              <a:gd name="T13" fmla="*/ 57551938 h 158"/>
              <a:gd name="T14" fmla="*/ 68257914 w 275"/>
              <a:gd name="T15" fmla="*/ 71600468 h 158"/>
              <a:gd name="T16" fmla="*/ 77565826 w 275"/>
              <a:gd name="T17" fmla="*/ 66162545 h 158"/>
              <a:gd name="T18" fmla="*/ 68257914 w 275"/>
              <a:gd name="T19" fmla="*/ 46676092 h 158"/>
              <a:gd name="T20" fmla="*/ 54437342 w 275"/>
              <a:gd name="T21" fmla="*/ 38519196 h 158"/>
              <a:gd name="T22" fmla="*/ 54437342 w 275"/>
              <a:gd name="T23" fmla="*/ 24471339 h 158"/>
              <a:gd name="T24" fmla="*/ 45693465 w 275"/>
              <a:gd name="T25" fmla="*/ 10875850 h 158"/>
              <a:gd name="T26" fmla="*/ 29616280 w 275"/>
              <a:gd name="T27" fmla="*/ 0 h 158"/>
              <a:gd name="T28" fmla="*/ 24821062 w 275"/>
              <a:gd name="T29" fmla="*/ 2718962 h 158"/>
              <a:gd name="T30" fmla="*/ 4795220 w 275"/>
              <a:gd name="T31" fmla="*/ 0 h 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
              <a:gd name="T49" fmla="*/ 0 h 158"/>
              <a:gd name="T50" fmla="*/ 275 w 275"/>
              <a:gd name="T51" fmla="*/ 158 h 1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 h="158">
                <a:moveTo>
                  <a:pt x="0" y="6"/>
                </a:moveTo>
                <a:lnTo>
                  <a:pt x="8" y="61"/>
                </a:lnTo>
                <a:lnTo>
                  <a:pt x="65" y="61"/>
                </a:lnTo>
                <a:lnTo>
                  <a:pt x="121" y="103"/>
                </a:lnTo>
                <a:lnTo>
                  <a:pt x="153" y="103"/>
                </a:lnTo>
                <a:lnTo>
                  <a:pt x="178" y="121"/>
                </a:lnTo>
                <a:lnTo>
                  <a:pt x="210" y="127"/>
                </a:lnTo>
                <a:lnTo>
                  <a:pt x="242" y="158"/>
                </a:lnTo>
                <a:lnTo>
                  <a:pt x="275" y="146"/>
                </a:lnTo>
                <a:lnTo>
                  <a:pt x="242" y="103"/>
                </a:lnTo>
                <a:lnTo>
                  <a:pt x="193" y="85"/>
                </a:lnTo>
                <a:lnTo>
                  <a:pt x="193" y="54"/>
                </a:lnTo>
                <a:lnTo>
                  <a:pt x="162" y="24"/>
                </a:lnTo>
                <a:lnTo>
                  <a:pt x="105" y="0"/>
                </a:lnTo>
                <a:lnTo>
                  <a:pt x="88" y="6"/>
                </a:lnTo>
                <a:lnTo>
                  <a:pt x="17"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66" name="Freeform 575"/>
          <p:cNvSpPr>
            <a:spLocks/>
          </p:cNvSpPr>
          <p:nvPr/>
        </p:nvSpPr>
        <p:spPr bwMode="auto">
          <a:xfrm>
            <a:off x="5184775" y="3523134"/>
            <a:ext cx="157163" cy="66675"/>
          </a:xfrm>
          <a:custGeom>
            <a:avLst/>
            <a:gdLst>
              <a:gd name="T0" fmla="*/ 64807050 w 298"/>
              <a:gd name="T1" fmla="*/ 14349413 h 98"/>
              <a:gd name="T2" fmla="*/ 53681707 w 298"/>
              <a:gd name="T3" fmla="*/ 6017760 h 98"/>
              <a:gd name="T4" fmla="*/ 47284437 w 298"/>
              <a:gd name="T5" fmla="*/ 0 h 98"/>
              <a:gd name="T6" fmla="*/ 36158567 w 298"/>
              <a:gd name="T7" fmla="*/ 6017760 h 98"/>
              <a:gd name="T8" fmla="*/ 29204890 w 298"/>
              <a:gd name="T9" fmla="*/ 6017760 h 98"/>
              <a:gd name="T10" fmla="*/ 20304616 w 298"/>
              <a:gd name="T11" fmla="*/ 0 h 98"/>
              <a:gd name="T12" fmla="*/ 4728602 w 298"/>
              <a:gd name="T13" fmla="*/ 6017760 h 98"/>
              <a:gd name="T14" fmla="*/ 0 w 298"/>
              <a:gd name="T15" fmla="*/ 14349413 h 98"/>
              <a:gd name="T16" fmla="*/ 40330768 w 298"/>
              <a:gd name="T17" fmla="*/ 45362820 h 98"/>
              <a:gd name="T18" fmla="*/ 45059368 w 298"/>
              <a:gd name="T19" fmla="*/ 42585592 h 98"/>
              <a:gd name="T20" fmla="*/ 64807050 w 298"/>
              <a:gd name="T21" fmla="*/ 45362820 h 98"/>
              <a:gd name="T22" fmla="*/ 69535666 w 298"/>
              <a:gd name="T23" fmla="*/ 42585592 h 98"/>
              <a:gd name="T24" fmla="*/ 82886605 w 298"/>
              <a:gd name="T25" fmla="*/ 45362820 h 98"/>
              <a:gd name="T26" fmla="*/ 76489335 w 298"/>
              <a:gd name="T27" fmla="*/ 28698827 h 98"/>
              <a:gd name="T28" fmla="*/ 64807050 w 298"/>
              <a:gd name="T29" fmla="*/ 22681750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98"/>
              <a:gd name="T47" fmla="*/ 298 w 298"/>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98">
                <a:moveTo>
                  <a:pt x="233" y="31"/>
                </a:moveTo>
                <a:lnTo>
                  <a:pt x="193" y="13"/>
                </a:lnTo>
                <a:lnTo>
                  <a:pt x="170" y="0"/>
                </a:lnTo>
                <a:lnTo>
                  <a:pt x="130" y="13"/>
                </a:lnTo>
                <a:lnTo>
                  <a:pt x="105" y="13"/>
                </a:lnTo>
                <a:lnTo>
                  <a:pt x="73" y="0"/>
                </a:lnTo>
                <a:lnTo>
                  <a:pt x="17" y="13"/>
                </a:lnTo>
                <a:lnTo>
                  <a:pt x="0" y="31"/>
                </a:lnTo>
                <a:lnTo>
                  <a:pt x="145" y="98"/>
                </a:lnTo>
                <a:lnTo>
                  <a:pt x="162" y="92"/>
                </a:lnTo>
                <a:lnTo>
                  <a:pt x="233" y="98"/>
                </a:lnTo>
                <a:lnTo>
                  <a:pt x="250" y="92"/>
                </a:lnTo>
                <a:lnTo>
                  <a:pt x="298" y="98"/>
                </a:lnTo>
                <a:lnTo>
                  <a:pt x="275" y="62"/>
                </a:lnTo>
                <a:lnTo>
                  <a:pt x="233" y="49"/>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67" name="Freeform 576"/>
          <p:cNvSpPr>
            <a:spLocks/>
          </p:cNvSpPr>
          <p:nvPr/>
        </p:nvSpPr>
        <p:spPr bwMode="auto">
          <a:xfrm>
            <a:off x="4911725" y="3418359"/>
            <a:ext cx="85725" cy="96837"/>
          </a:xfrm>
          <a:custGeom>
            <a:avLst/>
            <a:gdLst>
              <a:gd name="T0" fmla="*/ 0 w 162"/>
              <a:gd name="T1" fmla="*/ 11482794 h 140"/>
              <a:gd name="T2" fmla="*/ 18201218 w 162"/>
              <a:gd name="T3" fmla="*/ 40188732 h 140"/>
              <a:gd name="T4" fmla="*/ 18201218 w 162"/>
              <a:gd name="T5" fmla="*/ 66981454 h 140"/>
              <a:gd name="T6" fmla="*/ 25201561 w 162"/>
              <a:gd name="T7" fmla="*/ 66981454 h 140"/>
              <a:gd name="T8" fmla="*/ 29401556 w 162"/>
              <a:gd name="T9" fmla="*/ 40188732 h 140"/>
              <a:gd name="T10" fmla="*/ 45362812 w 162"/>
              <a:gd name="T11" fmla="*/ 43537907 h 140"/>
              <a:gd name="T12" fmla="*/ 36402436 w 162"/>
              <a:gd name="T13" fmla="*/ 22964895 h 140"/>
              <a:gd name="T14" fmla="*/ 36402436 w 162"/>
              <a:gd name="T15" fmla="*/ 8611575 h 140"/>
              <a:gd name="T16" fmla="*/ 2520421 w 162"/>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40"/>
              <a:gd name="T29" fmla="*/ 162 w 162"/>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40">
                <a:moveTo>
                  <a:pt x="0" y="24"/>
                </a:moveTo>
                <a:lnTo>
                  <a:pt x="65" y="84"/>
                </a:lnTo>
                <a:lnTo>
                  <a:pt x="65" y="140"/>
                </a:lnTo>
                <a:lnTo>
                  <a:pt x="90" y="140"/>
                </a:lnTo>
                <a:lnTo>
                  <a:pt x="105" y="84"/>
                </a:lnTo>
                <a:lnTo>
                  <a:pt x="162" y="91"/>
                </a:lnTo>
                <a:lnTo>
                  <a:pt x="130" y="48"/>
                </a:lnTo>
                <a:lnTo>
                  <a:pt x="130" y="18"/>
                </a:lnTo>
                <a:lnTo>
                  <a:pt x="9" y="0"/>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68" name="Freeform 577"/>
          <p:cNvSpPr>
            <a:spLocks/>
          </p:cNvSpPr>
          <p:nvPr/>
        </p:nvSpPr>
        <p:spPr bwMode="auto">
          <a:xfrm>
            <a:off x="581025" y="3129434"/>
            <a:ext cx="58738" cy="38100"/>
          </a:xfrm>
          <a:custGeom>
            <a:avLst/>
            <a:gdLst>
              <a:gd name="T0" fmla="*/ 0 w 111"/>
              <a:gd name="T1" fmla="*/ 11947174 h 54"/>
              <a:gd name="T2" fmla="*/ 8680526 w 111"/>
              <a:gd name="T3" fmla="*/ 26881670 h 54"/>
              <a:gd name="T4" fmla="*/ 31082456 w 111"/>
              <a:gd name="T5" fmla="*/ 5475816 h 54"/>
              <a:gd name="T6" fmla="*/ 8680526 w 111"/>
              <a:gd name="T7" fmla="*/ 0 h 54"/>
              <a:gd name="T8" fmla="*/ 11200967 w 111"/>
              <a:gd name="T9" fmla="*/ 8960556 h 54"/>
              <a:gd name="T10" fmla="*/ 0 w 111"/>
              <a:gd name="T11" fmla="*/ 11947174 h 54"/>
              <a:gd name="T12" fmla="*/ 0 60000 65536"/>
              <a:gd name="T13" fmla="*/ 0 60000 65536"/>
              <a:gd name="T14" fmla="*/ 0 60000 65536"/>
              <a:gd name="T15" fmla="*/ 0 60000 65536"/>
              <a:gd name="T16" fmla="*/ 0 60000 65536"/>
              <a:gd name="T17" fmla="*/ 0 60000 65536"/>
              <a:gd name="T18" fmla="*/ 0 w 111"/>
              <a:gd name="T19" fmla="*/ 0 h 54"/>
              <a:gd name="T20" fmla="*/ 111 w 11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11" h="54">
                <a:moveTo>
                  <a:pt x="0" y="24"/>
                </a:moveTo>
                <a:lnTo>
                  <a:pt x="31" y="54"/>
                </a:lnTo>
                <a:lnTo>
                  <a:pt x="111" y="11"/>
                </a:lnTo>
                <a:lnTo>
                  <a:pt x="31" y="0"/>
                </a:lnTo>
                <a:lnTo>
                  <a:pt x="40" y="18"/>
                </a:lnTo>
                <a:lnTo>
                  <a:pt x="0" y="24"/>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69" name="Freeform 578"/>
          <p:cNvSpPr>
            <a:spLocks/>
          </p:cNvSpPr>
          <p:nvPr/>
        </p:nvSpPr>
        <p:spPr bwMode="auto">
          <a:xfrm>
            <a:off x="1981200" y="2313459"/>
            <a:ext cx="66675" cy="17462"/>
          </a:xfrm>
          <a:custGeom>
            <a:avLst/>
            <a:gdLst>
              <a:gd name="T0" fmla="*/ 0 w 128"/>
              <a:gd name="T1" fmla="*/ 6352531 h 24"/>
              <a:gd name="T2" fmla="*/ 6783138 w 128"/>
              <a:gd name="T3" fmla="*/ 12705062 h 24"/>
              <a:gd name="T4" fmla="*/ 34730903 w 128"/>
              <a:gd name="T5" fmla="*/ 6352531 h 24"/>
              <a:gd name="T6" fmla="*/ 8682856 w 128"/>
              <a:gd name="T7" fmla="*/ 0 h 24"/>
              <a:gd name="T8" fmla="*/ 0 w 128"/>
              <a:gd name="T9" fmla="*/ 6352531 h 24"/>
              <a:gd name="T10" fmla="*/ 0 60000 65536"/>
              <a:gd name="T11" fmla="*/ 0 60000 65536"/>
              <a:gd name="T12" fmla="*/ 0 60000 65536"/>
              <a:gd name="T13" fmla="*/ 0 60000 65536"/>
              <a:gd name="T14" fmla="*/ 0 60000 65536"/>
              <a:gd name="T15" fmla="*/ 0 w 128"/>
              <a:gd name="T16" fmla="*/ 0 h 24"/>
              <a:gd name="T17" fmla="*/ 128 w 128"/>
              <a:gd name="T18" fmla="*/ 24 h 24"/>
            </a:gdLst>
            <a:ahLst/>
            <a:cxnLst>
              <a:cxn ang="T10">
                <a:pos x="T0" y="T1"/>
              </a:cxn>
              <a:cxn ang="T11">
                <a:pos x="T2" y="T3"/>
              </a:cxn>
              <a:cxn ang="T12">
                <a:pos x="T4" y="T5"/>
              </a:cxn>
              <a:cxn ang="T13">
                <a:pos x="T6" y="T7"/>
              </a:cxn>
              <a:cxn ang="T14">
                <a:pos x="T8" y="T9"/>
              </a:cxn>
            </a:cxnLst>
            <a:rect l="T15" t="T16" r="T17" b="T18"/>
            <a:pathLst>
              <a:path w="128" h="24">
                <a:moveTo>
                  <a:pt x="0" y="12"/>
                </a:moveTo>
                <a:lnTo>
                  <a:pt x="25" y="24"/>
                </a:lnTo>
                <a:lnTo>
                  <a:pt x="128" y="12"/>
                </a:lnTo>
                <a:lnTo>
                  <a:pt x="32" y="0"/>
                </a:lnTo>
                <a:lnTo>
                  <a:pt x="0" y="12"/>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70" name="Freeform 579"/>
          <p:cNvSpPr>
            <a:spLocks/>
          </p:cNvSpPr>
          <p:nvPr/>
        </p:nvSpPr>
        <p:spPr bwMode="auto">
          <a:xfrm>
            <a:off x="2520950" y="6005984"/>
            <a:ext cx="46038" cy="44450"/>
          </a:xfrm>
          <a:custGeom>
            <a:avLst/>
            <a:gdLst>
              <a:gd name="T0" fmla="*/ 0 w 88"/>
              <a:gd name="T1" fmla="*/ 2641126 h 67"/>
              <a:gd name="T2" fmla="*/ 9031820 w 88"/>
              <a:gd name="T3" fmla="*/ 0 h 67"/>
              <a:gd name="T4" fmla="*/ 6842397 w 88"/>
              <a:gd name="T5" fmla="*/ 11003697 h 67"/>
              <a:gd name="T6" fmla="*/ 24085198 w 88"/>
              <a:gd name="T7" fmla="*/ 16285284 h 67"/>
              <a:gd name="T8" fmla="*/ 13137571 w 88"/>
              <a:gd name="T9" fmla="*/ 29489586 h 67"/>
              <a:gd name="T10" fmla="*/ 0 w 88"/>
              <a:gd name="T11" fmla="*/ 2641126 h 67"/>
              <a:gd name="T12" fmla="*/ 0 60000 65536"/>
              <a:gd name="T13" fmla="*/ 0 60000 65536"/>
              <a:gd name="T14" fmla="*/ 0 60000 65536"/>
              <a:gd name="T15" fmla="*/ 0 60000 65536"/>
              <a:gd name="T16" fmla="*/ 0 60000 65536"/>
              <a:gd name="T17" fmla="*/ 0 60000 65536"/>
              <a:gd name="T18" fmla="*/ 0 w 88"/>
              <a:gd name="T19" fmla="*/ 0 h 67"/>
              <a:gd name="T20" fmla="*/ 88 w 8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88" h="67">
                <a:moveTo>
                  <a:pt x="0" y="6"/>
                </a:moveTo>
                <a:lnTo>
                  <a:pt x="33" y="0"/>
                </a:lnTo>
                <a:lnTo>
                  <a:pt x="25" y="25"/>
                </a:lnTo>
                <a:lnTo>
                  <a:pt x="88" y="37"/>
                </a:lnTo>
                <a:lnTo>
                  <a:pt x="48" y="67"/>
                </a:lnTo>
                <a:lnTo>
                  <a:pt x="0" y="6"/>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71" name="Freeform 580"/>
          <p:cNvSpPr>
            <a:spLocks/>
          </p:cNvSpPr>
          <p:nvPr/>
        </p:nvSpPr>
        <p:spPr bwMode="auto">
          <a:xfrm>
            <a:off x="1328738" y="2781771"/>
            <a:ext cx="133350" cy="68263"/>
          </a:xfrm>
          <a:custGeom>
            <a:avLst/>
            <a:gdLst>
              <a:gd name="T0" fmla="*/ 59748270 w 250"/>
              <a:gd name="T1" fmla="*/ 14857408 h 97"/>
              <a:gd name="T2" fmla="*/ 52635382 w 250"/>
              <a:gd name="T3" fmla="*/ 0 h 97"/>
              <a:gd name="T4" fmla="*/ 27598118 w 250"/>
              <a:gd name="T5" fmla="*/ 5943104 h 97"/>
              <a:gd name="T6" fmla="*/ 7112889 w 250"/>
              <a:gd name="T7" fmla="*/ 0 h 97"/>
              <a:gd name="T8" fmla="*/ 0 w 250"/>
              <a:gd name="T9" fmla="*/ 8419573 h 97"/>
              <a:gd name="T10" fmla="*/ 32150152 w 250"/>
              <a:gd name="T11" fmla="*/ 11886209 h 97"/>
              <a:gd name="T12" fmla="*/ 34426169 w 250"/>
              <a:gd name="T13" fmla="*/ 20800509 h 97"/>
              <a:gd name="T14" fmla="*/ 23045550 w 250"/>
              <a:gd name="T15" fmla="*/ 17829310 h 97"/>
              <a:gd name="T16" fmla="*/ 23045550 w 250"/>
              <a:gd name="T17" fmla="*/ 23772417 h 97"/>
              <a:gd name="T18" fmla="*/ 13656641 w 250"/>
              <a:gd name="T19" fmla="*/ 29715519 h 97"/>
              <a:gd name="T20" fmla="*/ 7112889 w 250"/>
              <a:gd name="T21" fmla="*/ 29715519 h 97"/>
              <a:gd name="T22" fmla="*/ 18493515 w 250"/>
              <a:gd name="T23" fmla="*/ 41601018 h 97"/>
              <a:gd name="T24" fmla="*/ 34426169 w 250"/>
              <a:gd name="T25" fmla="*/ 32686718 h 97"/>
              <a:gd name="T26" fmla="*/ 36987030 w 250"/>
              <a:gd name="T27" fmla="*/ 39125254 h 97"/>
              <a:gd name="T28" fmla="*/ 20769532 w 250"/>
              <a:gd name="T29" fmla="*/ 48039565 h 97"/>
              <a:gd name="T30" fmla="*/ 41254763 w 250"/>
              <a:gd name="T31" fmla="*/ 41601018 h 97"/>
              <a:gd name="T32" fmla="*/ 43530780 w 250"/>
              <a:gd name="T33" fmla="*/ 36153351 h 97"/>
              <a:gd name="T34" fmla="*/ 48367650 w 250"/>
              <a:gd name="T35" fmla="*/ 36153351 h 97"/>
              <a:gd name="T36" fmla="*/ 48367650 w 250"/>
              <a:gd name="T37" fmla="*/ 39125254 h 97"/>
              <a:gd name="T38" fmla="*/ 54911400 w 250"/>
              <a:gd name="T39" fmla="*/ 44572921 h 97"/>
              <a:gd name="T40" fmla="*/ 68852872 w 250"/>
              <a:gd name="T41" fmla="*/ 29715519 h 97"/>
              <a:gd name="T42" fmla="*/ 71128906 w 250"/>
              <a:gd name="T43" fmla="*/ 23772417 h 97"/>
              <a:gd name="T44" fmla="*/ 62024287 w 250"/>
              <a:gd name="T45" fmla="*/ 26743616 h 97"/>
              <a:gd name="T46" fmla="*/ 45806797 w 250"/>
              <a:gd name="T47" fmla="*/ 17829310 h 97"/>
              <a:gd name="T48" fmla="*/ 59748270 w 250"/>
              <a:gd name="T49" fmla="*/ 14857408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97"/>
              <a:gd name="T77" fmla="*/ 250 w 250"/>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97">
                <a:moveTo>
                  <a:pt x="210" y="30"/>
                </a:moveTo>
                <a:lnTo>
                  <a:pt x="185" y="0"/>
                </a:lnTo>
                <a:lnTo>
                  <a:pt x="97" y="12"/>
                </a:lnTo>
                <a:lnTo>
                  <a:pt x="25" y="0"/>
                </a:lnTo>
                <a:lnTo>
                  <a:pt x="0" y="17"/>
                </a:lnTo>
                <a:lnTo>
                  <a:pt x="113" y="24"/>
                </a:lnTo>
                <a:lnTo>
                  <a:pt x="121" y="42"/>
                </a:lnTo>
                <a:lnTo>
                  <a:pt x="81" y="36"/>
                </a:lnTo>
                <a:lnTo>
                  <a:pt x="81" y="48"/>
                </a:lnTo>
                <a:lnTo>
                  <a:pt x="48" y="60"/>
                </a:lnTo>
                <a:lnTo>
                  <a:pt x="25" y="60"/>
                </a:lnTo>
                <a:lnTo>
                  <a:pt x="65" y="84"/>
                </a:lnTo>
                <a:lnTo>
                  <a:pt x="121" y="66"/>
                </a:lnTo>
                <a:lnTo>
                  <a:pt x="130" y="79"/>
                </a:lnTo>
                <a:lnTo>
                  <a:pt x="73" y="97"/>
                </a:lnTo>
                <a:lnTo>
                  <a:pt x="145" y="84"/>
                </a:lnTo>
                <a:lnTo>
                  <a:pt x="153" y="73"/>
                </a:lnTo>
                <a:lnTo>
                  <a:pt x="170" y="73"/>
                </a:lnTo>
                <a:lnTo>
                  <a:pt x="170" y="79"/>
                </a:lnTo>
                <a:lnTo>
                  <a:pt x="193" y="90"/>
                </a:lnTo>
                <a:lnTo>
                  <a:pt x="242" y="60"/>
                </a:lnTo>
                <a:lnTo>
                  <a:pt x="250" y="48"/>
                </a:lnTo>
                <a:lnTo>
                  <a:pt x="218" y="54"/>
                </a:lnTo>
                <a:lnTo>
                  <a:pt x="161" y="36"/>
                </a:lnTo>
                <a:lnTo>
                  <a:pt x="210" y="30"/>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72" name="Freeform 581"/>
          <p:cNvSpPr>
            <a:spLocks/>
          </p:cNvSpPr>
          <p:nvPr/>
        </p:nvSpPr>
        <p:spPr bwMode="auto">
          <a:xfrm>
            <a:off x="1406525" y="2950046"/>
            <a:ext cx="200025" cy="84138"/>
          </a:xfrm>
          <a:custGeom>
            <a:avLst/>
            <a:gdLst>
              <a:gd name="T0" fmla="*/ 0 w 378"/>
              <a:gd name="T1" fmla="*/ 25683474 h 122"/>
              <a:gd name="T2" fmla="*/ 9240839 w 378"/>
              <a:gd name="T3" fmla="*/ 43282104 h 122"/>
              <a:gd name="T4" fmla="*/ 36402438 w 378"/>
              <a:gd name="T5" fmla="*/ 58026261 h 122"/>
              <a:gd name="T6" fmla="*/ 92405732 w 378"/>
              <a:gd name="T7" fmla="*/ 34720720 h 122"/>
              <a:gd name="T8" fmla="*/ 94645694 w 378"/>
              <a:gd name="T9" fmla="*/ 23305541 h 122"/>
              <a:gd name="T10" fmla="*/ 101646567 w 378"/>
              <a:gd name="T11" fmla="*/ 28537268 h 122"/>
              <a:gd name="T12" fmla="*/ 105846561 w 378"/>
              <a:gd name="T13" fmla="*/ 25683474 h 122"/>
              <a:gd name="T14" fmla="*/ 89885842 w 378"/>
              <a:gd name="T15" fmla="*/ 17122774 h 122"/>
              <a:gd name="T16" fmla="*/ 56283223 w 378"/>
              <a:gd name="T17" fmla="*/ 34720720 h 122"/>
              <a:gd name="T18" fmla="*/ 49563338 w 378"/>
              <a:gd name="T19" fmla="*/ 20451741 h 122"/>
              <a:gd name="T20" fmla="*/ 42842924 w 378"/>
              <a:gd name="T21" fmla="*/ 14268979 h 122"/>
              <a:gd name="T22" fmla="*/ 31642048 w 378"/>
              <a:gd name="T23" fmla="*/ 0 h 122"/>
              <a:gd name="T24" fmla="*/ 29401557 w 378"/>
              <a:gd name="T25" fmla="*/ 2853796 h 122"/>
              <a:gd name="T26" fmla="*/ 40602433 w 378"/>
              <a:gd name="T27" fmla="*/ 20451741 h 122"/>
              <a:gd name="T28" fmla="*/ 42842924 w 378"/>
              <a:gd name="T29" fmla="*/ 34720720 h 122"/>
              <a:gd name="T30" fmla="*/ 33882010 w 378"/>
              <a:gd name="T31" fmla="*/ 28537268 h 122"/>
              <a:gd name="T32" fmla="*/ 24641704 w 378"/>
              <a:gd name="T33" fmla="*/ 43282104 h 122"/>
              <a:gd name="T34" fmla="*/ 22681672 w 378"/>
              <a:gd name="T35" fmla="*/ 37574515 h 122"/>
              <a:gd name="T36" fmla="*/ 11200871 w 378"/>
              <a:gd name="T37" fmla="*/ 37574515 h 122"/>
              <a:gd name="T38" fmla="*/ 0 w 378"/>
              <a:gd name="T39" fmla="*/ 25683474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8"/>
              <a:gd name="T61" fmla="*/ 0 h 122"/>
              <a:gd name="T62" fmla="*/ 378 w 378"/>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8" h="122">
                <a:moveTo>
                  <a:pt x="0" y="54"/>
                </a:moveTo>
                <a:lnTo>
                  <a:pt x="33" y="91"/>
                </a:lnTo>
                <a:lnTo>
                  <a:pt x="130" y="122"/>
                </a:lnTo>
                <a:lnTo>
                  <a:pt x="330" y="73"/>
                </a:lnTo>
                <a:lnTo>
                  <a:pt x="338" y="49"/>
                </a:lnTo>
                <a:lnTo>
                  <a:pt x="363" y="60"/>
                </a:lnTo>
                <a:lnTo>
                  <a:pt x="378" y="54"/>
                </a:lnTo>
                <a:lnTo>
                  <a:pt x="321" y="36"/>
                </a:lnTo>
                <a:lnTo>
                  <a:pt x="201" y="73"/>
                </a:lnTo>
                <a:lnTo>
                  <a:pt x="177" y="43"/>
                </a:lnTo>
                <a:lnTo>
                  <a:pt x="153" y="30"/>
                </a:lnTo>
                <a:lnTo>
                  <a:pt x="113" y="0"/>
                </a:lnTo>
                <a:lnTo>
                  <a:pt x="105" y="6"/>
                </a:lnTo>
                <a:lnTo>
                  <a:pt x="145" y="43"/>
                </a:lnTo>
                <a:lnTo>
                  <a:pt x="153" y="73"/>
                </a:lnTo>
                <a:lnTo>
                  <a:pt x="121" y="60"/>
                </a:lnTo>
                <a:lnTo>
                  <a:pt x="88" y="91"/>
                </a:lnTo>
                <a:lnTo>
                  <a:pt x="81" y="79"/>
                </a:lnTo>
                <a:lnTo>
                  <a:pt x="40" y="79"/>
                </a:lnTo>
                <a:lnTo>
                  <a:pt x="0" y="54"/>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73" name="Freeform 582"/>
          <p:cNvSpPr>
            <a:spLocks/>
          </p:cNvSpPr>
          <p:nvPr/>
        </p:nvSpPr>
        <p:spPr bwMode="auto">
          <a:xfrm>
            <a:off x="1847850" y="3213571"/>
            <a:ext cx="44450" cy="49213"/>
          </a:xfrm>
          <a:custGeom>
            <a:avLst/>
            <a:gdLst>
              <a:gd name="T0" fmla="*/ 2350972 w 82"/>
              <a:gd name="T1" fmla="*/ 0 h 73"/>
              <a:gd name="T2" fmla="*/ 0 w 82"/>
              <a:gd name="T3" fmla="*/ 16816013 h 73"/>
              <a:gd name="T4" fmla="*/ 16748975 w 82"/>
              <a:gd name="T5" fmla="*/ 33176974 h 73"/>
              <a:gd name="T6" fmla="*/ 24095152 w 82"/>
              <a:gd name="T7" fmla="*/ 33176974 h 73"/>
              <a:gd name="T8" fmla="*/ 24095152 w 82"/>
              <a:gd name="T9" fmla="*/ 27723098 h 73"/>
              <a:gd name="T10" fmla="*/ 19099950 w 82"/>
              <a:gd name="T11" fmla="*/ 27723098 h 73"/>
              <a:gd name="T12" fmla="*/ 12341380 w 82"/>
              <a:gd name="T13" fmla="*/ 16816013 h 73"/>
              <a:gd name="T14" fmla="*/ 16748975 w 82"/>
              <a:gd name="T15" fmla="*/ 2726939 h 73"/>
              <a:gd name="T16" fmla="*/ 2350972 w 82"/>
              <a:gd name="T17" fmla="*/ 0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3"/>
              <a:gd name="T29" fmla="*/ 82 w 82"/>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3">
                <a:moveTo>
                  <a:pt x="8" y="0"/>
                </a:moveTo>
                <a:lnTo>
                  <a:pt x="0" y="37"/>
                </a:lnTo>
                <a:lnTo>
                  <a:pt x="57" y="73"/>
                </a:lnTo>
                <a:lnTo>
                  <a:pt x="82" y="73"/>
                </a:lnTo>
                <a:lnTo>
                  <a:pt x="82" y="61"/>
                </a:lnTo>
                <a:lnTo>
                  <a:pt x="65" y="61"/>
                </a:lnTo>
                <a:lnTo>
                  <a:pt x="42" y="37"/>
                </a:lnTo>
                <a:lnTo>
                  <a:pt x="57" y="6"/>
                </a:lnTo>
                <a:lnTo>
                  <a:pt x="8" y="0"/>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74" name="Freeform 583"/>
          <p:cNvSpPr>
            <a:spLocks/>
          </p:cNvSpPr>
          <p:nvPr/>
        </p:nvSpPr>
        <p:spPr bwMode="auto">
          <a:xfrm>
            <a:off x="1903413" y="3238971"/>
            <a:ext cx="73025" cy="144463"/>
          </a:xfrm>
          <a:custGeom>
            <a:avLst/>
            <a:gdLst>
              <a:gd name="T0" fmla="*/ 7103146 w 137"/>
              <a:gd name="T1" fmla="*/ 0 h 213"/>
              <a:gd name="T2" fmla="*/ 0 w 137"/>
              <a:gd name="T3" fmla="*/ 5520114 h 213"/>
              <a:gd name="T4" fmla="*/ 0 w 137"/>
              <a:gd name="T5" fmla="*/ 16559665 h 213"/>
              <a:gd name="T6" fmla="*/ 13637550 w 137"/>
              <a:gd name="T7" fmla="*/ 50139520 h 213"/>
              <a:gd name="T8" fmla="*/ 22729429 w 137"/>
              <a:gd name="T9" fmla="*/ 44619407 h 213"/>
              <a:gd name="T10" fmla="*/ 29832573 w 137"/>
              <a:gd name="T11" fmla="*/ 64399302 h 213"/>
              <a:gd name="T12" fmla="*/ 27559738 w 137"/>
              <a:gd name="T13" fmla="*/ 72679132 h 213"/>
              <a:gd name="T14" fmla="*/ 25002798 w 137"/>
              <a:gd name="T15" fmla="*/ 80958962 h 213"/>
              <a:gd name="T16" fmla="*/ 27559738 w 137"/>
              <a:gd name="T17" fmla="*/ 97979162 h 213"/>
              <a:gd name="T18" fmla="*/ 38924456 w 137"/>
              <a:gd name="T19" fmla="*/ 83719358 h 213"/>
              <a:gd name="T20" fmla="*/ 38924456 w 137"/>
              <a:gd name="T21" fmla="*/ 67159698 h 213"/>
              <a:gd name="T22" fmla="*/ 27559738 w 137"/>
              <a:gd name="T23" fmla="*/ 39099962 h 213"/>
              <a:gd name="T24" fmla="*/ 16195023 w 137"/>
              <a:gd name="T25" fmla="*/ 2759718 h 213"/>
              <a:gd name="T26" fmla="*/ 7103146 w 137"/>
              <a:gd name="T27" fmla="*/ 0 h 2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
              <a:gd name="T43" fmla="*/ 0 h 213"/>
              <a:gd name="T44" fmla="*/ 137 w 137"/>
              <a:gd name="T45" fmla="*/ 213 h 2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 h="213">
                <a:moveTo>
                  <a:pt x="25" y="0"/>
                </a:moveTo>
                <a:lnTo>
                  <a:pt x="0" y="12"/>
                </a:lnTo>
                <a:lnTo>
                  <a:pt x="0" y="36"/>
                </a:lnTo>
                <a:lnTo>
                  <a:pt x="48" y="109"/>
                </a:lnTo>
                <a:lnTo>
                  <a:pt x="80" y="97"/>
                </a:lnTo>
                <a:lnTo>
                  <a:pt x="105" y="140"/>
                </a:lnTo>
                <a:lnTo>
                  <a:pt x="97" y="158"/>
                </a:lnTo>
                <a:lnTo>
                  <a:pt x="88" y="176"/>
                </a:lnTo>
                <a:lnTo>
                  <a:pt x="97" y="213"/>
                </a:lnTo>
                <a:lnTo>
                  <a:pt x="137" y="182"/>
                </a:lnTo>
                <a:lnTo>
                  <a:pt x="137" y="146"/>
                </a:lnTo>
                <a:lnTo>
                  <a:pt x="97" y="85"/>
                </a:lnTo>
                <a:lnTo>
                  <a:pt x="57" y="6"/>
                </a:lnTo>
                <a:lnTo>
                  <a:pt x="25" y="0"/>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75" name="Freeform 584"/>
          <p:cNvSpPr>
            <a:spLocks/>
          </p:cNvSpPr>
          <p:nvPr/>
        </p:nvSpPr>
        <p:spPr bwMode="auto">
          <a:xfrm>
            <a:off x="1839913" y="3262784"/>
            <a:ext cx="88900" cy="120650"/>
          </a:xfrm>
          <a:custGeom>
            <a:avLst/>
            <a:gdLst>
              <a:gd name="T0" fmla="*/ 40602431 w 168"/>
              <a:gd name="T1" fmla="*/ 82239668 h 177"/>
              <a:gd name="T2" fmla="*/ 47042916 w 168"/>
              <a:gd name="T3" fmla="*/ 71088749 h 177"/>
              <a:gd name="T4" fmla="*/ 35842049 w 168"/>
              <a:gd name="T5" fmla="*/ 56685053 h 177"/>
              <a:gd name="T6" fmla="*/ 33602079 w 168"/>
              <a:gd name="T7" fmla="*/ 56685053 h 177"/>
              <a:gd name="T8" fmla="*/ 31362118 w 168"/>
              <a:gd name="T9" fmla="*/ 33918327 h 177"/>
              <a:gd name="T10" fmla="*/ 27161594 w 168"/>
              <a:gd name="T11" fmla="*/ 31130426 h 177"/>
              <a:gd name="T12" fmla="*/ 24641703 w 168"/>
              <a:gd name="T13" fmla="*/ 8827899 h 177"/>
              <a:gd name="T14" fmla="*/ 13440833 w 168"/>
              <a:gd name="T15" fmla="*/ 0 h 177"/>
              <a:gd name="T16" fmla="*/ 0 w 168"/>
              <a:gd name="T17" fmla="*/ 0 h 177"/>
              <a:gd name="T18" fmla="*/ 2239963 w 168"/>
              <a:gd name="T19" fmla="*/ 6039999 h 177"/>
              <a:gd name="T20" fmla="*/ 15960723 w 168"/>
              <a:gd name="T21" fmla="*/ 2787901 h 177"/>
              <a:gd name="T22" fmla="*/ 20161251 w 168"/>
              <a:gd name="T23" fmla="*/ 14403702 h 177"/>
              <a:gd name="T24" fmla="*/ 20161251 w 168"/>
              <a:gd name="T25" fmla="*/ 37170422 h 177"/>
              <a:gd name="T26" fmla="*/ 28841698 w 168"/>
              <a:gd name="T27" fmla="*/ 45069256 h 177"/>
              <a:gd name="T28" fmla="*/ 28841698 w 168"/>
              <a:gd name="T29" fmla="*/ 56685053 h 177"/>
              <a:gd name="T30" fmla="*/ 40602431 w 168"/>
              <a:gd name="T31" fmla="*/ 78987572 h 177"/>
              <a:gd name="T32" fmla="*/ 40602431 w 168"/>
              <a:gd name="T33" fmla="*/ 82239668 h 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77"/>
              <a:gd name="T53" fmla="*/ 168 w 168"/>
              <a:gd name="T54" fmla="*/ 177 h 1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77">
                <a:moveTo>
                  <a:pt x="145" y="177"/>
                </a:moveTo>
                <a:lnTo>
                  <a:pt x="168" y="153"/>
                </a:lnTo>
                <a:lnTo>
                  <a:pt x="128" y="122"/>
                </a:lnTo>
                <a:lnTo>
                  <a:pt x="120" y="122"/>
                </a:lnTo>
                <a:lnTo>
                  <a:pt x="112" y="73"/>
                </a:lnTo>
                <a:lnTo>
                  <a:pt x="97" y="67"/>
                </a:lnTo>
                <a:lnTo>
                  <a:pt x="88" y="19"/>
                </a:lnTo>
                <a:lnTo>
                  <a:pt x="48" y="0"/>
                </a:lnTo>
                <a:lnTo>
                  <a:pt x="0" y="0"/>
                </a:lnTo>
                <a:lnTo>
                  <a:pt x="8" y="13"/>
                </a:lnTo>
                <a:lnTo>
                  <a:pt x="57" y="6"/>
                </a:lnTo>
                <a:lnTo>
                  <a:pt x="72" y="31"/>
                </a:lnTo>
                <a:lnTo>
                  <a:pt x="72" y="80"/>
                </a:lnTo>
                <a:lnTo>
                  <a:pt x="103" y="97"/>
                </a:lnTo>
                <a:lnTo>
                  <a:pt x="103" y="122"/>
                </a:lnTo>
                <a:lnTo>
                  <a:pt x="145" y="170"/>
                </a:lnTo>
                <a:lnTo>
                  <a:pt x="145" y="177"/>
                </a:lnTo>
              </a:path>
            </a:pathLst>
          </a:custGeom>
          <a:solidFill>
            <a:srgbClr val="99FF66"/>
          </a:solidFill>
          <a:ln w="0">
            <a:solidFill>
              <a:schemeClr val="bg1"/>
            </a:solidFill>
            <a:round/>
            <a:headEnd/>
            <a:tailEnd/>
          </a:ln>
        </p:spPr>
        <p:txBody>
          <a:bodyPr/>
          <a:lstStyle/>
          <a:p>
            <a:endParaRPr lang="en-US">
              <a:solidFill>
                <a:prstClr val="white"/>
              </a:solidFill>
            </a:endParaRPr>
          </a:p>
        </p:txBody>
      </p:sp>
      <p:sp>
        <p:nvSpPr>
          <p:cNvPr id="8476" name="Freeform 585"/>
          <p:cNvSpPr>
            <a:spLocks/>
          </p:cNvSpPr>
          <p:nvPr/>
        </p:nvSpPr>
        <p:spPr bwMode="auto">
          <a:xfrm>
            <a:off x="5002213" y="2983384"/>
            <a:ext cx="50800" cy="74612"/>
          </a:xfrm>
          <a:custGeom>
            <a:avLst/>
            <a:gdLst>
              <a:gd name="T0" fmla="*/ 0 w 97"/>
              <a:gd name="T1" fmla="*/ 8281254 h 110"/>
              <a:gd name="T2" fmla="*/ 8776880 w 97"/>
              <a:gd name="T3" fmla="*/ 19323151 h 110"/>
              <a:gd name="T4" fmla="*/ 4662603 w 97"/>
              <a:gd name="T5" fmla="*/ 30824932 h 110"/>
              <a:gd name="T6" fmla="*/ 4662603 w 97"/>
              <a:gd name="T7" fmla="*/ 50608648 h 110"/>
              <a:gd name="T8" fmla="*/ 13165056 w 97"/>
              <a:gd name="T9" fmla="*/ 39106862 h 110"/>
              <a:gd name="T10" fmla="*/ 19747585 w 97"/>
              <a:gd name="T11" fmla="*/ 50608648 h 110"/>
              <a:gd name="T12" fmla="*/ 26604536 w 97"/>
              <a:gd name="T13" fmla="*/ 30824932 h 110"/>
              <a:gd name="T14" fmla="*/ 19747585 w 97"/>
              <a:gd name="T15" fmla="*/ 5060728 h 110"/>
              <a:gd name="T16" fmla="*/ 8776880 w 97"/>
              <a:gd name="T17" fmla="*/ 0 h 110"/>
              <a:gd name="T18" fmla="*/ 0 w 97"/>
              <a:gd name="T19" fmla="*/ 8281254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0"/>
              <a:gd name="T32" fmla="*/ 97 w 97"/>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0">
                <a:moveTo>
                  <a:pt x="0" y="18"/>
                </a:moveTo>
                <a:lnTo>
                  <a:pt x="32" y="42"/>
                </a:lnTo>
                <a:lnTo>
                  <a:pt x="17" y="67"/>
                </a:lnTo>
                <a:lnTo>
                  <a:pt x="17" y="110"/>
                </a:lnTo>
                <a:lnTo>
                  <a:pt x="48" y="85"/>
                </a:lnTo>
                <a:lnTo>
                  <a:pt x="72" y="110"/>
                </a:lnTo>
                <a:lnTo>
                  <a:pt x="97" y="67"/>
                </a:lnTo>
                <a:lnTo>
                  <a:pt x="72" y="11"/>
                </a:lnTo>
                <a:lnTo>
                  <a:pt x="32" y="0"/>
                </a:lnTo>
                <a:lnTo>
                  <a:pt x="0" y="18"/>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477" name="Freeform 586"/>
          <p:cNvSpPr>
            <a:spLocks/>
          </p:cNvSpPr>
          <p:nvPr/>
        </p:nvSpPr>
        <p:spPr bwMode="auto">
          <a:xfrm>
            <a:off x="6053138" y="3438996"/>
            <a:ext cx="123825" cy="55563"/>
          </a:xfrm>
          <a:custGeom>
            <a:avLst/>
            <a:gdLst>
              <a:gd name="T0" fmla="*/ 65805281 w 233"/>
              <a:gd name="T1" fmla="*/ 14840244 h 79"/>
              <a:gd name="T2" fmla="*/ 59309519 w 233"/>
              <a:gd name="T3" fmla="*/ 14840244 h 79"/>
              <a:gd name="T4" fmla="*/ 34173574 w 233"/>
              <a:gd name="T5" fmla="*/ 0 h 79"/>
              <a:gd name="T6" fmla="*/ 20617131 w 233"/>
              <a:gd name="T7" fmla="*/ 0 h 79"/>
              <a:gd name="T8" fmla="*/ 11579499 w 233"/>
              <a:gd name="T9" fmla="*/ 6430538 h 79"/>
              <a:gd name="T10" fmla="*/ 0 w 233"/>
              <a:gd name="T11" fmla="*/ 18302732 h 79"/>
              <a:gd name="T12" fmla="*/ 7060682 w 233"/>
              <a:gd name="T13" fmla="*/ 39079071 h 79"/>
              <a:gd name="T14" fmla="*/ 18357458 w 233"/>
              <a:gd name="T15" fmla="*/ 11872196 h 79"/>
              <a:gd name="T16" fmla="*/ 29654759 w 233"/>
              <a:gd name="T17" fmla="*/ 8904146 h 79"/>
              <a:gd name="T18" fmla="*/ 59309519 w 233"/>
              <a:gd name="T19" fmla="*/ 21270780 h 79"/>
              <a:gd name="T20" fmla="*/ 65805281 w 233"/>
              <a:gd name="T21" fmla="*/ 14840244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79"/>
              <a:gd name="T35" fmla="*/ 233 w 233"/>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79">
                <a:moveTo>
                  <a:pt x="233" y="30"/>
                </a:moveTo>
                <a:lnTo>
                  <a:pt x="210" y="30"/>
                </a:lnTo>
                <a:lnTo>
                  <a:pt x="121" y="0"/>
                </a:lnTo>
                <a:lnTo>
                  <a:pt x="73" y="0"/>
                </a:lnTo>
                <a:lnTo>
                  <a:pt x="41" y="13"/>
                </a:lnTo>
                <a:lnTo>
                  <a:pt x="0" y="37"/>
                </a:lnTo>
                <a:lnTo>
                  <a:pt x="25" y="79"/>
                </a:lnTo>
                <a:lnTo>
                  <a:pt x="65" y="24"/>
                </a:lnTo>
                <a:lnTo>
                  <a:pt x="105" y="18"/>
                </a:lnTo>
                <a:lnTo>
                  <a:pt x="210" y="43"/>
                </a:lnTo>
                <a:lnTo>
                  <a:pt x="233" y="3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478" name="Freeform 587"/>
          <p:cNvSpPr>
            <a:spLocks/>
          </p:cNvSpPr>
          <p:nvPr/>
        </p:nvSpPr>
        <p:spPr bwMode="auto">
          <a:xfrm>
            <a:off x="6270625" y="3400896"/>
            <a:ext cx="33338" cy="38100"/>
          </a:xfrm>
          <a:custGeom>
            <a:avLst/>
            <a:gdLst>
              <a:gd name="T0" fmla="*/ 6512369 w 64"/>
              <a:gd name="T1" fmla="*/ 0 h 55"/>
              <a:gd name="T2" fmla="*/ 0 w 64"/>
              <a:gd name="T3" fmla="*/ 5758643 h 55"/>
              <a:gd name="T4" fmla="*/ 0 w 64"/>
              <a:gd name="T5" fmla="*/ 26392913 h 55"/>
              <a:gd name="T6" fmla="*/ 14923961 w 64"/>
              <a:gd name="T7" fmla="*/ 26392913 h 55"/>
              <a:gd name="T8" fmla="*/ 17365972 w 64"/>
              <a:gd name="T9" fmla="*/ 20634267 h 55"/>
              <a:gd name="T10" fmla="*/ 6512369 w 64"/>
              <a:gd name="T11" fmla="*/ 20634267 h 55"/>
              <a:gd name="T12" fmla="*/ 1899224 w 64"/>
              <a:gd name="T13" fmla="*/ 5758643 h 55"/>
              <a:gd name="T14" fmla="*/ 10853602 w 64"/>
              <a:gd name="T15" fmla="*/ 2878975 h 55"/>
              <a:gd name="T16" fmla="*/ 6512369 w 64"/>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5"/>
              <a:gd name="T29" fmla="*/ 64 w 6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5">
                <a:moveTo>
                  <a:pt x="24" y="0"/>
                </a:moveTo>
                <a:lnTo>
                  <a:pt x="0" y="12"/>
                </a:lnTo>
                <a:lnTo>
                  <a:pt x="0" y="55"/>
                </a:lnTo>
                <a:lnTo>
                  <a:pt x="55" y="55"/>
                </a:lnTo>
                <a:lnTo>
                  <a:pt x="64" y="43"/>
                </a:lnTo>
                <a:lnTo>
                  <a:pt x="24" y="43"/>
                </a:lnTo>
                <a:lnTo>
                  <a:pt x="7" y="12"/>
                </a:lnTo>
                <a:lnTo>
                  <a:pt x="40" y="6"/>
                </a:lnTo>
                <a:lnTo>
                  <a:pt x="24" y="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479" name="Freeform 588"/>
          <p:cNvSpPr>
            <a:spLocks/>
          </p:cNvSpPr>
          <p:nvPr/>
        </p:nvSpPr>
        <p:spPr bwMode="auto">
          <a:xfrm>
            <a:off x="6754813" y="3204046"/>
            <a:ext cx="115887" cy="122238"/>
          </a:xfrm>
          <a:custGeom>
            <a:avLst/>
            <a:gdLst>
              <a:gd name="T0" fmla="*/ 57610259 w 217"/>
              <a:gd name="T1" fmla="*/ 0 h 176"/>
              <a:gd name="T2" fmla="*/ 48198848 w 217"/>
              <a:gd name="T3" fmla="*/ 12059197 h 176"/>
              <a:gd name="T4" fmla="*/ 48198848 w 217"/>
              <a:gd name="T5" fmla="*/ 29425326 h 176"/>
              <a:gd name="T6" fmla="*/ 41354041 w 217"/>
              <a:gd name="T7" fmla="*/ 41001817 h 176"/>
              <a:gd name="T8" fmla="*/ 29945842 w 217"/>
              <a:gd name="T9" fmla="*/ 52579012 h 176"/>
              <a:gd name="T10" fmla="*/ 18538185 w 217"/>
              <a:gd name="T11" fmla="*/ 68015027 h 176"/>
              <a:gd name="T12" fmla="*/ 0 w 217"/>
              <a:gd name="T13" fmla="*/ 76215388 h 176"/>
              <a:gd name="T14" fmla="*/ 4848563 w 217"/>
              <a:gd name="T15" fmla="*/ 84898450 h 176"/>
              <a:gd name="T16" fmla="*/ 16256222 w 217"/>
              <a:gd name="T17" fmla="*/ 82486334 h 176"/>
              <a:gd name="T18" fmla="*/ 22815856 w 217"/>
              <a:gd name="T19" fmla="*/ 76215388 h 176"/>
              <a:gd name="T20" fmla="*/ 25382992 w 217"/>
              <a:gd name="T21" fmla="*/ 70427143 h 176"/>
              <a:gd name="T22" fmla="*/ 32512978 w 217"/>
              <a:gd name="T23" fmla="*/ 68015027 h 176"/>
              <a:gd name="T24" fmla="*/ 34224047 w 217"/>
              <a:gd name="T25" fmla="*/ 61744081 h 176"/>
              <a:gd name="T26" fmla="*/ 43920643 w 217"/>
              <a:gd name="T27" fmla="*/ 58849958 h 176"/>
              <a:gd name="T28" fmla="*/ 52762231 w 217"/>
              <a:gd name="T29" fmla="*/ 38107694 h 176"/>
              <a:gd name="T30" fmla="*/ 59892217 w 217"/>
              <a:gd name="T31" fmla="*/ 32319449 h 176"/>
              <a:gd name="T32" fmla="*/ 61888464 w 217"/>
              <a:gd name="T33" fmla="*/ 0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176"/>
              <a:gd name="T53" fmla="*/ 217 w 217"/>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176">
                <a:moveTo>
                  <a:pt x="202" y="0"/>
                </a:moveTo>
                <a:lnTo>
                  <a:pt x="169" y="25"/>
                </a:lnTo>
                <a:lnTo>
                  <a:pt x="169" y="61"/>
                </a:lnTo>
                <a:lnTo>
                  <a:pt x="145" y="85"/>
                </a:lnTo>
                <a:lnTo>
                  <a:pt x="105" y="109"/>
                </a:lnTo>
                <a:lnTo>
                  <a:pt x="65" y="141"/>
                </a:lnTo>
                <a:lnTo>
                  <a:pt x="0" y="158"/>
                </a:lnTo>
                <a:lnTo>
                  <a:pt x="17" y="176"/>
                </a:lnTo>
                <a:lnTo>
                  <a:pt x="57" y="171"/>
                </a:lnTo>
                <a:lnTo>
                  <a:pt x="80" y="158"/>
                </a:lnTo>
                <a:lnTo>
                  <a:pt x="89" y="146"/>
                </a:lnTo>
                <a:lnTo>
                  <a:pt x="114" y="141"/>
                </a:lnTo>
                <a:lnTo>
                  <a:pt x="120" y="128"/>
                </a:lnTo>
                <a:lnTo>
                  <a:pt x="154" y="122"/>
                </a:lnTo>
                <a:lnTo>
                  <a:pt x="185" y="79"/>
                </a:lnTo>
                <a:lnTo>
                  <a:pt x="210" y="67"/>
                </a:lnTo>
                <a:lnTo>
                  <a:pt x="217" y="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480" name="Freeform 589"/>
          <p:cNvSpPr>
            <a:spLocks/>
          </p:cNvSpPr>
          <p:nvPr/>
        </p:nvSpPr>
        <p:spPr bwMode="auto">
          <a:xfrm>
            <a:off x="6640513" y="2430934"/>
            <a:ext cx="73025" cy="46037"/>
          </a:xfrm>
          <a:custGeom>
            <a:avLst/>
            <a:gdLst>
              <a:gd name="T0" fmla="*/ 2018389 w 136"/>
              <a:gd name="T1" fmla="*/ 0 h 67"/>
              <a:gd name="T2" fmla="*/ 0 w 136"/>
              <a:gd name="T3" fmla="*/ 31632912 h 67"/>
              <a:gd name="T4" fmla="*/ 39210666 w 136"/>
              <a:gd name="T5" fmla="*/ 17468634 h 67"/>
              <a:gd name="T6" fmla="*/ 27678082 w 136"/>
              <a:gd name="T7" fmla="*/ 0 h 67"/>
              <a:gd name="T8" fmla="*/ 25371352 w 136"/>
              <a:gd name="T9" fmla="*/ 11803337 h 67"/>
              <a:gd name="T10" fmla="*/ 11532580 w 136"/>
              <a:gd name="T11" fmla="*/ 17468634 h 67"/>
              <a:gd name="T12" fmla="*/ 2018389 w 136"/>
              <a:gd name="T13" fmla="*/ 0 h 67"/>
              <a:gd name="T14" fmla="*/ 0 60000 65536"/>
              <a:gd name="T15" fmla="*/ 0 60000 65536"/>
              <a:gd name="T16" fmla="*/ 0 60000 65536"/>
              <a:gd name="T17" fmla="*/ 0 60000 65536"/>
              <a:gd name="T18" fmla="*/ 0 60000 65536"/>
              <a:gd name="T19" fmla="*/ 0 60000 65536"/>
              <a:gd name="T20" fmla="*/ 0 60000 65536"/>
              <a:gd name="T21" fmla="*/ 0 w 136"/>
              <a:gd name="T22" fmla="*/ 0 h 67"/>
              <a:gd name="T23" fmla="*/ 136 w 136"/>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67">
                <a:moveTo>
                  <a:pt x="7" y="0"/>
                </a:moveTo>
                <a:lnTo>
                  <a:pt x="0" y="67"/>
                </a:lnTo>
                <a:lnTo>
                  <a:pt x="136" y="37"/>
                </a:lnTo>
                <a:lnTo>
                  <a:pt x="96" y="0"/>
                </a:lnTo>
                <a:lnTo>
                  <a:pt x="88" y="25"/>
                </a:lnTo>
                <a:lnTo>
                  <a:pt x="40" y="37"/>
                </a:lnTo>
                <a:lnTo>
                  <a:pt x="7" y="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481" name="Freeform 590"/>
          <p:cNvSpPr>
            <a:spLocks/>
          </p:cNvSpPr>
          <p:nvPr/>
        </p:nvSpPr>
        <p:spPr bwMode="auto">
          <a:xfrm>
            <a:off x="6713538" y="4112096"/>
            <a:ext cx="139700" cy="104775"/>
          </a:xfrm>
          <a:custGeom>
            <a:avLst/>
            <a:gdLst>
              <a:gd name="T0" fmla="*/ 73645622 w 265"/>
              <a:gd name="T1" fmla="*/ 26261546 h 153"/>
              <a:gd name="T2" fmla="*/ 38073257 w 265"/>
              <a:gd name="T3" fmla="*/ 0 h 153"/>
              <a:gd name="T4" fmla="*/ 0 w 265"/>
              <a:gd name="T5" fmla="*/ 11723844 h 153"/>
              <a:gd name="T6" fmla="*/ 13617321 w 265"/>
              <a:gd name="T7" fmla="*/ 37516294 h 153"/>
              <a:gd name="T8" fmla="*/ 31125681 w 265"/>
              <a:gd name="T9" fmla="*/ 45957879 h 153"/>
              <a:gd name="T10" fmla="*/ 24733750 w 265"/>
              <a:gd name="T11" fmla="*/ 62840343 h 153"/>
              <a:gd name="T12" fmla="*/ 44465188 w 265"/>
              <a:gd name="T13" fmla="*/ 71750324 h 153"/>
              <a:gd name="T14" fmla="*/ 49189682 w 265"/>
              <a:gd name="T15" fmla="*/ 54398769 h 153"/>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153"/>
              <a:gd name="T26" fmla="*/ 265 w 265"/>
              <a:gd name="T27" fmla="*/ 153 h 1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153">
                <a:moveTo>
                  <a:pt x="265" y="56"/>
                </a:moveTo>
                <a:lnTo>
                  <a:pt x="137" y="0"/>
                </a:lnTo>
                <a:lnTo>
                  <a:pt x="0" y="25"/>
                </a:lnTo>
                <a:lnTo>
                  <a:pt x="49" y="80"/>
                </a:lnTo>
                <a:lnTo>
                  <a:pt x="112" y="98"/>
                </a:lnTo>
                <a:lnTo>
                  <a:pt x="89" y="134"/>
                </a:lnTo>
                <a:lnTo>
                  <a:pt x="160" y="153"/>
                </a:lnTo>
                <a:lnTo>
                  <a:pt x="177" y="116"/>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8482" name="Freeform 591"/>
          <p:cNvSpPr>
            <a:spLocks/>
          </p:cNvSpPr>
          <p:nvPr/>
        </p:nvSpPr>
        <p:spPr bwMode="auto">
          <a:xfrm>
            <a:off x="8645525" y="5151909"/>
            <a:ext cx="3175" cy="1587"/>
          </a:xfrm>
          <a:custGeom>
            <a:avLst/>
            <a:gdLst>
              <a:gd name="T0" fmla="*/ 0 w 7"/>
              <a:gd name="T1" fmla="*/ 0 h 1587"/>
              <a:gd name="T2" fmla="*/ 1440089 w 7"/>
              <a:gd name="T3" fmla="*/ 0 h 1587"/>
              <a:gd name="T4" fmla="*/ 0 w 7"/>
              <a:gd name="T5" fmla="*/ 0 h 1587"/>
              <a:gd name="T6" fmla="*/ 0 60000 65536"/>
              <a:gd name="T7" fmla="*/ 0 60000 65536"/>
              <a:gd name="T8" fmla="*/ 0 60000 65536"/>
              <a:gd name="T9" fmla="*/ 0 w 7"/>
              <a:gd name="T10" fmla="*/ 0 h 1587"/>
              <a:gd name="T11" fmla="*/ 7 w 7"/>
              <a:gd name="T12" fmla="*/ 1587 h 1587"/>
            </a:gdLst>
            <a:ahLst/>
            <a:cxnLst>
              <a:cxn ang="T6">
                <a:pos x="T0" y="T1"/>
              </a:cxn>
              <a:cxn ang="T7">
                <a:pos x="T2" y="T3"/>
              </a:cxn>
              <a:cxn ang="T8">
                <a:pos x="T4" y="T5"/>
              </a:cxn>
            </a:cxnLst>
            <a:rect l="T9" t="T10" r="T11" b="T12"/>
            <a:pathLst>
              <a:path w="7" h="1587">
                <a:moveTo>
                  <a:pt x="0" y="0"/>
                </a:moveTo>
                <a:lnTo>
                  <a:pt x="7" y="0"/>
                </a:lnTo>
                <a:lnTo>
                  <a:pt x="0" y="0"/>
                </a:lnTo>
              </a:path>
            </a:pathLst>
          </a:custGeom>
          <a:solidFill>
            <a:schemeClr val="accent1"/>
          </a:solidFill>
          <a:ln w="0">
            <a:solidFill>
              <a:schemeClr val="bg1"/>
            </a:solidFill>
            <a:round/>
            <a:headEnd/>
            <a:tailEnd/>
          </a:ln>
        </p:spPr>
        <p:txBody>
          <a:bodyPr/>
          <a:lstStyle/>
          <a:p>
            <a:endParaRPr lang="en-US">
              <a:solidFill>
                <a:prstClr val="white"/>
              </a:solidFill>
            </a:endParaRPr>
          </a:p>
        </p:txBody>
      </p:sp>
      <p:sp>
        <p:nvSpPr>
          <p:cNvPr id="8483" name="Freeform 592"/>
          <p:cNvSpPr>
            <a:spLocks/>
          </p:cNvSpPr>
          <p:nvPr/>
        </p:nvSpPr>
        <p:spPr bwMode="auto">
          <a:xfrm>
            <a:off x="5670550" y="3475509"/>
            <a:ext cx="101600" cy="88900"/>
          </a:xfrm>
          <a:custGeom>
            <a:avLst/>
            <a:gdLst>
              <a:gd name="T0" fmla="*/ 53484766 w 193"/>
              <a:gd name="T1" fmla="*/ 6174070 h 129"/>
              <a:gd name="T2" fmla="*/ 33254783 w 193"/>
              <a:gd name="T3" fmla="*/ 0 h 129"/>
              <a:gd name="T4" fmla="*/ 22169858 w 193"/>
              <a:gd name="T5" fmla="*/ 3324446 h 129"/>
              <a:gd name="T6" fmla="*/ 13301704 w 193"/>
              <a:gd name="T7" fmla="*/ 9023693 h 129"/>
              <a:gd name="T8" fmla="*/ 6373952 w 193"/>
              <a:gd name="T9" fmla="*/ 17571875 h 129"/>
              <a:gd name="T10" fmla="*/ 4434077 w 193"/>
              <a:gd name="T11" fmla="*/ 26595570 h 129"/>
              <a:gd name="T12" fmla="*/ 0 w 193"/>
              <a:gd name="T13" fmla="*/ 40843684 h 129"/>
              <a:gd name="T14" fmla="*/ 0 w 193"/>
              <a:gd name="T15" fmla="*/ 49391873 h 129"/>
              <a:gd name="T16" fmla="*/ 6373952 w 193"/>
              <a:gd name="T17" fmla="*/ 52241496 h 129"/>
              <a:gd name="T18" fmla="*/ 6373952 w 193"/>
              <a:gd name="T19" fmla="*/ 61265186 h 129"/>
              <a:gd name="T20" fmla="*/ 13301704 w 193"/>
              <a:gd name="T21" fmla="*/ 52241496 h 129"/>
              <a:gd name="T22" fmla="*/ 22169858 w 193"/>
              <a:gd name="T23" fmla="*/ 58415564 h 129"/>
              <a:gd name="T24" fmla="*/ 29098134 w 193"/>
              <a:gd name="T25" fmla="*/ 58415564 h 129"/>
              <a:gd name="T26" fmla="*/ 35471566 w 193"/>
              <a:gd name="T27" fmla="*/ 52241496 h 129"/>
              <a:gd name="T28" fmla="*/ 37688867 w 193"/>
              <a:gd name="T29" fmla="*/ 46542251 h 129"/>
              <a:gd name="T30" fmla="*/ 44339716 w 193"/>
              <a:gd name="T31" fmla="*/ 37994061 h 129"/>
              <a:gd name="T32" fmla="*/ 40183067 w 193"/>
              <a:gd name="T33" fmla="*/ 14722941 h 129"/>
              <a:gd name="T34" fmla="*/ 53484766 w 193"/>
              <a:gd name="T35" fmla="*/ 6174070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3"/>
              <a:gd name="T55" fmla="*/ 0 h 129"/>
              <a:gd name="T56" fmla="*/ 193 w 193"/>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lnTo>
                  <a:pt x="193" y="13"/>
                </a:lnTo>
                <a:close/>
              </a:path>
            </a:pathLst>
          </a:custGeom>
          <a:solidFill>
            <a:schemeClr val="accent1"/>
          </a:solidFill>
          <a:ln w="9525">
            <a:solidFill>
              <a:schemeClr val="bg1"/>
            </a:solidFill>
            <a:round/>
            <a:headEnd/>
            <a:tailEnd/>
          </a:ln>
        </p:spPr>
        <p:txBody>
          <a:bodyPr/>
          <a:lstStyle/>
          <a:p>
            <a:endParaRPr lang="en-US">
              <a:solidFill>
                <a:prstClr val="white"/>
              </a:solidFill>
            </a:endParaRPr>
          </a:p>
        </p:txBody>
      </p:sp>
      <p:sp>
        <p:nvSpPr>
          <p:cNvPr id="8484" name="Freeform 593"/>
          <p:cNvSpPr>
            <a:spLocks/>
          </p:cNvSpPr>
          <p:nvPr/>
        </p:nvSpPr>
        <p:spPr bwMode="auto">
          <a:xfrm>
            <a:off x="5670550" y="3475509"/>
            <a:ext cx="101600" cy="88900"/>
          </a:xfrm>
          <a:custGeom>
            <a:avLst/>
            <a:gdLst>
              <a:gd name="T0" fmla="*/ 53484766 w 193"/>
              <a:gd name="T1" fmla="*/ 6174070 h 129"/>
              <a:gd name="T2" fmla="*/ 33254783 w 193"/>
              <a:gd name="T3" fmla="*/ 0 h 129"/>
              <a:gd name="T4" fmla="*/ 22169858 w 193"/>
              <a:gd name="T5" fmla="*/ 3324446 h 129"/>
              <a:gd name="T6" fmla="*/ 13301704 w 193"/>
              <a:gd name="T7" fmla="*/ 9023693 h 129"/>
              <a:gd name="T8" fmla="*/ 6373952 w 193"/>
              <a:gd name="T9" fmla="*/ 17571875 h 129"/>
              <a:gd name="T10" fmla="*/ 4434077 w 193"/>
              <a:gd name="T11" fmla="*/ 26595570 h 129"/>
              <a:gd name="T12" fmla="*/ 0 w 193"/>
              <a:gd name="T13" fmla="*/ 40843684 h 129"/>
              <a:gd name="T14" fmla="*/ 0 w 193"/>
              <a:gd name="T15" fmla="*/ 49391873 h 129"/>
              <a:gd name="T16" fmla="*/ 6373952 w 193"/>
              <a:gd name="T17" fmla="*/ 52241496 h 129"/>
              <a:gd name="T18" fmla="*/ 6373952 w 193"/>
              <a:gd name="T19" fmla="*/ 61265186 h 129"/>
              <a:gd name="T20" fmla="*/ 13301704 w 193"/>
              <a:gd name="T21" fmla="*/ 52241496 h 129"/>
              <a:gd name="T22" fmla="*/ 22169858 w 193"/>
              <a:gd name="T23" fmla="*/ 58415564 h 129"/>
              <a:gd name="T24" fmla="*/ 29098134 w 193"/>
              <a:gd name="T25" fmla="*/ 58415564 h 129"/>
              <a:gd name="T26" fmla="*/ 35471566 w 193"/>
              <a:gd name="T27" fmla="*/ 52241496 h 129"/>
              <a:gd name="T28" fmla="*/ 37688867 w 193"/>
              <a:gd name="T29" fmla="*/ 46542251 h 129"/>
              <a:gd name="T30" fmla="*/ 44339716 w 193"/>
              <a:gd name="T31" fmla="*/ 37994061 h 129"/>
              <a:gd name="T32" fmla="*/ 40183067 w 193"/>
              <a:gd name="T33" fmla="*/ 14722941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3"/>
              <a:gd name="T52" fmla="*/ 0 h 129"/>
              <a:gd name="T53" fmla="*/ 193 w 19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3" h="129">
                <a:moveTo>
                  <a:pt x="193" y="13"/>
                </a:moveTo>
                <a:lnTo>
                  <a:pt x="120" y="0"/>
                </a:lnTo>
                <a:lnTo>
                  <a:pt x="80" y="7"/>
                </a:lnTo>
                <a:lnTo>
                  <a:pt x="48" y="19"/>
                </a:lnTo>
                <a:lnTo>
                  <a:pt x="23" y="37"/>
                </a:lnTo>
                <a:lnTo>
                  <a:pt x="16" y="56"/>
                </a:lnTo>
                <a:lnTo>
                  <a:pt x="0" y="86"/>
                </a:lnTo>
                <a:lnTo>
                  <a:pt x="0" y="104"/>
                </a:lnTo>
                <a:lnTo>
                  <a:pt x="23" y="110"/>
                </a:lnTo>
                <a:lnTo>
                  <a:pt x="23" y="129"/>
                </a:lnTo>
                <a:lnTo>
                  <a:pt x="48" y="110"/>
                </a:lnTo>
                <a:lnTo>
                  <a:pt x="80" y="123"/>
                </a:lnTo>
                <a:lnTo>
                  <a:pt x="105" y="123"/>
                </a:lnTo>
                <a:lnTo>
                  <a:pt x="128" y="110"/>
                </a:lnTo>
                <a:lnTo>
                  <a:pt x="136" y="98"/>
                </a:lnTo>
                <a:lnTo>
                  <a:pt x="160" y="80"/>
                </a:lnTo>
                <a:lnTo>
                  <a:pt x="145" y="31"/>
                </a:lnTo>
              </a:path>
            </a:pathLst>
          </a:custGeom>
          <a:solidFill>
            <a:schemeClr val="accent1"/>
          </a:solidFill>
          <a:ln w="7938">
            <a:solidFill>
              <a:schemeClr val="bg1"/>
            </a:solidFill>
            <a:round/>
            <a:headEnd/>
            <a:tailEnd/>
          </a:ln>
        </p:spPr>
        <p:txBody>
          <a:bodyPr/>
          <a:lstStyle/>
          <a:p>
            <a:endParaRPr lang="en-US">
              <a:solidFill>
                <a:prstClr val="white"/>
              </a:solidFill>
            </a:endParaRPr>
          </a:p>
        </p:txBody>
      </p:sp>
      <p:sp>
        <p:nvSpPr>
          <p:cNvPr id="107814" name="Rectangle 594"/>
          <p:cNvSpPr>
            <a:spLocks noChangeArrowheads="1"/>
          </p:cNvSpPr>
          <p:nvPr/>
        </p:nvSpPr>
        <p:spPr bwMode="auto">
          <a:xfrm>
            <a:off x="1493838" y="3267546"/>
            <a:ext cx="676275" cy="284163"/>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dirty="0">
                <a:solidFill>
                  <a:srgbClr val="FF0000"/>
                </a:solidFill>
                <a:effectLst>
                  <a:outerShdw blurRad="38100" dist="38100" dir="2700000" algn="tl">
                    <a:srgbClr val="000000"/>
                  </a:outerShdw>
                </a:effectLst>
              </a:rPr>
              <a:t>1, 2, 3</a:t>
            </a:r>
          </a:p>
        </p:txBody>
      </p:sp>
      <p:sp>
        <p:nvSpPr>
          <p:cNvPr id="107815" name="Rectangle 595"/>
          <p:cNvSpPr>
            <a:spLocks noChangeArrowheads="1"/>
          </p:cNvSpPr>
          <p:nvPr/>
        </p:nvSpPr>
        <p:spPr bwMode="auto">
          <a:xfrm>
            <a:off x="4173538" y="3356446"/>
            <a:ext cx="282575" cy="284163"/>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1</a:t>
            </a:r>
          </a:p>
        </p:txBody>
      </p:sp>
      <p:sp>
        <p:nvSpPr>
          <p:cNvPr id="107816" name="Rectangle 596"/>
          <p:cNvSpPr>
            <a:spLocks noChangeArrowheads="1"/>
          </p:cNvSpPr>
          <p:nvPr/>
        </p:nvSpPr>
        <p:spPr bwMode="auto">
          <a:xfrm>
            <a:off x="7373938" y="3610446"/>
            <a:ext cx="479425" cy="284163"/>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1, 3</a:t>
            </a:r>
          </a:p>
        </p:txBody>
      </p:sp>
      <p:sp>
        <p:nvSpPr>
          <p:cNvPr id="107817" name="Rectangle 597"/>
          <p:cNvSpPr>
            <a:spLocks noChangeArrowheads="1"/>
          </p:cNvSpPr>
          <p:nvPr/>
        </p:nvSpPr>
        <p:spPr bwMode="auto">
          <a:xfrm>
            <a:off x="6516688" y="4069234"/>
            <a:ext cx="430212" cy="284162"/>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1,3</a:t>
            </a:r>
          </a:p>
        </p:txBody>
      </p:sp>
      <p:sp>
        <p:nvSpPr>
          <p:cNvPr id="107818" name="Rectangle 598"/>
          <p:cNvSpPr>
            <a:spLocks noChangeArrowheads="1"/>
          </p:cNvSpPr>
          <p:nvPr/>
        </p:nvSpPr>
        <p:spPr bwMode="auto">
          <a:xfrm>
            <a:off x="2687638" y="4804246"/>
            <a:ext cx="282575" cy="284163"/>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1</a:t>
            </a:r>
          </a:p>
        </p:txBody>
      </p:sp>
      <p:sp>
        <p:nvSpPr>
          <p:cNvPr id="107819" name="Rectangle 599"/>
          <p:cNvSpPr>
            <a:spLocks noChangeArrowheads="1"/>
          </p:cNvSpPr>
          <p:nvPr/>
        </p:nvSpPr>
        <p:spPr bwMode="auto">
          <a:xfrm>
            <a:off x="4195763" y="5709121"/>
            <a:ext cx="1287462" cy="284163"/>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dirty="0">
                <a:solidFill>
                  <a:srgbClr val="FF0000"/>
                </a:solidFill>
                <a:effectLst>
                  <a:outerShdw blurRad="38100" dist="38100" dir="2700000" algn="tl">
                    <a:srgbClr val="000000"/>
                  </a:outerShdw>
                </a:effectLst>
              </a:rPr>
              <a:t>Worldwide: 6</a:t>
            </a:r>
          </a:p>
        </p:txBody>
      </p:sp>
      <p:sp>
        <p:nvSpPr>
          <p:cNvPr id="107820" name="Rectangle 600"/>
          <p:cNvSpPr>
            <a:spLocks noChangeArrowheads="1"/>
          </p:cNvSpPr>
          <p:nvPr/>
        </p:nvSpPr>
        <p:spPr bwMode="auto">
          <a:xfrm>
            <a:off x="5988050" y="3920009"/>
            <a:ext cx="282575" cy="284162"/>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3</a:t>
            </a:r>
          </a:p>
        </p:txBody>
      </p:sp>
      <p:sp>
        <p:nvSpPr>
          <p:cNvPr id="107821" name="Rectangle 601"/>
          <p:cNvSpPr>
            <a:spLocks noChangeArrowheads="1"/>
          </p:cNvSpPr>
          <p:nvPr/>
        </p:nvSpPr>
        <p:spPr bwMode="auto">
          <a:xfrm>
            <a:off x="4702175" y="4581996"/>
            <a:ext cx="282575" cy="284163"/>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4</a:t>
            </a:r>
          </a:p>
        </p:txBody>
      </p:sp>
      <p:sp>
        <p:nvSpPr>
          <p:cNvPr id="107822" name="Rectangle 602"/>
          <p:cNvSpPr>
            <a:spLocks noChangeArrowheads="1"/>
          </p:cNvSpPr>
          <p:nvPr/>
        </p:nvSpPr>
        <p:spPr bwMode="auto">
          <a:xfrm>
            <a:off x="4827588" y="3881909"/>
            <a:ext cx="282575" cy="284162"/>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4</a:t>
            </a:r>
          </a:p>
        </p:txBody>
      </p:sp>
      <p:sp>
        <p:nvSpPr>
          <p:cNvPr id="107823" name="Rectangle 603"/>
          <p:cNvSpPr>
            <a:spLocks noChangeArrowheads="1"/>
          </p:cNvSpPr>
          <p:nvPr/>
        </p:nvSpPr>
        <p:spPr bwMode="auto">
          <a:xfrm>
            <a:off x="4052888" y="3971305"/>
            <a:ext cx="392112" cy="307777"/>
          </a:xfrm>
          <a:prstGeom prst="rect">
            <a:avLst/>
          </a:prstGeom>
          <a:noFill/>
          <a:ln w="9525" algn="ctr">
            <a:noFill/>
            <a:miter lim="800000"/>
            <a:headEnd/>
            <a:tailEnd/>
          </a:ln>
        </p:spPr>
        <p:txBody>
          <a:bodyPr wrap="squar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4</a:t>
            </a:r>
          </a:p>
        </p:txBody>
      </p:sp>
      <p:sp>
        <p:nvSpPr>
          <p:cNvPr id="107824" name="Rectangle 604"/>
          <p:cNvSpPr>
            <a:spLocks noChangeArrowheads="1"/>
          </p:cNvSpPr>
          <p:nvPr/>
        </p:nvSpPr>
        <p:spPr bwMode="auto">
          <a:xfrm>
            <a:off x="4667250" y="5147146"/>
            <a:ext cx="430213" cy="284163"/>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4,5</a:t>
            </a:r>
          </a:p>
        </p:txBody>
      </p:sp>
      <p:sp>
        <p:nvSpPr>
          <p:cNvPr id="107825" name="Rectangle 605"/>
          <p:cNvSpPr>
            <a:spLocks noChangeArrowheads="1"/>
          </p:cNvSpPr>
          <p:nvPr/>
        </p:nvSpPr>
        <p:spPr bwMode="auto">
          <a:xfrm>
            <a:off x="6743700" y="3842221"/>
            <a:ext cx="765175" cy="284163"/>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Asia: 6</a:t>
            </a:r>
          </a:p>
        </p:txBody>
      </p:sp>
      <p:sp>
        <p:nvSpPr>
          <p:cNvPr id="107826" name="Rectangle 606"/>
          <p:cNvSpPr>
            <a:spLocks noChangeArrowheads="1"/>
          </p:cNvSpPr>
          <p:nvPr/>
        </p:nvSpPr>
        <p:spPr bwMode="auto">
          <a:xfrm>
            <a:off x="6345238" y="3761259"/>
            <a:ext cx="282575" cy="284162"/>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a:solidFill>
                  <a:srgbClr val="FF0000"/>
                </a:solidFill>
                <a:effectLst>
                  <a:outerShdw blurRad="38100" dist="38100" dir="2700000" algn="tl">
                    <a:srgbClr val="000000"/>
                  </a:outerShdw>
                </a:effectLst>
              </a:rPr>
              <a:t>3</a:t>
            </a:r>
          </a:p>
        </p:txBody>
      </p:sp>
      <p:sp>
        <p:nvSpPr>
          <p:cNvPr id="8498" name="Rectangle 301"/>
          <p:cNvSpPr>
            <a:spLocks noChangeArrowheads="1"/>
          </p:cNvSpPr>
          <p:nvPr/>
        </p:nvSpPr>
        <p:spPr bwMode="auto">
          <a:xfrm>
            <a:off x="3116263" y="3219921"/>
            <a:ext cx="1252537" cy="642938"/>
          </a:xfrm>
          <a:prstGeom prst="rect">
            <a:avLst/>
          </a:prstGeom>
          <a:noFill/>
          <a:ln w="9525">
            <a:noFill/>
            <a:miter lim="800000"/>
            <a:headEnd/>
            <a:tailEnd/>
          </a:ln>
        </p:spPr>
        <p:txBody>
          <a:bodyPr/>
          <a:lstStyle/>
          <a:p>
            <a:pPr algn="ctr" eaLnBrk="0" hangingPunct="0">
              <a:spcBef>
                <a:spcPct val="0"/>
              </a:spcBef>
              <a:spcAft>
                <a:spcPct val="0"/>
              </a:spcAft>
            </a:pPr>
            <a:r>
              <a:rPr lang="en-US" sz="1200" b="1" dirty="0">
                <a:solidFill>
                  <a:prstClr val="white"/>
                </a:solidFill>
              </a:rPr>
              <a:t>Europe</a:t>
            </a:r>
          </a:p>
          <a:p>
            <a:pPr algn="ctr" eaLnBrk="0" hangingPunct="0">
              <a:spcBef>
                <a:spcPct val="0"/>
              </a:spcBef>
              <a:spcAft>
                <a:spcPct val="0"/>
              </a:spcAft>
            </a:pPr>
            <a:r>
              <a:rPr lang="en-US" sz="1200" b="1" dirty="0">
                <a:solidFill>
                  <a:prstClr val="white"/>
                </a:solidFill>
              </a:rPr>
              <a:t>8.9 million</a:t>
            </a:r>
          </a:p>
          <a:p>
            <a:pPr algn="ctr" eaLnBrk="0" hangingPunct="0">
              <a:spcBef>
                <a:spcPct val="0"/>
              </a:spcBef>
              <a:spcAft>
                <a:spcPct val="0"/>
              </a:spcAft>
            </a:pPr>
            <a:r>
              <a:rPr lang="en-US" sz="1200" b="1" dirty="0">
                <a:solidFill>
                  <a:prstClr val="white"/>
                </a:solidFill>
              </a:rPr>
              <a:t>(1.03%)</a:t>
            </a:r>
          </a:p>
        </p:txBody>
      </p:sp>
      <p:sp>
        <p:nvSpPr>
          <p:cNvPr id="8499" name="Rectangle 297"/>
          <p:cNvSpPr>
            <a:spLocks noChangeArrowheads="1"/>
          </p:cNvSpPr>
          <p:nvPr/>
        </p:nvSpPr>
        <p:spPr bwMode="auto">
          <a:xfrm>
            <a:off x="230188" y="3815234"/>
            <a:ext cx="1338262" cy="661987"/>
          </a:xfrm>
          <a:prstGeom prst="rect">
            <a:avLst/>
          </a:prstGeom>
          <a:noFill/>
          <a:ln w="9525">
            <a:noFill/>
            <a:miter lim="800000"/>
            <a:headEnd/>
            <a:tailEnd/>
          </a:ln>
        </p:spPr>
        <p:txBody>
          <a:bodyPr/>
          <a:lstStyle/>
          <a:p>
            <a:pPr algn="ctr" eaLnBrk="0" hangingPunct="0">
              <a:spcBef>
                <a:spcPct val="0"/>
              </a:spcBef>
              <a:spcAft>
                <a:spcPct val="0"/>
              </a:spcAft>
            </a:pPr>
            <a:r>
              <a:rPr lang="en-US" sz="1200" b="1" dirty="0">
                <a:solidFill>
                  <a:prstClr val="white"/>
                </a:solidFill>
              </a:rPr>
              <a:t> The Americas</a:t>
            </a:r>
          </a:p>
          <a:p>
            <a:pPr algn="ctr" eaLnBrk="0" hangingPunct="0">
              <a:spcBef>
                <a:spcPct val="0"/>
              </a:spcBef>
              <a:spcAft>
                <a:spcPct val="0"/>
              </a:spcAft>
            </a:pPr>
            <a:r>
              <a:rPr lang="en-US" sz="1200" b="1" dirty="0">
                <a:solidFill>
                  <a:prstClr val="white"/>
                </a:solidFill>
              </a:rPr>
              <a:t>13.1 million</a:t>
            </a:r>
          </a:p>
          <a:p>
            <a:pPr algn="ctr" eaLnBrk="0" hangingPunct="0">
              <a:spcBef>
                <a:spcPct val="0"/>
              </a:spcBef>
              <a:spcAft>
                <a:spcPct val="0"/>
              </a:spcAft>
            </a:pPr>
            <a:r>
              <a:rPr lang="en-US" sz="1200" b="1" dirty="0">
                <a:solidFill>
                  <a:prstClr val="white"/>
                </a:solidFill>
              </a:rPr>
              <a:t>(1.7%)</a:t>
            </a:r>
          </a:p>
        </p:txBody>
      </p:sp>
      <p:sp>
        <p:nvSpPr>
          <p:cNvPr id="8500" name="Rectangle 299"/>
          <p:cNvSpPr>
            <a:spLocks noChangeArrowheads="1"/>
          </p:cNvSpPr>
          <p:nvPr/>
        </p:nvSpPr>
        <p:spPr bwMode="auto">
          <a:xfrm>
            <a:off x="3419475" y="4634384"/>
            <a:ext cx="1354138" cy="661987"/>
          </a:xfrm>
          <a:prstGeom prst="rect">
            <a:avLst/>
          </a:prstGeom>
          <a:noFill/>
          <a:ln w="9525">
            <a:noFill/>
            <a:miter lim="800000"/>
            <a:headEnd/>
            <a:tailEnd/>
          </a:ln>
        </p:spPr>
        <p:txBody>
          <a:bodyPr/>
          <a:lstStyle/>
          <a:p>
            <a:pPr algn="ctr" eaLnBrk="0" hangingPunct="0">
              <a:spcBef>
                <a:spcPct val="0"/>
              </a:spcBef>
              <a:spcAft>
                <a:spcPct val="0"/>
              </a:spcAft>
            </a:pPr>
            <a:r>
              <a:rPr lang="en-US" sz="1200" b="1" dirty="0">
                <a:solidFill>
                  <a:prstClr val="white"/>
                </a:solidFill>
              </a:rPr>
              <a:t>Africa</a:t>
            </a:r>
          </a:p>
          <a:p>
            <a:pPr algn="ctr" eaLnBrk="0" hangingPunct="0">
              <a:spcBef>
                <a:spcPct val="0"/>
              </a:spcBef>
              <a:spcAft>
                <a:spcPct val="0"/>
              </a:spcAft>
            </a:pPr>
            <a:r>
              <a:rPr lang="en-US" sz="1200" b="1" dirty="0">
                <a:solidFill>
                  <a:prstClr val="white"/>
                </a:solidFill>
              </a:rPr>
              <a:t>31.9 million</a:t>
            </a:r>
          </a:p>
          <a:p>
            <a:pPr algn="ctr" eaLnBrk="0" hangingPunct="0">
              <a:spcBef>
                <a:spcPct val="0"/>
              </a:spcBef>
              <a:spcAft>
                <a:spcPct val="0"/>
              </a:spcAft>
            </a:pPr>
            <a:r>
              <a:rPr lang="en-US" sz="1200" b="1" dirty="0">
                <a:solidFill>
                  <a:prstClr val="white"/>
                </a:solidFill>
              </a:rPr>
              <a:t>(5.3%)</a:t>
            </a:r>
          </a:p>
        </p:txBody>
      </p:sp>
      <p:sp>
        <p:nvSpPr>
          <p:cNvPr id="8501" name="Rectangle 300"/>
          <p:cNvSpPr>
            <a:spLocks noChangeArrowheads="1"/>
          </p:cNvSpPr>
          <p:nvPr/>
        </p:nvSpPr>
        <p:spPr bwMode="auto">
          <a:xfrm>
            <a:off x="6992938" y="4082727"/>
            <a:ext cx="1546225" cy="625475"/>
          </a:xfrm>
          <a:prstGeom prst="rect">
            <a:avLst/>
          </a:prstGeom>
          <a:noFill/>
          <a:ln w="9525">
            <a:noFill/>
            <a:miter lim="800000"/>
            <a:headEnd/>
            <a:tailEnd/>
          </a:ln>
        </p:spPr>
        <p:txBody>
          <a:bodyPr/>
          <a:lstStyle/>
          <a:p>
            <a:pPr algn="ctr" eaLnBrk="0" hangingPunct="0">
              <a:spcBef>
                <a:spcPct val="0"/>
              </a:spcBef>
              <a:spcAft>
                <a:spcPct val="0"/>
              </a:spcAft>
            </a:pPr>
            <a:r>
              <a:rPr lang="en-US" sz="1200" b="1" dirty="0">
                <a:solidFill>
                  <a:prstClr val="white"/>
                </a:solidFill>
              </a:rPr>
              <a:t>Southeast Asia</a:t>
            </a:r>
          </a:p>
          <a:p>
            <a:pPr algn="ctr" eaLnBrk="0" hangingPunct="0">
              <a:spcBef>
                <a:spcPct val="0"/>
              </a:spcBef>
              <a:spcAft>
                <a:spcPct val="0"/>
              </a:spcAft>
            </a:pPr>
            <a:r>
              <a:rPr lang="en-US" sz="1200" b="1" dirty="0">
                <a:solidFill>
                  <a:prstClr val="white"/>
                </a:solidFill>
              </a:rPr>
              <a:t>32.3 million</a:t>
            </a:r>
          </a:p>
          <a:p>
            <a:pPr algn="ctr" eaLnBrk="0" hangingPunct="0">
              <a:spcBef>
                <a:spcPct val="0"/>
              </a:spcBef>
              <a:spcAft>
                <a:spcPct val="0"/>
              </a:spcAft>
            </a:pPr>
            <a:r>
              <a:rPr lang="en-US" sz="1200" b="1" dirty="0">
                <a:solidFill>
                  <a:prstClr val="white"/>
                </a:solidFill>
              </a:rPr>
              <a:t>(2.15%)</a:t>
            </a:r>
          </a:p>
        </p:txBody>
      </p:sp>
      <p:sp>
        <p:nvSpPr>
          <p:cNvPr id="8502" name="Rectangle 302"/>
          <p:cNvSpPr>
            <a:spLocks noChangeArrowheads="1"/>
          </p:cNvSpPr>
          <p:nvPr/>
        </p:nvSpPr>
        <p:spPr bwMode="auto">
          <a:xfrm>
            <a:off x="7656513" y="3381846"/>
            <a:ext cx="1487487" cy="773113"/>
          </a:xfrm>
          <a:prstGeom prst="rect">
            <a:avLst/>
          </a:prstGeom>
          <a:noFill/>
          <a:ln w="9525">
            <a:noFill/>
            <a:miter lim="800000"/>
            <a:headEnd/>
            <a:tailEnd/>
          </a:ln>
        </p:spPr>
        <p:txBody>
          <a:bodyPr/>
          <a:lstStyle/>
          <a:p>
            <a:pPr algn="ctr" eaLnBrk="0" hangingPunct="0">
              <a:spcBef>
                <a:spcPct val="0"/>
              </a:spcBef>
              <a:spcAft>
                <a:spcPct val="0"/>
              </a:spcAft>
            </a:pPr>
            <a:r>
              <a:rPr lang="en-US" sz="1200" b="1" dirty="0">
                <a:solidFill>
                  <a:prstClr val="white"/>
                </a:solidFill>
              </a:rPr>
              <a:t>Western Pacific</a:t>
            </a:r>
          </a:p>
          <a:p>
            <a:pPr algn="ctr" eaLnBrk="0" hangingPunct="0">
              <a:spcBef>
                <a:spcPct val="0"/>
              </a:spcBef>
              <a:spcAft>
                <a:spcPct val="0"/>
              </a:spcAft>
            </a:pPr>
            <a:r>
              <a:rPr lang="en-US" sz="1200" b="1" dirty="0">
                <a:solidFill>
                  <a:prstClr val="white"/>
                </a:solidFill>
              </a:rPr>
              <a:t>62.2 million</a:t>
            </a:r>
          </a:p>
          <a:p>
            <a:pPr algn="ctr" eaLnBrk="0" hangingPunct="0">
              <a:spcBef>
                <a:spcPct val="0"/>
              </a:spcBef>
              <a:spcAft>
                <a:spcPct val="0"/>
              </a:spcAft>
            </a:pPr>
            <a:r>
              <a:rPr lang="en-US" sz="1200" b="1" dirty="0">
                <a:solidFill>
                  <a:prstClr val="white"/>
                </a:solidFill>
              </a:rPr>
              <a:t>(3.9%)</a:t>
            </a:r>
          </a:p>
        </p:txBody>
      </p:sp>
      <p:sp>
        <p:nvSpPr>
          <p:cNvPr id="8503" name="Rectangle 298"/>
          <p:cNvSpPr>
            <a:spLocks noChangeArrowheads="1"/>
          </p:cNvSpPr>
          <p:nvPr/>
        </p:nvSpPr>
        <p:spPr bwMode="auto">
          <a:xfrm>
            <a:off x="5324475" y="4481984"/>
            <a:ext cx="1489075" cy="773112"/>
          </a:xfrm>
          <a:prstGeom prst="rect">
            <a:avLst/>
          </a:prstGeom>
          <a:noFill/>
          <a:ln w="9525">
            <a:noFill/>
            <a:miter lim="800000"/>
            <a:headEnd/>
            <a:tailEnd/>
          </a:ln>
        </p:spPr>
        <p:txBody>
          <a:bodyPr/>
          <a:lstStyle/>
          <a:p>
            <a:pPr algn="ctr" eaLnBrk="0" hangingPunct="0">
              <a:spcBef>
                <a:spcPct val="0"/>
              </a:spcBef>
              <a:spcAft>
                <a:spcPct val="0"/>
              </a:spcAft>
            </a:pPr>
            <a:r>
              <a:rPr lang="en-US" sz="1200" b="1" dirty="0">
                <a:solidFill>
                  <a:prstClr val="white"/>
                </a:solidFill>
              </a:rPr>
              <a:t>Eastern Mediterranean</a:t>
            </a:r>
          </a:p>
          <a:p>
            <a:pPr algn="ctr" eaLnBrk="0" hangingPunct="0">
              <a:spcBef>
                <a:spcPct val="0"/>
              </a:spcBef>
              <a:spcAft>
                <a:spcPct val="0"/>
              </a:spcAft>
            </a:pPr>
            <a:r>
              <a:rPr lang="en-US" sz="1200" b="1" dirty="0">
                <a:solidFill>
                  <a:prstClr val="white"/>
                </a:solidFill>
              </a:rPr>
              <a:t>21.3 million</a:t>
            </a:r>
          </a:p>
          <a:p>
            <a:pPr algn="ctr" eaLnBrk="0" hangingPunct="0">
              <a:spcBef>
                <a:spcPct val="0"/>
              </a:spcBef>
              <a:spcAft>
                <a:spcPct val="0"/>
              </a:spcAft>
            </a:pPr>
            <a:r>
              <a:rPr lang="en-US" sz="1200" b="1" dirty="0">
                <a:solidFill>
                  <a:prstClr val="white"/>
                </a:solidFill>
              </a:rPr>
              <a:t>(4.6%)</a:t>
            </a:r>
          </a:p>
        </p:txBody>
      </p:sp>
      <p:sp>
        <p:nvSpPr>
          <p:cNvPr id="8504" name="Line 608"/>
          <p:cNvSpPr>
            <a:spLocks noChangeShapeType="1"/>
          </p:cNvSpPr>
          <p:nvPr/>
        </p:nvSpPr>
        <p:spPr bwMode="auto">
          <a:xfrm flipH="1" flipV="1">
            <a:off x="4954588" y="3640609"/>
            <a:ext cx="819150" cy="1074737"/>
          </a:xfrm>
          <a:prstGeom prst="line">
            <a:avLst/>
          </a:prstGeom>
          <a:noFill/>
          <a:ln w="28575">
            <a:solidFill>
              <a:schemeClr val="tx1"/>
            </a:solidFill>
            <a:round/>
            <a:headEnd/>
            <a:tailEnd/>
          </a:ln>
        </p:spPr>
        <p:txBody>
          <a:bodyPr/>
          <a:lstStyle/>
          <a:p>
            <a:endParaRPr lang="en-CA">
              <a:solidFill>
                <a:prstClr val="white"/>
              </a:solidFill>
            </a:endParaRPr>
          </a:p>
        </p:txBody>
      </p:sp>
      <p:sp>
        <p:nvSpPr>
          <p:cNvPr id="107834" name="Rectangle 609"/>
          <p:cNvSpPr>
            <a:spLocks noChangeArrowheads="1"/>
          </p:cNvSpPr>
          <p:nvPr/>
        </p:nvSpPr>
        <p:spPr bwMode="auto">
          <a:xfrm>
            <a:off x="411163" y="5664671"/>
            <a:ext cx="2140779" cy="307777"/>
          </a:xfrm>
          <a:prstGeom prst="rect">
            <a:avLst/>
          </a:prstGeom>
          <a:noFill/>
          <a:ln w="9525" algn="ctr">
            <a:noFill/>
            <a:miter lim="800000"/>
            <a:headEnd/>
            <a:tailEnd/>
          </a:ln>
        </p:spPr>
        <p:txBody>
          <a:bodyPr wrap="none" anchor="ctr">
            <a:spAutoFit/>
          </a:bodyPr>
          <a:lstStyle/>
          <a:p>
            <a:pPr algn="ctr">
              <a:buFont typeface="Arial" charset="0"/>
              <a:buNone/>
              <a:defRPr/>
            </a:pPr>
            <a:r>
              <a:rPr lang="en-US" sz="1400" b="1" dirty="0">
                <a:solidFill>
                  <a:srgbClr val="FF0000"/>
                </a:solidFill>
                <a:effectLst>
                  <a:outerShdw blurRad="38100" dist="38100" dir="2700000" algn="tl">
                    <a:srgbClr val="000000"/>
                  </a:outerShdw>
                </a:effectLst>
              </a:rPr>
              <a:t>Most  Common Genotype</a:t>
            </a:r>
          </a:p>
        </p:txBody>
      </p:sp>
      <p:sp>
        <p:nvSpPr>
          <p:cNvPr id="8506" name="Text Box 315"/>
          <p:cNvSpPr txBox="1">
            <a:spLocks noChangeArrowheads="1"/>
          </p:cNvSpPr>
          <p:nvPr/>
        </p:nvSpPr>
        <p:spPr bwMode="auto">
          <a:xfrm>
            <a:off x="1179486" y="6082403"/>
            <a:ext cx="8001026" cy="775597"/>
          </a:xfrm>
          <a:prstGeom prst="rect">
            <a:avLst/>
          </a:prstGeom>
          <a:noFill/>
          <a:ln w="9525" algn="ctr">
            <a:noFill/>
            <a:miter lim="800000"/>
            <a:headEnd/>
            <a:tailEnd/>
          </a:ln>
        </p:spPr>
        <p:txBody>
          <a:bodyPr wrap="square" anchor="b">
            <a:spAutoFit/>
          </a:bodyPr>
          <a:lstStyle/>
          <a:p>
            <a:pPr algn="r">
              <a:lnSpc>
                <a:spcPct val="85000"/>
              </a:lnSpc>
              <a:spcBef>
                <a:spcPct val="0"/>
              </a:spcBef>
              <a:spcAft>
                <a:spcPct val="0"/>
              </a:spcAft>
            </a:pPr>
            <a:r>
              <a:rPr lang="en-US" sz="1200" dirty="0">
                <a:solidFill>
                  <a:prstClr val="white"/>
                </a:solidFill>
              </a:rPr>
              <a:t>World Health Organization. Hepatitis C: global prevalence: update. 2003. </a:t>
            </a:r>
            <a:r>
              <a:rPr lang="en-US" sz="1200" dirty="0" smtClean="0">
                <a:solidFill>
                  <a:prstClr val="white"/>
                </a:solidFill>
              </a:rPr>
              <a:t/>
            </a:r>
            <a:br>
              <a:rPr lang="en-US" sz="1200" dirty="0" smtClean="0">
                <a:solidFill>
                  <a:prstClr val="white"/>
                </a:solidFill>
              </a:rPr>
            </a:br>
            <a:r>
              <a:rPr lang="en-US" sz="1200" dirty="0" err="1" smtClean="0">
                <a:solidFill>
                  <a:prstClr val="white"/>
                </a:solidFill>
              </a:rPr>
              <a:t>Farci</a:t>
            </a:r>
            <a:r>
              <a:rPr lang="en-US" sz="1200" dirty="0" smtClean="0">
                <a:solidFill>
                  <a:prstClr val="white"/>
                </a:solidFill>
              </a:rPr>
              <a:t> </a:t>
            </a:r>
            <a:r>
              <a:rPr lang="en-US" sz="1200" dirty="0">
                <a:solidFill>
                  <a:prstClr val="white"/>
                </a:solidFill>
              </a:rPr>
              <a:t>P, et al. </a:t>
            </a:r>
            <a:r>
              <a:rPr lang="en-US" sz="1200" dirty="0" err="1">
                <a:solidFill>
                  <a:prstClr val="white"/>
                </a:solidFill>
              </a:rPr>
              <a:t>Semin</a:t>
            </a:r>
            <a:r>
              <a:rPr lang="en-US" sz="1200" dirty="0">
                <a:solidFill>
                  <a:prstClr val="white"/>
                </a:solidFill>
              </a:rPr>
              <a:t> Liver Dis. </a:t>
            </a:r>
            <a:r>
              <a:rPr lang="en-US" sz="1200" dirty="0" smtClean="0">
                <a:solidFill>
                  <a:prstClr val="white"/>
                </a:solidFill>
              </a:rPr>
              <a:t>2000. </a:t>
            </a:r>
            <a:r>
              <a:rPr lang="en-US" sz="1200" dirty="0" err="1">
                <a:solidFill>
                  <a:prstClr val="white"/>
                </a:solidFill>
              </a:rPr>
              <a:t>Wasley</a:t>
            </a:r>
            <a:r>
              <a:rPr lang="en-US" sz="1200" dirty="0">
                <a:solidFill>
                  <a:prstClr val="white"/>
                </a:solidFill>
              </a:rPr>
              <a:t> A, et al. </a:t>
            </a:r>
            <a:r>
              <a:rPr lang="en-US" sz="1200" dirty="0" err="1">
                <a:solidFill>
                  <a:prstClr val="white"/>
                </a:solidFill>
              </a:rPr>
              <a:t>Semin</a:t>
            </a:r>
            <a:r>
              <a:rPr lang="en-US" sz="1200" dirty="0">
                <a:solidFill>
                  <a:prstClr val="white"/>
                </a:solidFill>
              </a:rPr>
              <a:t> Liver Dis. </a:t>
            </a:r>
            <a:r>
              <a:rPr lang="en-US" sz="1200" dirty="0" smtClean="0">
                <a:solidFill>
                  <a:prstClr val="white"/>
                </a:solidFill>
              </a:rPr>
              <a:t>2000.</a:t>
            </a:r>
            <a:endParaRPr lang="en-US" sz="1200" dirty="0">
              <a:solidFill>
                <a:prstClr val="white"/>
              </a:solidFill>
            </a:endParaRPr>
          </a:p>
          <a:p>
            <a:pPr algn="r"/>
            <a:r>
              <a:rPr lang="en-CA" sz="1200" dirty="0" err="1" smtClean="0">
                <a:solidFill>
                  <a:prstClr val="white"/>
                </a:solidFill>
              </a:rPr>
              <a:t>Remis</a:t>
            </a:r>
            <a:r>
              <a:rPr lang="en-CA" sz="1200" dirty="0" smtClean="0">
                <a:solidFill>
                  <a:prstClr val="white"/>
                </a:solidFill>
              </a:rPr>
              <a:t>, </a:t>
            </a:r>
            <a:r>
              <a:rPr lang="en-CA" sz="1200" dirty="0">
                <a:solidFill>
                  <a:prstClr val="white"/>
                </a:solidFill>
              </a:rPr>
              <a:t>for the Public Health Agency of Canada. Modeling the Incidence and Prevalence of Hepatitis C</a:t>
            </a:r>
          </a:p>
          <a:p>
            <a:pPr algn="r"/>
            <a:r>
              <a:rPr lang="en-CA" sz="1200" dirty="0">
                <a:solidFill>
                  <a:prstClr val="white"/>
                </a:solidFill>
              </a:rPr>
              <a:t>Infection and its </a:t>
            </a:r>
            <a:r>
              <a:rPr lang="en-CA" sz="1200" dirty="0" err="1">
                <a:solidFill>
                  <a:prstClr val="white"/>
                </a:solidFill>
              </a:rPr>
              <a:t>Sequelae</a:t>
            </a:r>
            <a:r>
              <a:rPr lang="en-CA" sz="1200" dirty="0">
                <a:solidFill>
                  <a:prstClr val="white"/>
                </a:solidFill>
              </a:rPr>
              <a:t> in Canada, 2007. Unpublished data, 2009.</a:t>
            </a:r>
            <a:r>
              <a:rPr lang="en-US" sz="1200" dirty="0">
                <a:solidFill>
                  <a:prstClr val="white"/>
                </a:solidFill>
              </a:rPr>
              <a:t> </a:t>
            </a:r>
          </a:p>
        </p:txBody>
      </p:sp>
      <p:sp>
        <p:nvSpPr>
          <p:cNvPr id="316" name="Rectangle 297"/>
          <p:cNvSpPr>
            <a:spLocks noChangeArrowheads="1"/>
          </p:cNvSpPr>
          <p:nvPr/>
        </p:nvSpPr>
        <p:spPr bwMode="auto">
          <a:xfrm>
            <a:off x="285720" y="1988012"/>
            <a:ext cx="1338262" cy="661987"/>
          </a:xfrm>
          <a:prstGeom prst="rect">
            <a:avLst/>
          </a:prstGeom>
          <a:noFill/>
          <a:ln w="9525">
            <a:noFill/>
            <a:miter lim="800000"/>
            <a:headEnd/>
            <a:tailEnd/>
          </a:ln>
        </p:spPr>
        <p:txBody>
          <a:bodyPr/>
          <a:lstStyle/>
          <a:p>
            <a:pPr algn="ctr" eaLnBrk="0" hangingPunct="0">
              <a:spcBef>
                <a:spcPct val="0"/>
              </a:spcBef>
              <a:spcAft>
                <a:spcPct val="0"/>
              </a:spcAft>
            </a:pPr>
            <a:r>
              <a:rPr lang="en-US" sz="1200" b="1" dirty="0">
                <a:solidFill>
                  <a:prstClr val="white"/>
                </a:solidFill>
              </a:rPr>
              <a:t> Canada</a:t>
            </a:r>
          </a:p>
          <a:p>
            <a:pPr algn="ctr" eaLnBrk="0" hangingPunct="0">
              <a:spcBef>
                <a:spcPct val="0"/>
              </a:spcBef>
              <a:spcAft>
                <a:spcPct val="0"/>
              </a:spcAft>
            </a:pPr>
            <a:r>
              <a:rPr lang="en-US" sz="1200" b="1" dirty="0">
                <a:solidFill>
                  <a:prstClr val="white"/>
                </a:solidFill>
              </a:rPr>
              <a:t>242,000</a:t>
            </a:r>
          </a:p>
          <a:p>
            <a:pPr algn="ctr" eaLnBrk="0" hangingPunct="0">
              <a:spcBef>
                <a:spcPct val="0"/>
              </a:spcBef>
              <a:spcAft>
                <a:spcPct val="0"/>
              </a:spcAft>
            </a:pPr>
            <a:r>
              <a:rPr lang="en-US" sz="1200" b="1" dirty="0">
                <a:solidFill>
                  <a:prstClr val="white"/>
                </a:solidFill>
              </a:rPr>
              <a:t>(0.7%)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385316" y="1672059"/>
            <a:ext cx="4038600" cy="4525963"/>
          </a:xfrm>
        </p:spPr>
        <p:txBody>
          <a:bodyPr/>
          <a:lstStyle/>
          <a:p>
            <a:pPr fontAlgn="auto">
              <a:spcAft>
                <a:spcPts val="0"/>
              </a:spcAft>
              <a:buFontTx/>
              <a:buNone/>
              <a:defRPr/>
            </a:pPr>
            <a:endParaRPr lang="en-CA" sz="2800" noProof="0" smtClean="0">
              <a:effectLst/>
            </a:endParaRPr>
          </a:p>
          <a:p>
            <a:pPr fontAlgn="auto">
              <a:spcAft>
                <a:spcPts val="0"/>
              </a:spcAft>
              <a:defRPr/>
            </a:pPr>
            <a:endParaRPr lang="en-CA" sz="2800" noProof="0" smtClean="0">
              <a:effectLst/>
            </a:endParaRPr>
          </a:p>
        </p:txBody>
      </p:sp>
      <p:graphicFrame>
        <p:nvGraphicFramePr>
          <p:cNvPr id="17514" name="Group 106"/>
          <p:cNvGraphicFramePr>
            <a:graphicFrameLocks noGrp="1"/>
          </p:cNvGraphicFramePr>
          <p:nvPr>
            <p:ph sz="half" idx="2"/>
            <p:extLst>
              <p:ext uri="{D42A27DB-BD31-4B8C-83A1-F6EECF244321}">
                <p14:modId xmlns:p14="http://schemas.microsoft.com/office/powerpoint/2010/main" val="2826861604"/>
              </p:ext>
            </p:extLst>
          </p:nvPr>
        </p:nvGraphicFramePr>
        <p:xfrm>
          <a:off x="107504" y="476672"/>
          <a:ext cx="8964612" cy="5835111"/>
        </p:xfrm>
        <a:graphic>
          <a:graphicData uri="http://schemas.openxmlformats.org/drawingml/2006/table">
            <a:tbl>
              <a:tblPr/>
              <a:tblGrid>
                <a:gridCol w="1439862"/>
                <a:gridCol w="1873250"/>
                <a:gridCol w="1871663"/>
                <a:gridCol w="1985962"/>
                <a:gridCol w="1793875"/>
              </a:tblGrid>
              <a:tr h="1800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ysClr val="windowText" lastClr="000000"/>
                        </a:solidFill>
                        <a:effectLst/>
                        <a:latin typeface="+mn-lt"/>
                        <a:ea typeface="ＭＳ Ｐゴシック" pitchFamily="34" charset="-128"/>
                      </a:endParaRPr>
                    </a:p>
                  </a:txBody>
                  <a:tcPr marT="45718" marB="45718" horzOverflow="overflow">
                    <a:lnL>
                      <a:noFill/>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300" b="0" i="0" u="none" strike="noStrike" cap="none" normalizeH="0" baseline="0" dirty="0" smtClean="0">
                          <a:ln>
                            <a:noFill/>
                          </a:ln>
                          <a:solidFill>
                            <a:sysClr val="windowText" lastClr="000000"/>
                          </a:solidFill>
                          <a:effectLst/>
                          <a:latin typeface="+mn-lt"/>
                          <a:ea typeface="ＭＳ Ｐゴシック" pitchFamily="34" charset="-128"/>
                        </a:rPr>
                        <a:t>IAS-USA Guidelines 2012</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300" b="0" i="0" u="none" strike="noStrike" cap="none" normalizeH="0" baseline="0" dirty="0" smtClean="0">
                          <a:ln>
                            <a:noFill/>
                          </a:ln>
                          <a:solidFill>
                            <a:sysClr val="windowText" lastClr="000000"/>
                          </a:solidFill>
                          <a:effectLst/>
                          <a:latin typeface="+mn-lt"/>
                          <a:ea typeface="ＭＳ Ｐゴシック" pitchFamily="34" charset="-128"/>
                        </a:rPr>
                        <a:t>US DHHS Guidelines 2012</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300" b="0" i="0" u="none" strike="noStrike" cap="none" normalizeH="0" baseline="0" dirty="0" smtClean="0">
                          <a:ln>
                            <a:noFill/>
                          </a:ln>
                          <a:solidFill>
                            <a:sysClr val="windowText" lastClr="000000"/>
                          </a:solidFill>
                          <a:effectLst/>
                          <a:latin typeface="+mn-lt"/>
                          <a:ea typeface="ＭＳ Ｐゴシック" pitchFamily="34" charset="-128"/>
                        </a:rPr>
                        <a:t>British HIV Association Guidelines 2012</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300" b="0" i="0" u="none" strike="noStrike" cap="none" normalizeH="0" baseline="0" dirty="0" smtClean="0">
                          <a:ln>
                            <a:noFill/>
                          </a:ln>
                          <a:solidFill>
                            <a:sysClr val="windowText" lastClr="000000"/>
                          </a:solidFill>
                          <a:effectLst/>
                          <a:latin typeface="+mn-lt"/>
                          <a:ea typeface="ＭＳ Ｐゴシック" pitchFamily="34" charset="-128"/>
                        </a:rPr>
                        <a:t>European AIDS Clinical Society Guidelines 2012</a:t>
                      </a:r>
                    </a:p>
                  </a:txBody>
                  <a:tcPr marT="45718" marB="45718" horzOverflow="overflow">
                    <a:lnL w="12700" cap="flat" cmpd="sng" algn="ctr">
                      <a:solidFill>
                        <a:schemeClr val="tx1"/>
                      </a:solidFill>
                      <a:prstDash val="solid"/>
                      <a:round/>
                      <a:headEnd type="none" w="med" len="med"/>
                      <a:tailEnd type="none" w="med" len="med"/>
                    </a:lnL>
                    <a:lnR>
                      <a:noFill/>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2533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HCV co-infection </a:t>
                      </a:r>
                    </a:p>
                  </a:txBody>
                  <a:tcPr marT="45718" marB="4571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ART regardless of CD4 cell count</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ART regardless of CD4 cell count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ART if CD4 &lt; 500 cells/mL</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200" b="0" i="0" u="none" strike="noStrike" cap="none" normalizeH="0" baseline="0" dirty="0" smtClean="0">
                          <a:ln>
                            <a:noFill/>
                          </a:ln>
                          <a:solidFill>
                            <a:schemeClr val="tx1"/>
                          </a:solidFill>
                          <a:effectLst/>
                          <a:latin typeface="+mn-lt"/>
                          <a:ea typeface="ＭＳ Ｐゴシック" pitchFamily="34" charset="-128"/>
                        </a:rPr>
                        <a:t>ART if CD4 &lt; 500 cells/mL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200" b="0" i="0" u="none" strike="noStrike" cap="none" normalizeH="0" baseline="0" dirty="0" smtClean="0">
                          <a:ln>
                            <a:noFill/>
                          </a:ln>
                          <a:solidFill>
                            <a:schemeClr val="tx1"/>
                          </a:solidFill>
                          <a:effectLst/>
                          <a:latin typeface="+mn-lt"/>
                          <a:ea typeface="ＭＳ Ｐゴシック" pitchFamily="34" charset="-128"/>
                        </a:rPr>
                        <a:t>&gt;500 – consider if HCV therapy not feasible</a:t>
                      </a:r>
                    </a:p>
                  </a:txBody>
                  <a:tcPr marT="45718" marB="4571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Grade of evidence</a:t>
                      </a:r>
                    </a:p>
                  </a:txBody>
                  <a:tcPr marT="45718" marB="4571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 </a:t>
                      </a:r>
                      <a:r>
                        <a:rPr kumimoji="0" lang="en-CA" sz="2400" b="0" i="0" u="none" strike="noStrike" cap="none" normalizeH="0" baseline="0" dirty="0" err="1" smtClean="0">
                          <a:ln>
                            <a:noFill/>
                          </a:ln>
                          <a:solidFill>
                            <a:schemeClr val="tx1"/>
                          </a:solidFill>
                          <a:effectLst/>
                          <a:latin typeface="+mn-lt"/>
                          <a:ea typeface="ＭＳ Ｐゴシック" pitchFamily="34" charset="-128"/>
                        </a:rPr>
                        <a:t>BIIa</a:t>
                      </a:r>
                      <a:endParaRPr kumimoji="0" lang="en-CA" sz="2400" b="0" i="0" u="none" strike="noStrike" cap="none" normalizeH="0" baseline="0" dirty="0" smtClean="0">
                        <a:ln>
                          <a:noFill/>
                        </a:ln>
                        <a:solidFill>
                          <a:schemeClr val="tx1"/>
                        </a:solidFill>
                        <a:effectLst/>
                        <a:latin typeface="+mn-lt"/>
                        <a:ea typeface="ＭＳ Ｐゴシック" pitchFamily="34"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BII</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IC</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smtClean="0">
                          <a:ln>
                            <a:noFill/>
                          </a:ln>
                          <a:solidFill>
                            <a:schemeClr val="tx1"/>
                          </a:solidFill>
                          <a:effectLst/>
                          <a:latin typeface="+mn-lt"/>
                          <a:ea typeface="ＭＳ Ｐゴシック" pitchFamily="34" charset="-128"/>
                        </a:rPr>
                        <a:t> </a:t>
                      </a:r>
                    </a:p>
                  </a:txBody>
                  <a:tcPr marT="45718" marB="4571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7104"/>
            <a:ext cx="9144000" cy="1447800"/>
          </a:xfrm>
        </p:spPr>
        <p:txBody>
          <a:bodyPr>
            <a:noAutofit/>
          </a:bodyPr>
          <a:lstStyle/>
          <a:p>
            <a:pPr fontAlgn="auto">
              <a:spcAft>
                <a:spcPts val="0"/>
              </a:spcAft>
              <a:defRPr/>
            </a:pPr>
            <a:r>
              <a:rPr lang="en-CA" sz="3900" noProof="0" smtClean="0">
                <a:effectLst/>
              </a:rPr>
              <a:t> Incidence of Hepatic Decompensation despite cART</a:t>
            </a:r>
            <a:endParaRPr lang="en-CA" sz="3900" noProof="0">
              <a:effectLst/>
            </a:endParaRPr>
          </a:p>
        </p:txBody>
      </p:sp>
      <p:pic>
        <p:nvPicPr>
          <p:cNvPr id="29699" name="Picture 6" descr="cuminc.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300" y="1447361"/>
            <a:ext cx="694372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4495800" y="3200400"/>
            <a:ext cx="20129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30000">
                <a:solidFill>
                  <a:schemeClr val="tx1"/>
                </a:solidFill>
                <a:latin typeface="Arial" charset="0"/>
                <a:ea typeface="ＭＳ Ｐゴシック" pitchFamily="34" charset="-128"/>
              </a:defRPr>
            </a:lvl1pPr>
            <a:lvl2pPr marL="742950" indent="-285750" eaLnBrk="0" hangingPunct="0">
              <a:defRPr baseline="30000">
                <a:solidFill>
                  <a:schemeClr val="tx1"/>
                </a:solidFill>
                <a:latin typeface="Arial" charset="0"/>
                <a:ea typeface="ＭＳ Ｐゴシック" pitchFamily="34" charset="-128"/>
              </a:defRPr>
            </a:lvl2pPr>
            <a:lvl3pPr marL="1143000" indent="-228600" eaLnBrk="0" hangingPunct="0">
              <a:defRPr baseline="30000">
                <a:solidFill>
                  <a:schemeClr val="tx1"/>
                </a:solidFill>
                <a:latin typeface="Arial" charset="0"/>
                <a:ea typeface="ＭＳ Ｐゴシック" pitchFamily="34" charset="-128"/>
              </a:defRPr>
            </a:lvl3pPr>
            <a:lvl4pPr marL="1600200" indent="-228600" eaLnBrk="0" hangingPunct="0">
              <a:defRPr baseline="30000">
                <a:solidFill>
                  <a:schemeClr val="tx1"/>
                </a:solidFill>
                <a:latin typeface="Arial" charset="0"/>
                <a:ea typeface="ＭＳ Ｐゴシック" pitchFamily="34" charset="-128"/>
              </a:defRPr>
            </a:lvl4pPr>
            <a:lvl5pPr marL="2057400" indent="-228600" eaLnBrk="0" hangingPunct="0">
              <a:defRPr baseline="30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500" b="1" baseline="0">
                <a:solidFill>
                  <a:srgbClr val="003399"/>
                </a:solidFill>
              </a:rPr>
              <a:t>ART-Treated</a:t>
            </a:r>
          </a:p>
          <a:p>
            <a:pPr algn="ctr" eaLnBrk="1" fontAlgn="base" hangingPunct="1">
              <a:spcBef>
                <a:spcPct val="0"/>
              </a:spcBef>
              <a:spcAft>
                <a:spcPct val="0"/>
              </a:spcAft>
            </a:pPr>
            <a:r>
              <a:rPr lang="en-US" sz="1500" b="1" baseline="0">
                <a:solidFill>
                  <a:srgbClr val="003399"/>
                </a:solidFill>
              </a:rPr>
              <a:t>HIV/HCV-Coinfected</a:t>
            </a:r>
          </a:p>
        </p:txBody>
      </p:sp>
      <p:sp>
        <p:nvSpPr>
          <p:cNvPr id="29701" name="TextBox 5"/>
          <p:cNvSpPr txBox="1">
            <a:spLocks noChangeArrowheads="1"/>
          </p:cNvSpPr>
          <p:nvPr/>
        </p:nvSpPr>
        <p:spPr bwMode="auto">
          <a:xfrm>
            <a:off x="4495800" y="4572000"/>
            <a:ext cx="18938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30000">
                <a:solidFill>
                  <a:schemeClr val="tx1"/>
                </a:solidFill>
                <a:latin typeface="Arial" charset="0"/>
                <a:ea typeface="ＭＳ Ｐゴシック" pitchFamily="34" charset="-128"/>
              </a:defRPr>
            </a:lvl1pPr>
            <a:lvl2pPr marL="742950" indent="-285750" eaLnBrk="0" hangingPunct="0">
              <a:defRPr baseline="30000">
                <a:solidFill>
                  <a:schemeClr val="tx1"/>
                </a:solidFill>
                <a:latin typeface="Arial" charset="0"/>
                <a:ea typeface="ＭＳ Ｐゴシック" pitchFamily="34" charset="-128"/>
              </a:defRPr>
            </a:lvl2pPr>
            <a:lvl3pPr marL="1143000" indent="-228600" eaLnBrk="0" hangingPunct="0">
              <a:defRPr baseline="30000">
                <a:solidFill>
                  <a:schemeClr val="tx1"/>
                </a:solidFill>
                <a:latin typeface="Arial" charset="0"/>
                <a:ea typeface="ＭＳ Ｐゴシック" pitchFamily="34" charset="-128"/>
              </a:defRPr>
            </a:lvl3pPr>
            <a:lvl4pPr marL="1600200" indent="-228600" eaLnBrk="0" hangingPunct="0">
              <a:defRPr baseline="30000">
                <a:solidFill>
                  <a:schemeClr val="tx1"/>
                </a:solidFill>
                <a:latin typeface="Arial" charset="0"/>
                <a:ea typeface="ＭＳ Ｐゴシック" pitchFamily="34" charset="-128"/>
              </a:defRPr>
            </a:lvl4pPr>
            <a:lvl5pPr marL="2057400" indent="-228600" eaLnBrk="0" hangingPunct="0">
              <a:defRPr baseline="30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500" b="1" baseline="0">
                <a:solidFill>
                  <a:srgbClr val="A50021"/>
                </a:solidFill>
              </a:rPr>
              <a:t>HCV-Monoinfected</a:t>
            </a:r>
          </a:p>
        </p:txBody>
      </p:sp>
      <p:sp>
        <p:nvSpPr>
          <p:cNvPr id="29702" name="TextBox 8"/>
          <p:cNvSpPr txBox="1">
            <a:spLocks noChangeArrowheads="1"/>
          </p:cNvSpPr>
          <p:nvPr/>
        </p:nvSpPr>
        <p:spPr bwMode="auto">
          <a:xfrm>
            <a:off x="6781800" y="4419600"/>
            <a:ext cx="1119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30000">
                <a:solidFill>
                  <a:schemeClr val="tx1"/>
                </a:solidFill>
                <a:latin typeface="Arial" charset="0"/>
                <a:ea typeface="ＭＳ Ｐゴシック" pitchFamily="34" charset="-128"/>
              </a:defRPr>
            </a:lvl1pPr>
            <a:lvl2pPr marL="742950" indent="-285750" eaLnBrk="0" hangingPunct="0">
              <a:defRPr baseline="30000">
                <a:solidFill>
                  <a:schemeClr val="tx1"/>
                </a:solidFill>
                <a:latin typeface="Arial" charset="0"/>
                <a:ea typeface="ＭＳ Ｐゴシック" pitchFamily="34" charset="-128"/>
              </a:defRPr>
            </a:lvl2pPr>
            <a:lvl3pPr marL="1143000" indent="-228600" eaLnBrk="0" hangingPunct="0">
              <a:defRPr baseline="30000">
                <a:solidFill>
                  <a:schemeClr val="tx1"/>
                </a:solidFill>
                <a:latin typeface="Arial" charset="0"/>
                <a:ea typeface="ＭＳ Ｐゴシック" pitchFamily="34" charset="-128"/>
              </a:defRPr>
            </a:lvl3pPr>
            <a:lvl4pPr marL="1600200" indent="-228600" eaLnBrk="0" hangingPunct="0">
              <a:defRPr baseline="30000">
                <a:solidFill>
                  <a:schemeClr val="tx1"/>
                </a:solidFill>
                <a:latin typeface="Arial" charset="0"/>
                <a:ea typeface="ＭＳ Ｐゴシック" pitchFamily="34" charset="-128"/>
              </a:defRPr>
            </a:lvl4pPr>
            <a:lvl5pPr marL="2057400" indent="-228600" eaLnBrk="0" hangingPunct="0">
              <a:defRPr baseline="30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baseline="30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baseline="30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baseline="30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baseline="300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600" b="1" baseline="0">
                <a:solidFill>
                  <a:srgbClr val="000000"/>
                </a:solidFill>
              </a:rPr>
              <a:t>Log-rank </a:t>
            </a:r>
          </a:p>
          <a:p>
            <a:pPr algn="ctr" eaLnBrk="1" fontAlgn="base" hangingPunct="1">
              <a:spcBef>
                <a:spcPct val="0"/>
              </a:spcBef>
              <a:spcAft>
                <a:spcPct val="0"/>
              </a:spcAft>
            </a:pPr>
            <a:r>
              <a:rPr lang="en-US" sz="1600" b="1" baseline="0">
                <a:solidFill>
                  <a:srgbClr val="000000"/>
                </a:solidFill>
              </a:rPr>
              <a:t>p&lt;0.001</a:t>
            </a:r>
          </a:p>
        </p:txBody>
      </p:sp>
      <p:sp>
        <p:nvSpPr>
          <p:cNvPr id="7" name="TextBox 6"/>
          <p:cNvSpPr txBox="1"/>
          <p:nvPr/>
        </p:nvSpPr>
        <p:spPr>
          <a:xfrm>
            <a:off x="1130300" y="6543675"/>
            <a:ext cx="4613275" cy="314325"/>
          </a:xfrm>
          <a:prstGeom prst="rect">
            <a:avLst/>
          </a:prstGeom>
        </p:spPr>
        <p:txBody>
          <a:bodyPr>
            <a:normAutofit/>
          </a:bodyPr>
          <a:lstStyle>
            <a:lvl1pPr marL="342900" indent="-342900" defTabSz="914400" eaLnBrk="1" latinLnBrk="0" hangingPunct="1">
              <a:lnSpc>
                <a:spcPct val="90000"/>
              </a:lnSpc>
              <a:spcBef>
                <a:spcPts val="1200"/>
              </a:spcBef>
              <a:buClr>
                <a:schemeClr val="accent1"/>
              </a:buClr>
              <a:buSzPct val="90000"/>
              <a:buFont typeface="Wingdings" pitchFamily="2" charset="2"/>
              <a:buChar char=""/>
              <a:defRPr sz="2400" b="0">
                <a:effectLst>
                  <a:outerShdw blurRad="50800" dist="50800" dir="2700000" algn="tl" rotWithShape="0">
                    <a:schemeClr val="bg1">
                      <a:alpha val="30000"/>
                    </a:schemeClr>
                  </a:outerShdw>
                </a:effectLst>
                <a:latin typeface="+mn-lt"/>
                <a:ea typeface="+mn-ea"/>
              </a:defRPr>
            </a:lvl1pPr>
            <a:lvl2pPr marL="685800" lvl="1" indent="-336550" defTabSz="914400" eaLnBrk="1" latinLnBrk="0" hangingPunct="1">
              <a:lnSpc>
                <a:spcPct val="90000"/>
              </a:lnSpc>
              <a:spcBef>
                <a:spcPts val="1200"/>
              </a:spcBef>
              <a:buClr>
                <a:schemeClr val="accent2"/>
              </a:buClr>
              <a:buSzPct val="90000"/>
              <a:buFont typeface="Wingdings" pitchFamily="2" charset="2"/>
              <a:buChar char=""/>
              <a:defRPr sz="2000" b="0">
                <a:effectLst>
                  <a:outerShdw blurRad="50800" dist="50800" dir="2700000" algn="tl" rotWithShape="0">
                    <a:schemeClr val="bg1">
                      <a:alpha val="30000"/>
                    </a:schemeClr>
                  </a:outerShdw>
                </a:effectLst>
                <a:latin typeface="+mn-lt"/>
                <a:ea typeface="+mn-ea"/>
              </a:defRPr>
            </a:lvl2pPr>
            <a:lvl3pPr marL="1035050" indent="-349250" defTabSz="914400" eaLnBrk="1" latinLnBrk="0" hangingPunct="1">
              <a:spcBef>
                <a:spcPct val="20000"/>
              </a:spcBef>
              <a:buClr>
                <a:schemeClr val="accent1"/>
              </a:buClr>
              <a:buSzPct val="90000"/>
              <a:buFont typeface="Wingdings" pitchFamily="2" charset="2"/>
              <a:buChar char=""/>
              <a:defRPr sz="2000" b="1">
                <a:effectLst>
                  <a:outerShdw blurRad="50800" dist="50800" dir="2700000" algn="tl" rotWithShape="0">
                    <a:schemeClr val="bg1">
                      <a:alpha val="30000"/>
                    </a:schemeClr>
                  </a:outerShdw>
                </a:effectLst>
                <a:latin typeface="+mn-lt"/>
                <a:ea typeface="+mn-ea"/>
              </a:defRPr>
            </a:lvl3pPr>
            <a:lvl4pPr indent="-336550" defTabSz="914400" eaLnBrk="1" latinLnBrk="0" hangingPunct="1">
              <a:spcBef>
                <a:spcPct val="20000"/>
              </a:spcBef>
              <a:buClr>
                <a:schemeClr val="accent2"/>
              </a:buClr>
              <a:buSzPct val="90000"/>
              <a:buFont typeface="Wingdings" pitchFamily="2" charset="2"/>
              <a:buChar char=""/>
              <a:defRPr sz="1800" b="1">
                <a:effectLst>
                  <a:outerShdw blurRad="50800" dist="50800" dir="2700000" algn="tl" rotWithShape="0">
                    <a:schemeClr val="bg1">
                      <a:alpha val="30000"/>
                    </a:schemeClr>
                  </a:outerShdw>
                </a:effectLst>
                <a:latin typeface="+mn-lt"/>
                <a:ea typeface="+mn-ea"/>
              </a:defRPr>
            </a:lvl4pPr>
            <a:lvl5pPr marL="1720850" indent="-349250" defTabSz="914400" eaLnBrk="1" latinLnBrk="0" hangingPunct="1">
              <a:spcBef>
                <a:spcPct val="20000"/>
              </a:spcBef>
              <a:buClr>
                <a:schemeClr val="accent1"/>
              </a:buClr>
              <a:buSzPct val="90000"/>
              <a:buFont typeface="Wingdings" pitchFamily="2" charset="2"/>
              <a:buChar char=""/>
              <a:defRPr sz="1800" b="1">
                <a:effectLst>
                  <a:outerShdw blurRad="50800" dist="50800" dir="2700000" algn="tl" rotWithShape="0">
                    <a:schemeClr val="bg1">
                      <a:alpha val="30000"/>
                    </a:schemeClr>
                  </a:outerShdw>
                </a:effectLst>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fontAlgn="base">
              <a:spcAft>
                <a:spcPct val="0"/>
              </a:spcAft>
              <a:buClr>
                <a:srgbClr val="FFB91D"/>
              </a:buClr>
              <a:buFont typeface="Wingdings" pitchFamily="2" charset="2"/>
              <a:buNone/>
              <a:defRPr/>
            </a:pPr>
            <a:r>
              <a:rPr lang="en-US" baseline="30000" dirty="0">
                <a:solidFill>
                  <a:prstClr val="white"/>
                </a:solidFill>
                <a:effectLst>
                  <a:outerShdw blurRad="50800" dist="50800" dir="2700000" algn="tl" rotWithShape="0">
                    <a:prstClr val="black">
                      <a:alpha val="30000"/>
                    </a:prstClr>
                  </a:outerShdw>
                </a:effectLst>
              </a:rPr>
              <a:t>* Based on competing risk regression analysis.</a:t>
            </a:r>
          </a:p>
        </p:txBody>
      </p:sp>
      <p:sp>
        <p:nvSpPr>
          <p:cNvPr id="20488" name="Text Box 8"/>
          <p:cNvSpPr txBox="1">
            <a:spLocks noChangeArrowheads="1"/>
          </p:cNvSpPr>
          <p:nvPr/>
        </p:nvSpPr>
        <p:spPr bwMode="auto">
          <a:xfrm>
            <a:off x="5954912" y="6516655"/>
            <a:ext cx="31890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fontAlgn="base">
              <a:spcBef>
                <a:spcPct val="0"/>
              </a:spcBef>
              <a:spcAft>
                <a:spcPct val="0"/>
              </a:spcAft>
              <a:defRPr/>
            </a:pPr>
            <a:r>
              <a:rPr lang="en-CA" sz="1200" dirty="0">
                <a:solidFill>
                  <a:prstClr val="white"/>
                </a:solidFill>
                <a:ea typeface="ＭＳ Ｐゴシック" charset="0"/>
              </a:rPr>
              <a:t>Lo </a:t>
            </a:r>
            <a:r>
              <a:rPr lang="en-CA" sz="1200" dirty="0" smtClean="0">
                <a:solidFill>
                  <a:prstClr val="white"/>
                </a:solidFill>
                <a:ea typeface="ＭＳ Ｐゴシック" charset="0"/>
              </a:rPr>
              <a:t>Re. </a:t>
            </a:r>
            <a:r>
              <a:rPr lang="en-CA" sz="1200" dirty="0">
                <a:solidFill>
                  <a:prstClr val="white"/>
                </a:solidFill>
                <a:ea typeface="ＭＳ Ｐゴシック" charset="0"/>
              </a:rPr>
              <a:t>IAS 2012. Abstract WEAB0102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619250"/>
          </a:xfrm>
        </p:spPr>
        <p:txBody>
          <a:bodyPr>
            <a:noAutofit/>
          </a:bodyPr>
          <a:lstStyle/>
          <a:p>
            <a:pPr fontAlgn="auto">
              <a:spcAft>
                <a:spcPts val="0"/>
              </a:spcAft>
              <a:defRPr/>
            </a:pPr>
            <a:r>
              <a:rPr lang="en-CA" sz="3900" noProof="0" smtClean="0">
                <a:effectLst/>
              </a:rPr>
              <a:t>Antiretroviral therapy-related hepatotoxicity</a:t>
            </a:r>
          </a:p>
        </p:txBody>
      </p:sp>
      <p:sp>
        <p:nvSpPr>
          <p:cNvPr id="22531" name="Rectangle 3"/>
          <p:cNvSpPr>
            <a:spLocks noGrp="1" noChangeArrowheads="1"/>
          </p:cNvSpPr>
          <p:nvPr>
            <p:ph idx="1"/>
          </p:nvPr>
        </p:nvSpPr>
        <p:spPr/>
        <p:txBody>
          <a:bodyPr/>
          <a:lstStyle/>
          <a:p>
            <a:pPr fontAlgn="auto">
              <a:spcAft>
                <a:spcPts val="0"/>
              </a:spcAft>
              <a:defRPr/>
            </a:pPr>
            <a:r>
              <a:rPr lang="en-CA" noProof="0" dirty="0" smtClean="0">
                <a:effectLst/>
              </a:rPr>
              <a:t>Initiation of </a:t>
            </a:r>
            <a:r>
              <a:rPr lang="en-CA" noProof="0" dirty="0" err="1" smtClean="0">
                <a:effectLst/>
              </a:rPr>
              <a:t>cART</a:t>
            </a:r>
            <a:r>
              <a:rPr lang="en-CA" noProof="0" dirty="0" smtClean="0">
                <a:effectLst/>
              </a:rPr>
              <a:t> is associated with increased risk of hepatotoxicity in co-infected individuals. </a:t>
            </a:r>
          </a:p>
          <a:p>
            <a:pPr lvl="1" fontAlgn="auto">
              <a:spcAft>
                <a:spcPts val="0"/>
              </a:spcAft>
              <a:defRPr/>
            </a:pPr>
            <a:r>
              <a:rPr lang="en-CA" noProof="0" dirty="0" smtClean="0">
                <a:effectLst/>
              </a:rPr>
              <a:t>The incidence of Grade 3 or 4 hepatotoxicity has been estimated to be between 2-18% in observational studies</a:t>
            </a:r>
            <a:endParaRPr lang="en-CA" baseline="30000" noProof="0" dirty="0" smtClean="0">
              <a:effectLst/>
            </a:endParaRPr>
          </a:p>
          <a:p>
            <a:pPr lvl="1" fontAlgn="auto">
              <a:spcAft>
                <a:spcPts val="0"/>
              </a:spcAft>
              <a:defRPr/>
            </a:pPr>
            <a:r>
              <a:rPr lang="en-CA" noProof="0" dirty="0" smtClean="0">
                <a:effectLst/>
              </a:rPr>
              <a:t>Additional risk factors include alcohol or substance use, older age and in some studies genotype 3 HCV</a:t>
            </a:r>
          </a:p>
        </p:txBody>
      </p:sp>
      <p:sp>
        <p:nvSpPr>
          <p:cNvPr id="22532" name="Text Box 4"/>
          <p:cNvSpPr txBox="1">
            <a:spLocks noChangeArrowheads="1"/>
          </p:cNvSpPr>
          <p:nvPr/>
        </p:nvSpPr>
        <p:spPr bwMode="auto">
          <a:xfrm>
            <a:off x="395288" y="6092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endParaRPr lang="en-US">
              <a:solidFill>
                <a:prstClr val="white"/>
              </a:solidFill>
              <a:latin typeface="Arial" charset="0"/>
              <a:ea typeface="ＭＳ Ｐゴシック" charset="0"/>
            </a:endParaRPr>
          </a:p>
        </p:txBody>
      </p:sp>
      <p:sp>
        <p:nvSpPr>
          <p:cNvPr id="22533" name="Text Box 5"/>
          <p:cNvSpPr txBox="1">
            <a:spLocks noChangeArrowheads="1"/>
          </p:cNvSpPr>
          <p:nvPr/>
        </p:nvSpPr>
        <p:spPr bwMode="auto">
          <a:xfrm>
            <a:off x="7092280" y="6276181"/>
            <a:ext cx="1821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fontAlgn="base">
              <a:spcBef>
                <a:spcPct val="0"/>
              </a:spcBef>
              <a:spcAft>
                <a:spcPct val="0"/>
              </a:spcAft>
              <a:defRPr/>
            </a:pPr>
            <a:r>
              <a:rPr lang="en-CA" sz="1200" dirty="0" smtClean="0">
                <a:solidFill>
                  <a:prstClr val="white"/>
                </a:solidFill>
                <a:ea typeface="ＭＳ Ｐゴシック" charset="0"/>
              </a:rPr>
              <a:t>Nunez. </a:t>
            </a:r>
            <a:r>
              <a:rPr lang="en-CA" sz="1200" dirty="0" err="1" smtClean="0">
                <a:solidFill>
                  <a:prstClr val="white"/>
                </a:solidFill>
                <a:ea typeface="ＭＳ Ｐゴシック" charset="0"/>
              </a:rPr>
              <a:t>Hepatology</a:t>
            </a:r>
            <a:r>
              <a:rPr lang="en-CA" sz="1200" dirty="0" smtClean="0">
                <a:solidFill>
                  <a:prstClr val="white"/>
                </a:solidFill>
                <a:ea typeface="ＭＳ Ｐゴシック" charset="0"/>
              </a:rPr>
              <a:t>, 2010.</a:t>
            </a:r>
            <a:endParaRPr lang="en-CA" sz="1200" dirty="0">
              <a:solidFill>
                <a:prstClr val="white"/>
              </a:solidFill>
              <a:ea typeface="ＭＳ Ｐゴシック" charset="0"/>
            </a:endParaRPr>
          </a:p>
          <a:p>
            <a:pPr algn="r" fontAlgn="base">
              <a:spcBef>
                <a:spcPct val="0"/>
              </a:spcBef>
              <a:spcAft>
                <a:spcPct val="0"/>
              </a:spcAft>
              <a:defRPr/>
            </a:pPr>
            <a:r>
              <a:rPr lang="en-CA" sz="1200" dirty="0" smtClean="0">
                <a:solidFill>
                  <a:prstClr val="white"/>
                </a:solidFill>
                <a:ea typeface="ＭＳ Ｐゴシック" charset="0"/>
              </a:rPr>
              <a:t>Nunez et </a:t>
            </a:r>
            <a:r>
              <a:rPr lang="en-CA" sz="1200" dirty="0">
                <a:solidFill>
                  <a:prstClr val="white"/>
                </a:solidFill>
                <a:ea typeface="ＭＳ Ｐゴシック" charset="0"/>
              </a:rPr>
              <a:t>al. </a:t>
            </a:r>
            <a:r>
              <a:rPr lang="en-CA" sz="1200" dirty="0" smtClean="0">
                <a:solidFill>
                  <a:prstClr val="white"/>
                </a:solidFill>
                <a:ea typeface="ＭＳ Ｐゴシック" charset="0"/>
              </a:rPr>
              <a:t>JAIDS, 2002.</a:t>
            </a:r>
            <a:endParaRPr lang="en-CA" sz="1200" baseline="300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21960"/>
            <a:ext cx="9144000" cy="1417638"/>
          </a:xfrm>
        </p:spPr>
        <p:txBody>
          <a:bodyPr/>
          <a:lstStyle/>
          <a:p>
            <a:pPr fontAlgn="auto">
              <a:spcAft>
                <a:spcPts val="0"/>
              </a:spcAft>
              <a:defRPr/>
            </a:pPr>
            <a:r>
              <a:rPr lang="en-CA" sz="3900" noProof="0" smtClean="0">
                <a:effectLst/>
              </a:rPr>
              <a:t>Mechanisms of liver toxicity</a:t>
            </a:r>
          </a:p>
        </p:txBody>
      </p:sp>
      <p:pic>
        <p:nvPicPr>
          <p:cNvPr id="23556" name="Picture 4"/>
          <p:cNvPicPr>
            <a:picLocks noChangeAspect="1" noChangeArrowheads="1"/>
          </p:cNvPicPr>
          <p:nvPr/>
        </p:nvPicPr>
        <p:blipFill>
          <a:blip r:embed="rId2" cstate="print"/>
          <a:srcRect/>
          <a:stretch>
            <a:fillRect/>
          </a:stretch>
        </p:blipFill>
        <p:spPr bwMode="auto">
          <a:xfrm>
            <a:off x="944563" y="1705033"/>
            <a:ext cx="7253287" cy="412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7" name="Text Box 5"/>
          <p:cNvSpPr txBox="1">
            <a:spLocks noChangeArrowheads="1"/>
          </p:cNvSpPr>
          <p:nvPr/>
        </p:nvSpPr>
        <p:spPr bwMode="auto">
          <a:xfrm>
            <a:off x="956198" y="5877272"/>
            <a:ext cx="31530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CA" sz="1400" dirty="0">
                <a:solidFill>
                  <a:prstClr val="white"/>
                </a:solidFill>
                <a:ea typeface="ＭＳ Ｐゴシック" charset="0"/>
              </a:rPr>
              <a:t>Figure </a:t>
            </a:r>
            <a:r>
              <a:rPr lang="en-CA" sz="1400" dirty="0" smtClean="0">
                <a:solidFill>
                  <a:prstClr val="white"/>
                </a:solidFill>
                <a:ea typeface="ＭＳ Ｐゴシック" charset="0"/>
              </a:rPr>
              <a:t>from Nunez. </a:t>
            </a:r>
            <a:r>
              <a:rPr lang="en-CA" sz="1400" dirty="0">
                <a:solidFill>
                  <a:prstClr val="white"/>
                </a:solidFill>
                <a:ea typeface="ＭＳ Ｐゴシック" charset="0"/>
              </a:rPr>
              <a:t>J </a:t>
            </a:r>
            <a:r>
              <a:rPr lang="en-CA" sz="1400" dirty="0" err="1" smtClean="0">
                <a:solidFill>
                  <a:prstClr val="white"/>
                </a:solidFill>
                <a:ea typeface="ＭＳ Ｐゴシック" charset="0"/>
              </a:rPr>
              <a:t>Hepatology</a:t>
            </a:r>
            <a:r>
              <a:rPr lang="en-CA" sz="1400" dirty="0" smtClean="0">
                <a:solidFill>
                  <a:prstClr val="white"/>
                </a:solidFill>
                <a:ea typeface="ＭＳ Ｐゴシック" charset="0"/>
              </a:rPr>
              <a:t>, 2006.</a:t>
            </a:r>
            <a:endParaRPr lang="en-CA" sz="14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8424"/>
            <a:ext cx="8229600" cy="1700808"/>
          </a:xfrm>
        </p:spPr>
        <p:txBody>
          <a:bodyPr>
            <a:noAutofit/>
          </a:bodyPr>
          <a:lstStyle/>
          <a:p>
            <a:pPr fontAlgn="auto">
              <a:spcAft>
                <a:spcPts val="0"/>
              </a:spcAft>
              <a:defRPr/>
            </a:pPr>
            <a:r>
              <a:rPr lang="en-CA" sz="3900" noProof="0" smtClean="0">
                <a:effectLst/>
              </a:rPr>
              <a:t>Antiretroviral therapy-related hepatotoxicity</a:t>
            </a:r>
          </a:p>
        </p:txBody>
      </p:sp>
      <p:sp>
        <p:nvSpPr>
          <p:cNvPr id="25603" name="Rectangle 3"/>
          <p:cNvSpPr>
            <a:spLocks noGrp="1" noChangeArrowheads="1"/>
          </p:cNvSpPr>
          <p:nvPr>
            <p:ph idx="1"/>
          </p:nvPr>
        </p:nvSpPr>
        <p:spPr>
          <a:xfrm>
            <a:off x="468313" y="1927225"/>
            <a:ext cx="8229600" cy="4525963"/>
          </a:xfrm>
        </p:spPr>
        <p:txBody>
          <a:bodyPr/>
          <a:lstStyle/>
          <a:p>
            <a:pPr fontAlgn="auto">
              <a:spcBef>
                <a:spcPts val="2400"/>
              </a:spcBef>
              <a:spcAft>
                <a:spcPts val="0"/>
              </a:spcAft>
              <a:defRPr/>
            </a:pPr>
            <a:r>
              <a:rPr lang="en-CA" noProof="0" dirty="0" smtClean="0">
                <a:effectLst/>
              </a:rPr>
              <a:t>Most reports of hepatotoxicity originate in the early </a:t>
            </a:r>
            <a:r>
              <a:rPr lang="en-CA" noProof="0" dirty="0" err="1" smtClean="0">
                <a:effectLst/>
              </a:rPr>
              <a:t>cART</a:t>
            </a:r>
            <a:r>
              <a:rPr lang="en-CA" noProof="0" dirty="0" smtClean="0">
                <a:effectLst/>
              </a:rPr>
              <a:t> era (1996-2002)</a:t>
            </a:r>
          </a:p>
          <a:p>
            <a:pPr fontAlgn="auto">
              <a:spcBef>
                <a:spcPts val="2400"/>
              </a:spcBef>
              <a:spcAft>
                <a:spcPts val="0"/>
              </a:spcAft>
              <a:defRPr/>
            </a:pPr>
            <a:r>
              <a:rPr lang="en-CA" noProof="0" dirty="0" smtClean="0">
                <a:effectLst/>
              </a:rPr>
              <a:t>Early protease inhibitors associated with risk of hepatotoxicity</a:t>
            </a:r>
          </a:p>
          <a:p>
            <a:pPr lvl="1" fontAlgn="auto">
              <a:spcBef>
                <a:spcPts val="2400"/>
              </a:spcBef>
              <a:spcAft>
                <a:spcPts val="0"/>
              </a:spcAft>
              <a:defRPr/>
            </a:pPr>
            <a:r>
              <a:rPr lang="en-CA" noProof="0" dirty="0" smtClean="0">
                <a:effectLst/>
              </a:rPr>
              <a:t>In particular high-dose ritonavir </a:t>
            </a:r>
            <a:endParaRPr lang="en-CA" baseline="30000" noProof="0" dirty="0" smtClean="0">
              <a:effectLst/>
            </a:endParaRPr>
          </a:p>
          <a:p>
            <a:pPr fontAlgn="auto">
              <a:spcBef>
                <a:spcPts val="2400"/>
              </a:spcBef>
              <a:spcAft>
                <a:spcPts val="0"/>
              </a:spcAft>
              <a:defRPr/>
            </a:pPr>
            <a:r>
              <a:rPr lang="en-CA" noProof="0" dirty="0" err="1" smtClean="0">
                <a:effectLst/>
              </a:rPr>
              <a:t>Nevirapine</a:t>
            </a:r>
            <a:r>
              <a:rPr lang="en-CA" noProof="0" dirty="0" smtClean="0">
                <a:effectLst/>
              </a:rPr>
              <a:t> &gt; </a:t>
            </a:r>
            <a:r>
              <a:rPr lang="en-CA" noProof="0" dirty="0" err="1" smtClean="0">
                <a:effectLst/>
              </a:rPr>
              <a:t>efavirenz</a:t>
            </a:r>
            <a:r>
              <a:rPr lang="en-CA" noProof="0" dirty="0" smtClean="0">
                <a:effectLst/>
              </a:rPr>
              <a:t> </a:t>
            </a:r>
          </a:p>
          <a:p>
            <a:pPr fontAlgn="auto">
              <a:spcBef>
                <a:spcPts val="2400"/>
              </a:spcBef>
              <a:spcAft>
                <a:spcPts val="0"/>
              </a:spcAft>
              <a:defRPr/>
            </a:pPr>
            <a:endParaRPr lang="en-CA" noProof="0" dirty="0" smtClean="0">
              <a:effectLst/>
            </a:endParaRPr>
          </a:p>
        </p:txBody>
      </p:sp>
      <p:sp>
        <p:nvSpPr>
          <p:cNvPr id="25604" name="Text Box 4"/>
          <p:cNvSpPr txBox="1">
            <a:spLocks noChangeArrowheads="1"/>
          </p:cNvSpPr>
          <p:nvPr/>
        </p:nvSpPr>
        <p:spPr bwMode="auto">
          <a:xfrm>
            <a:off x="6012160" y="5903892"/>
            <a:ext cx="30024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fontAlgn="base">
              <a:spcBef>
                <a:spcPct val="0"/>
              </a:spcBef>
              <a:spcAft>
                <a:spcPct val="0"/>
              </a:spcAft>
              <a:defRPr/>
            </a:pPr>
            <a:r>
              <a:rPr lang="en-CA" sz="1200" dirty="0" err="1" smtClean="0">
                <a:solidFill>
                  <a:prstClr val="white"/>
                </a:solidFill>
                <a:ea typeface="ＭＳ Ｐゴシック" charset="0"/>
              </a:rPr>
              <a:t>Sulkowski</a:t>
            </a:r>
            <a:r>
              <a:rPr lang="en-CA" sz="1200" dirty="0" smtClean="0">
                <a:solidFill>
                  <a:prstClr val="white"/>
                </a:solidFill>
                <a:ea typeface="ＭＳ Ｐゴシック" charset="0"/>
              </a:rPr>
              <a:t>  </a:t>
            </a:r>
            <a:r>
              <a:rPr lang="en-CA" sz="1200" dirty="0">
                <a:solidFill>
                  <a:prstClr val="white"/>
                </a:solidFill>
                <a:ea typeface="ＭＳ Ｐゴシック" charset="0"/>
              </a:rPr>
              <a:t>et al. </a:t>
            </a:r>
            <a:r>
              <a:rPr lang="en-CA" sz="1200" dirty="0" smtClean="0">
                <a:solidFill>
                  <a:prstClr val="white"/>
                </a:solidFill>
                <a:ea typeface="ＭＳ Ｐゴシック" charset="0"/>
              </a:rPr>
              <a:t>JAMA, 2000.</a:t>
            </a:r>
            <a:endParaRPr lang="en-CA" sz="1200" baseline="30000" dirty="0">
              <a:solidFill>
                <a:prstClr val="white"/>
              </a:solidFill>
              <a:ea typeface="ＭＳ Ｐゴシック" charset="0"/>
            </a:endParaRPr>
          </a:p>
          <a:p>
            <a:pPr algn="r" fontAlgn="base">
              <a:spcBef>
                <a:spcPct val="0"/>
              </a:spcBef>
              <a:spcAft>
                <a:spcPct val="0"/>
              </a:spcAft>
              <a:defRPr/>
            </a:pPr>
            <a:r>
              <a:rPr lang="en-CA" sz="1200" dirty="0" err="1" smtClean="0">
                <a:solidFill>
                  <a:prstClr val="white"/>
                </a:solidFill>
                <a:ea typeface="ＭＳ Ｐゴシック" charset="0"/>
              </a:rPr>
              <a:t>Aceti</a:t>
            </a:r>
            <a:r>
              <a:rPr lang="en-CA" sz="1200" dirty="0" smtClean="0">
                <a:solidFill>
                  <a:prstClr val="white"/>
                </a:solidFill>
                <a:ea typeface="ＭＳ Ｐゴシック" charset="0"/>
              </a:rPr>
              <a:t>  </a:t>
            </a:r>
            <a:r>
              <a:rPr lang="en-CA" sz="1200" dirty="0">
                <a:solidFill>
                  <a:prstClr val="white"/>
                </a:solidFill>
                <a:ea typeface="ＭＳ Ｐゴシック" charset="0"/>
              </a:rPr>
              <a:t>et al. </a:t>
            </a:r>
            <a:r>
              <a:rPr lang="en-CA" sz="1200" dirty="0" smtClean="0">
                <a:solidFill>
                  <a:prstClr val="white"/>
                </a:solidFill>
                <a:ea typeface="ＭＳ Ｐゴシック" charset="0"/>
              </a:rPr>
              <a:t>JAIDS, 2002.</a:t>
            </a:r>
            <a:endParaRPr lang="en-CA" sz="1200" baseline="30000" dirty="0">
              <a:solidFill>
                <a:prstClr val="white"/>
              </a:solidFill>
              <a:ea typeface="ＭＳ Ｐゴシック" charset="0"/>
            </a:endParaRPr>
          </a:p>
          <a:p>
            <a:pPr algn="r" fontAlgn="base">
              <a:spcBef>
                <a:spcPct val="0"/>
              </a:spcBef>
              <a:spcAft>
                <a:spcPct val="0"/>
              </a:spcAft>
              <a:defRPr/>
            </a:pPr>
            <a:r>
              <a:rPr lang="en-CA" sz="1200" dirty="0" err="1" smtClean="0">
                <a:solidFill>
                  <a:prstClr val="white"/>
                </a:solidFill>
                <a:ea typeface="ＭＳ Ｐゴシック" charset="0"/>
              </a:rPr>
              <a:t>Sulkowski</a:t>
            </a:r>
            <a:r>
              <a:rPr lang="en-CA" sz="1200" dirty="0" smtClean="0">
                <a:solidFill>
                  <a:prstClr val="white"/>
                </a:solidFill>
                <a:ea typeface="ＭＳ Ｐゴシック" charset="0"/>
              </a:rPr>
              <a:t>  </a:t>
            </a:r>
            <a:r>
              <a:rPr lang="en-CA" sz="1200" dirty="0">
                <a:solidFill>
                  <a:prstClr val="white"/>
                </a:solidFill>
                <a:ea typeface="ＭＳ Ｐゴシック" charset="0"/>
              </a:rPr>
              <a:t>et al. </a:t>
            </a:r>
            <a:r>
              <a:rPr lang="en-CA" sz="1200" dirty="0" err="1" smtClean="0">
                <a:solidFill>
                  <a:prstClr val="white"/>
                </a:solidFill>
                <a:ea typeface="ＭＳ Ｐゴシック" charset="0"/>
              </a:rPr>
              <a:t>Hepatology</a:t>
            </a:r>
            <a:r>
              <a:rPr lang="en-CA" sz="1200" dirty="0" smtClean="0">
                <a:solidFill>
                  <a:prstClr val="white"/>
                </a:solidFill>
                <a:ea typeface="ＭＳ Ｐゴシック" charset="0"/>
              </a:rPr>
              <a:t>, 2002.</a:t>
            </a:r>
            <a:endParaRPr lang="en-CA" sz="1200" baseline="30000" dirty="0">
              <a:solidFill>
                <a:prstClr val="white"/>
              </a:solidFill>
              <a:ea typeface="ＭＳ Ｐゴシック" charset="0"/>
            </a:endParaRPr>
          </a:p>
          <a:p>
            <a:pPr algn="r" fontAlgn="base">
              <a:spcBef>
                <a:spcPct val="0"/>
              </a:spcBef>
              <a:spcAft>
                <a:spcPct val="0"/>
              </a:spcAft>
              <a:defRPr/>
            </a:pPr>
            <a:r>
              <a:rPr lang="en-CA" sz="1200" dirty="0" smtClean="0">
                <a:solidFill>
                  <a:prstClr val="white"/>
                </a:solidFill>
                <a:ea typeface="ＭＳ Ｐゴシック" charset="0"/>
              </a:rPr>
              <a:t>Martin-</a:t>
            </a:r>
            <a:r>
              <a:rPr lang="en-CA" sz="1200" dirty="0" err="1" smtClean="0">
                <a:solidFill>
                  <a:prstClr val="white"/>
                </a:solidFill>
                <a:ea typeface="ＭＳ Ｐゴシック" charset="0"/>
              </a:rPr>
              <a:t>Carbonero</a:t>
            </a:r>
            <a:r>
              <a:rPr lang="en-CA" sz="1200" dirty="0" smtClean="0">
                <a:solidFill>
                  <a:prstClr val="white"/>
                </a:solidFill>
                <a:ea typeface="ＭＳ Ｐゴシック" charset="0"/>
              </a:rPr>
              <a:t>  </a:t>
            </a:r>
            <a:r>
              <a:rPr lang="en-CA" sz="1200" dirty="0">
                <a:solidFill>
                  <a:prstClr val="white"/>
                </a:solidFill>
                <a:ea typeface="ＭＳ Ｐゴシック" charset="0"/>
              </a:rPr>
              <a:t>et al. HIV </a:t>
            </a:r>
            <a:r>
              <a:rPr lang="en-CA" sz="1200" dirty="0" err="1">
                <a:solidFill>
                  <a:prstClr val="white"/>
                </a:solidFill>
                <a:ea typeface="ＭＳ Ｐゴシック" charset="0"/>
              </a:rPr>
              <a:t>Clin</a:t>
            </a:r>
            <a:r>
              <a:rPr lang="en-CA" sz="1200" dirty="0">
                <a:solidFill>
                  <a:prstClr val="white"/>
                </a:solidFill>
                <a:ea typeface="ＭＳ Ｐゴシック" charset="0"/>
              </a:rPr>
              <a:t> </a:t>
            </a:r>
            <a:r>
              <a:rPr lang="en-CA" sz="1200" dirty="0" smtClean="0">
                <a:solidFill>
                  <a:prstClr val="white"/>
                </a:solidFill>
                <a:ea typeface="ＭＳ Ｐゴシック" charset="0"/>
              </a:rPr>
              <a:t>Trials, 2003.</a:t>
            </a:r>
            <a:endParaRPr lang="en-CA" sz="1200" baseline="300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41648"/>
            <a:ext cx="8229600" cy="1143000"/>
          </a:xfrm>
        </p:spPr>
        <p:txBody>
          <a:bodyPr>
            <a:noAutofit/>
          </a:bodyPr>
          <a:lstStyle/>
          <a:p>
            <a:pPr fontAlgn="auto">
              <a:spcAft>
                <a:spcPts val="0"/>
              </a:spcAft>
              <a:defRPr/>
            </a:pPr>
            <a:r>
              <a:rPr lang="en-CA" sz="3900" noProof="0" smtClean="0">
                <a:effectLst/>
              </a:rPr>
              <a:t>Antiretroviral therapy-related hepatotoxicity</a:t>
            </a:r>
          </a:p>
        </p:txBody>
      </p:sp>
      <p:sp>
        <p:nvSpPr>
          <p:cNvPr id="29699" name="Rectangle 3"/>
          <p:cNvSpPr>
            <a:spLocks noGrp="1" noChangeArrowheads="1"/>
          </p:cNvSpPr>
          <p:nvPr>
            <p:ph type="body" sz="half" idx="1"/>
          </p:nvPr>
        </p:nvSpPr>
        <p:spPr>
          <a:xfrm>
            <a:off x="457200" y="2089822"/>
            <a:ext cx="4038600" cy="4525962"/>
          </a:xfrm>
        </p:spPr>
        <p:txBody>
          <a:bodyPr/>
          <a:lstStyle/>
          <a:p>
            <a:pPr fontAlgn="auto">
              <a:lnSpc>
                <a:spcPct val="90000"/>
              </a:lnSpc>
              <a:spcAft>
                <a:spcPts val="0"/>
              </a:spcAft>
              <a:defRPr/>
            </a:pPr>
            <a:r>
              <a:rPr lang="en-CA" noProof="0" smtClean="0">
                <a:effectLst/>
              </a:rPr>
              <a:t>Successful HCV therapy associated with decreased risk of subsequent ART hepatotoxicity</a:t>
            </a:r>
          </a:p>
          <a:p>
            <a:pPr fontAlgn="auto">
              <a:lnSpc>
                <a:spcPct val="90000"/>
              </a:lnSpc>
              <a:spcAft>
                <a:spcPts val="0"/>
              </a:spcAft>
              <a:defRPr/>
            </a:pPr>
            <a:r>
              <a:rPr lang="en-CA" noProof="0">
                <a:effectLst/>
              </a:rPr>
              <a:t>C</a:t>
            </a:r>
            <a:r>
              <a:rPr lang="en-CA" noProof="0" smtClean="0">
                <a:effectLst/>
              </a:rPr>
              <a:t>ohort of 132 co-infected individuals</a:t>
            </a:r>
          </a:p>
          <a:p>
            <a:pPr fontAlgn="auto">
              <a:lnSpc>
                <a:spcPct val="90000"/>
              </a:lnSpc>
              <a:spcAft>
                <a:spcPts val="0"/>
              </a:spcAft>
              <a:defRPr/>
            </a:pPr>
            <a:r>
              <a:rPr lang="en-CA" noProof="0" smtClean="0">
                <a:effectLst/>
              </a:rPr>
              <a:t>33% achieved SVR</a:t>
            </a:r>
          </a:p>
          <a:p>
            <a:pPr fontAlgn="auto">
              <a:lnSpc>
                <a:spcPct val="90000"/>
              </a:lnSpc>
              <a:spcAft>
                <a:spcPts val="0"/>
              </a:spcAft>
              <a:defRPr/>
            </a:pPr>
            <a:r>
              <a:rPr lang="en-CA" noProof="0" smtClean="0">
                <a:effectLst/>
              </a:rPr>
              <a:t>Lower yearly incidence of hepatotoxicity in those with SVR (3.1% vs. 12.9%)</a:t>
            </a:r>
          </a:p>
        </p:txBody>
      </p:sp>
      <p:pic>
        <p:nvPicPr>
          <p:cNvPr id="33796" name="Picture 6"/>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27313"/>
            <a:ext cx="4251254" cy="2601887"/>
          </a:xfrm>
        </p:spPr>
      </p:pic>
      <p:sp>
        <p:nvSpPr>
          <p:cNvPr id="29703" name="Text Box 7"/>
          <p:cNvSpPr txBox="1">
            <a:spLocks noChangeArrowheads="1"/>
          </p:cNvSpPr>
          <p:nvPr/>
        </p:nvSpPr>
        <p:spPr bwMode="auto">
          <a:xfrm>
            <a:off x="7308304" y="6482663"/>
            <a:ext cx="16784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en-CA" sz="1200" dirty="0" err="1" smtClean="0">
                <a:solidFill>
                  <a:prstClr val="white"/>
                </a:solidFill>
                <a:ea typeface="ＭＳ Ｐゴシック" charset="0"/>
              </a:rPr>
              <a:t>Labarga</a:t>
            </a:r>
            <a:r>
              <a:rPr lang="en-CA" sz="1200" dirty="0" smtClean="0">
                <a:solidFill>
                  <a:prstClr val="white"/>
                </a:solidFill>
                <a:ea typeface="ＭＳ Ｐゴシック" charset="0"/>
              </a:rPr>
              <a:t> </a:t>
            </a:r>
            <a:r>
              <a:rPr lang="en-CA" sz="1200" dirty="0">
                <a:solidFill>
                  <a:prstClr val="white"/>
                </a:solidFill>
                <a:ea typeface="ＭＳ Ｐゴシック" charset="0"/>
              </a:rPr>
              <a:t>et al. </a:t>
            </a:r>
            <a:r>
              <a:rPr lang="en-CA" sz="1200" dirty="0" smtClean="0">
                <a:solidFill>
                  <a:prstClr val="white"/>
                </a:solidFill>
                <a:ea typeface="ＭＳ Ｐゴシック" charset="0"/>
              </a:rPr>
              <a:t>JID, 2007.</a:t>
            </a:r>
            <a:endParaRPr lang="en-CA" sz="12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8424"/>
            <a:ext cx="8229600" cy="1700808"/>
          </a:xfrm>
        </p:spPr>
        <p:txBody>
          <a:bodyPr>
            <a:noAutofit/>
          </a:bodyPr>
          <a:lstStyle/>
          <a:p>
            <a:pPr fontAlgn="auto">
              <a:spcAft>
                <a:spcPts val="0"/>
              </a:spcAft>
              <a:defRPr/>
            </a:pPr>
            <a:r>
              <a:rPr lang="en-CA" sz="3900" noProof="0" smtClean="0">
                <a:effectLst/>
              </a:rPr>
              <a:t>Current antiretroviral regimens in co-infected patients</a:t>
            </a:r>
          </a:p>
        </p:txBody>
      </p:sp>
      <p:sp>
        <p:nvSpPr>
          <p:cNvPr id="27651" name="Rectangle 3"/>
          <p:cNvSpPr>
            <a:spLocks noGrp="1" noChangeArrowheads="1"/>
          </p:cNvSpPr>
          <p:nvPr>
            <p:ph idx="1"/>
          </p:nvPr>
        </p:nvSpPr>
        <p:spPr/>
        <p:txBody>
          <a:bodyPr>
            <a:normAutofit lnSpcReduction="10000"/>
          </a:bodyPr>
          <a:lstStyle/>
          <a:p>
            <a:pPr fontAlgn="auto">
              <a:spcAft>
                <a:spcPts val="0"/>
              </a:spcAft>
              <a:defRPr/>
            </a:pPr>
            <a:r>
              <a:rPr lang="en-CA" noProof="0" dirty="0" smtClean="0">
                <a:effectLst/>
              </a:rPr>
              <a:t>Current first and second line regimens appear well-tolerated in HCV co-infected patients</a:t>
            </a:r>
          </a:p>
          <a:p>
            <a:pPr lvl="1" fontAlgn="auto">
              <a:spcAft>
                <a:spcPts val="0"/>
              </a:spcAft>
              <a:defRPr/>
            </a:pPr>
            <a:r>
              <a:rPr lang="en-CA" noProof="0" dirty="0" err="1" smtClean="0">
                <a:effectLst/>
              </a:rPr>
              <a:t>Atazanavir</a:t>
            </a:r>
            <a:r>
              <a:rPr lang="en-CA" noProof="0" dirty="0" smtClean="0">
                <a:effectLst/>
              </a:rPr>
              <a:t>/ritonavir </a:t>
            </a:r>
            <a:endParaRPr lang="en-CA" baseline="30000" noProof="0" dirty="0" smtClean="0">
              <a:effectLst/>
            </a:endParaRPr>
          </a:p>
          <a:p>
            <a:pPr lvl="1" fontAlgn="auto">
              <a:spcAft>
                <a:spcPts val="0"/>
              </a:spcAft>
              <a:defRPr/>
            </a:pPr>
            <a:endParaRPr lang="en-CA" baseline="30000" noProof="0" dirty="0" smtClean="0">
              <a:effectLst/>
            </a:endParaRPr>
          </a:p>
          <a:p>
            <a:pPr lvl="1" fontAlgn="auto">
              <a:spcAft>
                <a:spcPts val="0"/>
              </a:spcAft>
              <a:defRPr/>
            </a:pPr>
            <a:r>
              <a:rPr lang="en-CA" noProof="0" dirty="0" err="1" smtClean="0">
                <a:effectLst/>
              </a:rPr>
              <a:t>Raltegravir</a:t>
            </a:r>
            <a:r>
              <a:rPr lang="en-CA" noProof="0" dirty="0" smtClean="0">
                <a:effectLst/>
              </a:rPr>
              <a:t> </a:t>
            </a:r>
            <a:endParaRPr lang="en-CA" baseline="30000" noProof="0" dirty="0" smtClean="0">
              <a:effectLst/>
            </a:endParaRPr>
          </a:p>
          <a:p>
            <a:pPr lvl="1" fontAlgn="auto">
              <a:spcAft>
                <a:spcPts val="0"/>
              </a:spcAft>
              <a:defRPr/>
            </a:pPr>
            <a:endParaRPr lang="en-CA" baseline="30000" noProof="0" dirty="0" smtClean="0">
              <a:effectLst/>
            </a:endParaRPr>
          </a:p>
          <a:p>
            <a:pPr lvl="1" fontAlgn="auto">
              <a:spcAft>
                <a:spcPts val="0"/>
              </a:spcAft>
              <a:defRPr/>
            </a:pPr>
            <a:r>
              <a:rPr lang="en-CA" noProof="0" dirty="0" err="1" smtClean="0">
                <a:effectLst/>
              </a:rPr>
              <a:t>Rilpivirine</a:t>
            </a:r>
            <a:r>
              <a:rPr lang="en-CA" noProof="0" dirty="0" smtClean="0">
                <a:effectLst/>
              </a:rPr>
              <a:t> </a:t>
            </a:r>
            <a:endParaRPr lang="en-CA" baseline="30000" noProof="0" dirty="0" smtClean="0">
              <a:effectLst/>
            </a:endParaRPr>
          </a:p>
          <a:p>
            <a:pPr lvl="1" fontAlgn="auto">
              <a:spcAft>
                <a:spcPts val="0"/>
              </a:spcAft>
              <a:buFontTx/>
              <a:buNone/>
              <a:defRPr/>
            </a:pPr>
            <a:endParaRPr lang="en-CA" baseline="30000" noProof="0" dirty="0" smtClean="0">
              <a:effectLst/>
            </a:endParaRPr>
          </a:p>
          <a:p>
            <a:pPr lvl="1" fontAlgn="auto">
              <a:spcAft>
                <a:spcPts val="0"/>
              </a:spcAft>
              <a:defRPr/>
            </a:pPr>
            <a:r>
              <a:rPr lang="en-CA" noProof="0" dirty="0" err="1" smtClean="0">
                <a:effectLst/>
              </a:rPr>
              <a:t>Etravirine</a:t>
            </a:r>
            <a:r>
              <a:rPr lang="en-CA" baseline="30000" noProof="0" dirty="0" smtClean="0">
                <a:effectLst/>
              </a:rPr>
              <a:t> </a:t>
            </a:r>
          </a:p>
          <a:p>
            <a:pPr lvl="1" fontAlgn="auto">
              <a:spcAft>
                <a:spcPts val="0"/>
              </a:spcAft>
              <a:defRPr/>
            </a:pPr>
            <a:endParaRPr lang="en-CA" baseline="30000" noProof="0" dirty="0" smtClean="0">
              <a:effectLst/>
            </a:endParaRPr>
          </a:p>
          <a:p>
            <a:pPr lvl="1" fontAlgn="auto">
              <a:spcAft>
                <a:spcPts val="0"/>
              </a:spcAft>
              <a:defRPr/>
            </a:pPr>
            <a:r>
              <a:rPr lang="en-CA" noProof="0" dirty="0" err="1" smtClean="0">
                <a:effectLst/>
              </a:rPr>
              <a:t>Darunavir</a:t>
            </a:r>
            <a:r>
              <a:rPr lang="en-CA" noProof="0" dirty="0" smtClean="0">
                <a:effectLst/>
              </a:rPr>
              <a:t>/ritonavir </a:t>
            </a:r>
          </a:p>
          <a:p>
            <a:pPr lvl="1" fontAlgn="auto">
              <a:spcAft>
                <a:spcPts val="0"/>
              </a:spcAft>
              <a:defRPr/>
            </a:pPr>
            <a:endParaRPr lang="en-CA" sz="2000" noProof="0" dirty="0" smtClean="0">
              <a:effectLst/>
            </a:endParaRPr>
          </a:p>
        </p:txBody>
      </p:sp>
      <p:sp>
        <p:nvSpPr>
          <p:cNvPr id="27652" name="Text Box 4"/>
          <p:cNvSpPr txBox="1">
            <a:spLocks noChangeArrowheads="1"/>
          </p:cNvSpPr>
          <p:nvPr/>
        </p:nvSpPr>
        <p:spPr bwMode="auto">
          <a:xfrm>
            <a:off x="4788024" y="5725705"/>
            <a:ext cx="42695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fontAlgn="base">
              <a:spcBef>
                <a:spcPct val="0"/>
              </a:spcBef>
              <a:spcAft>
                <a:spcPct val="0"/>
              </a:spcAft>
              <a:defRPr/>
            </a:pPr>
            <a:r>
              <a:rPr lang="en-CA" sz="1200" dirty="0" err="1" smtClean="0">
                <a:solidFill>
                  <a:prstClr val="white"/>
                </a:solidFill>
                <a:ea typeface="ＭＳ Ｐゴシック" charset="0"/>
              </a:rPr>
              <a:t>Absalon</a:t>
            </a:r>
            <a:r>
              <a:rPr lang="en-CA" sz="1200" dirty="0" smtClean="0">
                <a:solidFill>
                  <a:prstClr val="white"/>
                </a:solidFill>
                <a:ea typeface="ＭＳ Ｐゴシック" charset="0"/>
              </a:rPr>
              <a:t>  </a:t>
            </a:r>
            <a:r>
              <a:rPr lang="en-CA" sz="1200" dirty="0">
                <a:solidFill>
                  <a:prstClr val="white"/>
                </a:solidFill>
                <a:ea typeface="ＭＳ Ｐゴシック" charset="0"/>
              </a:rPr>
              <a:t>et al. J </a:t>
            </a:r>
            <a:r>
              <a:rPr lang="en-CA" sz="1200" dirty="0" err="1">
                <a:solidFill>
                  <a:prstClr val="white"/>
                </a:solidFill>
                <a:ea typeface="ＭＳ Ｐゴシック" charset="0"/>
              </a:rPr>
              <a:t>Int</a:t>
            </a:r>
            <a:r>
              <a:rPr lang="en-CA" sz="1200" dirty="0">
                <a:solidFill>
                  <a:prstClr val="white"/>
                </a:solidFill>
                <a:ea typeface="ＭＳ Ｐゴシック" charset="0"/>
              </a:rPr>
              <a:t> AIDS </a:t>
            </a:r>
            <a:r>
              <a:rPr lang="en-CA" sz="1200" dirty="0" err="1" smtClean="0">
                <a:solidFill>
                  <a:prstClr val="white"/>
                </a:solidFill>
                <a:ea typeface="ＭＳ Ｐゴシック" charset="0"/>
              </a:rPr>
              <a:t>Soc</a:t>
            </a:r>
            <a:r>
              <a:rPr lang="en-CA" sz="1200" dirty="0" smtClean="0">
                <a:solidFill>
                  <a:prstClr val="white"/>
                </a:solidFill>
                <a:ea typeface="ＭＳ Ｐゴシック" charset="0"/>
              </a:rPr>
              <a:t>, 2008.</a:t>
            </a:r>
            <a:endParaRPr lang="en-CA" sz="1200" baseline="30000" dirty="0">
              <a:solidFill>
                <a:prstClr val="white"/>
              </a:solidFill>
              <a:ea typeface="ＭＳ Ｐゴシック" charset="0"/>
            </a:endParaRPr>
          </a:p>
          <a:p>
            <a:pPr algn="r" fontAlgn="base">
              <a:spcBef>
                <a:spcPct val="0"/>
              </a:spcBef>
              <a:spcAft>
                <a:spcPct val="0"/>
              </a:spcAft>
              <a:defRPr/>
            </a:pPr>
            <a:r>
              <a:rPr lang="en-CA" sz="1200" dirty="0" err="1" smtClean="0">
                <a:solidFill>
                  <a:prstClr val="white"/>
                </a:solidFill>
                <a:ea typeface="ＭＳ Ｐゴシック" charset="0"/>
              </a:rPr>
              <a:t>Rockstroh</a:t>
            </a:r>
            <a:r>
              <a:rPr lang="en-CA" sz="1200" dirty="0" smtClean="0">
                <a:solidFill>
                  <a:prstClr val="white"/>
                </a:solidFill>
                <a:ea typeface="ＭＳ Ｐゴシック" charset="0"/>
              </a:rPr>
              <a:t>  </a:t>
            </a:r>
            <a:r>
              <a:rPr lang="en-CA" sz="1200" dirty="0">
                <a:solidFill>
                  <a:prstClr val="white"/>
                </a:solidFill>
                <a:ea typeface="ＭＳ Ｐゴシック" charset="0"/>
              </a:rPr>
              <a:t>et al. </a:t>
            </a:r>
            <a:r>
              <a:rPr lang="en-CA" sz="1200" dirty="0" smtClean="0">
                <a:solidFill>
                  <a:prstClr val="white"/>
                </a:solidFill>
                <a:ea typeface="ＭＳ Ｐゴシック" charset="0"/>
              </a:rPr>
              <a:t>ICAAC, </a:t>
            </a:r>
            <a:r>
              <a:rPr lang="en-CA" sz="1200" dirty="0">
                <a:solidFill>
                  <a:prstClr val="white"/>
                </a:solidFill>
                <a:ea typeface="ＭＳ Ｐゴシック" charset="0"/>
              </a:rPr>
              <a:t>2012 Abstract 1297.</a:t>
            </a:r>
            <a:endParaRPr lang="en-CA" sz="1200" baseline="30000" dirty="0">
              <a:solidFill>
                <a:prstClr val="white"/>
              </a:solidFill>
              <a:ea typeface="ＭＳ Ｐゴシック" charset="0"/>
            </a:endParaRPr>
          </a:p>
          <a:p>
            <a:pPr algn="r" fontAlgn="base">
              <a:spcBef>
                <a:spcPct val="0"/>
              </a:spcBef>
              <a:spcAft>
                <a:spcPct val="0"/>
              </a:spcAft>
              <a:defRPr/>
            </a:pPr>
            <a:r>
              <a:rPr lang="en-CA" sz="1200" dirty="0" smtClean="0">
                <a:solidFill>
                  <a:prstClr val="white"/>
                </a:solidFill>
                <a:ea typeface="ＭＳ Ｐゴシック" charset="0"/>
              </a:rPr>
              <a:t>Nelson  </a:t>
            </a:r>
            <a:r>
              <a:rPr lang="en-CA" sz="1200" dirty="0">
                <a:solidFill>
                  <a:prstClr val="white"/>
                </a:solidFill>
                <a:ea typeface="ＭＳ Ｐゴシック" charset="0"/>
              </a:rPr>
              <a:t>et al. </a:t>
            </a:r>
            <a:r>
              <a:rPr lang="en-CA" sz="1200" dirty="0" smtClean="0">
                <a:solidFill>
                  <a:prstClr val="white"/>
                </a:solidFill>
                <a:ea typeface="ＭＳ Ｐゴシック" charset="0"/>
              </a:rPr>
              <a:t>JAC, 2012.</a:t>
            </a:r>
            <a:endParaRPr lang="en-CA" sz="1200" baseline="30000" dirty="0">
              <a:solidFill>
                <a:prstClr val="white"/>
              </a:solidFill>
              <a:ea typeface="ＭＳ Ｐゴシック" charset="0"/>
            </a:endParaRPr>
          </a:p>
          <a:p>
            <a:pPr algn="r" fontAlgn="base">
              <a:spcBef>
                <a:spcPct val="0"/>
              </a:spcBef>
              <a:spcAft>
                <a:spcPct val="0"/>
              </a:spcAft>
              <a:defRPr/>
            </a:pPr>
            <a:r>
              <a:rPr lang="en-CA" sz="1200" dirty="0" err="1" smtClean="0">
                <a:solidFill>
                  <a:prstClr val="white"/>
                </a:solidFill>
                <a:ea typeface="ＭＳ Ｐゴシック" charset="0"/>
              </a:rPr>
              <a:t>Clotet</a:t>
            </a:r>
            <a:r>
              <a:rPr lang="en-CA" sz="1200" dirty="0" smtClean="0">
                <a:solidFill>
                  <a:prstClr val="white"/>
                </a:solidFill>
                <a:ea typeface="ＭＳ Ｐゴシック" charset="0"/>
              </a:rPr>
              <a:t>  </a:t>
            </a:r>
            <a:r>
              <a:rPr lang="en-CA" sz="1200" dirty="0">
                <a:solidFill>
                  <a:prstClr val="white"/>
                </a:solidFill>
                <a:ea typeface="ＭＳ Ｐゴシック" charset="0"/>
              </a:rPr>
              <a:t>et al. </a:t>
            </a:r>
            <a:r>
              <a:rPr lang="en-CA" sz="1200" dirty="0" smtClean="0">
                <a:solidFill>
                  <a:prstClr val="white"/>
                </a:solidFill>
                <a:ea typeface="ＭＳ Ｐゴシック" charset="0"/>
              </a:rPr>
              <a:t>JAC, 2010.</a:t>
            </a:r>
            <a:endParaRPr lang="en-CA" sz="1200" baseline="30000" dirty="0">
              <a:solidFill>
                <a:prstClr val="white"/>
              </a:solidFill>
              <a:ea typeface="ＭＳ Ｐゴシック" charset="0"/>
            </a:endParaRPr>
          </a:p>
          <a:p>
            <a:pPr algn="r" fontAlgn="base">
              <a:spcBef>
                <a:spcPct val="0"/>
              </a:spcBef>
              <a:spcAft>
                <a:spcPct val="0"/>
              </a:spcAft>
              <a:defRPr/>
            </a:pPr>
            <a:r>
              <a:rPr lang="en-CA" sz="1200" dirty="0" err="1" smtClean="0">
                <a:solidFill>
                  <a:prstClr val="white"/>
                </a:solidFill>
                <a:ea typeface="ＭＳ Ｐゴシック" charset="0"/>
              </a:rPr>
              <a:t>Rachlis</a:t>
            </a:r>
            <a:r>
              <a:rPr lang="en-CA" sz="1200" dirty="0" smtClean="0">
                <a:solidFill>
                  <a:prstClr val="white"/>
                </a:solidFill>
                <a:ea typeface="ＭＳ Ｐゴシック" charset="0"/>
              </a:rPr>
              <a:t>  </a:t>
            </a:r>
            <a:r>
              <a:rPr lang="en-CA" sz="1200" dirty="0">
                <a:solidFill>
                  <a:prstClr val="white"/>
                </a:solidFill>
                <a:ea typeface="ＭＳ Ｐゴシック" charset="0"/>
              </a:rPr>
              <a:t>et al. HIV </a:t>
            </a:r>
            <a:r>
              <a:rPr lang="en-CA" sz="1200" dirty="0" err="1">
                <a:solidFill>
                  <a:prstClr val="white"/>
                </a:solidFill>
                <a:ea typeface="ＭＳ Ｐゴシック" charset="0"/>
              </a:rPr>
              <a:t>Clin</a:t>
            </a:r>
            <a:r>
              <a:rPr lang="en-CA" sz="1200" dirty="0">
                <a:solidFill>
                  <a:prstClr val="white"/>
                </a:solidFill>
                <a:ea typeface="ＭＳ Ｐゴシック" charset="0"/>
              </a:rPr>
              <a:t> </a:t>
            </a:r>
            <a:r>
              <a:rPr lang="en-CA" sz="1200" dirty="0" smtClean="0">
                <a:solidFill>
                  <a:prstClr val="white"/>
                </a:solidFill>
                <a:ea typeface="ＭＳ Ｐゴシック" charset="0"/>
              </a:rPr>
              <a:t>Trials, 2007.</a:t>
            </a:r>
            <a:endParaRPr lang="en-CA" sz="1200" baseline="300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628800"/>
          </a:xfrm>
        </p:spPr>
        <p:txBody>
          <a:bodyPr/>
          <a:lstStyle/>
          <a:p>
            <a:pPr fontAlgn="auto">
              <a:spcAft>
                <a:spcPts val="0"/>
              </a:spcAft>
              <a:defRPr/>
            </a:pPr>
            <a:r>
              <a:rPr lang="en-CA" sz="3900" noProof="0" smtClean="0">
                <a:effectLst/>
              </a:rPr>
              <a:t>cART and HCV therapy</a:t>
            </a:r>
          </a:p>
        </p:txBody>
      </p:sp>
      <p:sp>
        <p:nvSpPr>
          <p:cNvPr id="32771" name="Rectangle 3"/>
          <p:cNvSpPr>
            <a:spLocks noGrp="1" noChangeArrowheads="1"/>
          </p:cNvSpPr>
          <p:nvPr>
            <p:ph idx="1"/>
          </p:nvPr>
        </p:nvSpPr>
        <p:spPr>
          <a:xfrm>
            <a:off x="457200" y="1700808"/>
            <a:ext cx="8229600" cy="4318992"/>
          </a:xfrm>
        </p:spPr>
        <p:txBody>
          <a:bodyPr>
            <a:normAutofit/>
          </a:bodyPr>
          <a:lstStyle/>
          <a:p>
            <a:pPr fontAlgn="auto">
              <a:lnSpc>
                <a:spcPct val="90000"/>
              </a:lnSpc>
              <a:spcAft>
                <a:spcPts val="0"/>
              </a:spcAft>
              <a:defRPr/>
            </a:pPr>
            <a:r>
              <a:rPr lang="en-CA" noProof="0" dirty="0" smtClean="0">
                <a:effectLst/>
              </a:rPr>
              <a:t>DDI: </a:t>
            </a:r>
          </a:p>
          <a:p>
            <a:pPr lvl="1" fontAlgn="auto">
              <a:lnSpc>
                <a:spcPct val="90000"/>
              </a:lnSpc>
              <a:spcAft>
                <a:spcPts val="0"/>
              </a:spcAft>
              <a:defRPr/>
            </a:pPr>
            <a:r>
              <a:rPr lang="en-CA" noProof="0" dirty="0" smtClean="0">
                <a:effectLst/>
              </a:rPr>
              <a:t>increased risk of mitochondrial toxicity</a:t>
            </a:r>
          </a:p>
          <a:p>
            <a:pPr lvl="1" fontAlgn="auto">
              <a:lnSpc>
                <a:spcPct val="90000"/>
              </a:lnSpc>
              <a:spcAft>
                <a:spcPts val="0"/>
              </a:spcAft>
              <a:defRPr/>
            </a:pPr>
            <a:r>
              <a:rPr lang="en-CA" noProof="0" dirty="0" smtClean="0">
                <a:effectLst/>
              </a:rPr>
              <a:t>Increased risk of hepatic </a:t>
            </a:r>
            <a:r>
              <a:rPr lang="en-CA" noProof="0" dirty="0" err="1" smtClean="0">
                <a:effectLst/>
              </a:rPr>
              <a:t>decompensation</a:t>
            </a:r>
            <a:r>
              <a:rPr lang="en-CA" noProof="0" dirty="0" smtClean="0">
                <a:effectLst/>
              </a:rPr>
              <a:t> if cirrhotic </a:t>
            </a:r>
          </a:p>
          <a:p>
            <a:pPr fontAlgn="auto">
              <a:lnSpc>
                <a:spcPct val="90000"/>
              </a:lnSpc>
              <a:spcAft>
                <a:spcPts val="0"/>
              </a:spcAft>
              <a:defRPr/>
            </a:pPr>
            <a:r>
              <a:rPr lang="en-CA" noProof="0" dirty="0" smtClean="0">
                <a:effectLst/>
              </a:rPr>
              <a:t>D4T:  </a:t>
            </a:r>
          </a:p>
          <a:p>
            <a:pPr lvl="1" fontAlgn="auto">
              <a:lnSpc>
                <a:spcPct val="90000"/>
              </a:lnSpc>
              <a:spcAft>
                <a:spcPts val="0"/>
              </a:spcAft>
              <a:defRPr/>
            </a:pPr>
            <a:r>
              <a:rPr lang="en-CA" noProof="0" dirty="0" smtClean="0">
                <a:effectLst/>
              </a:rPr>
              <a:t>increased risks of mitochondrial toxicity/lactic acidosis while on ribavirin </a:t>
            </a:r>
          </a:p>
          <a:p>
            <a:pPr fontAlgn="auto">
              <a:lnSpc>
                <a:spcPct val="90000"/>
              </a:lnSpc>
              <a:spcAft>
                <a:spcPts val="0"/>
              </a:spcAft>
              <a:defRPr/>
            </a:pPr>
            <a:r>
              <a:rPr lang="en-CA" noProof="0" dirty="0" smtClean="0">
                <a:effectLst/>
              </a:rPr>
              <a:t>AZT:  </a:t>
            </a:r>
          </a:p>
          <a:p>
            <a:pPr lvl="1" fontAlgn="auto">
              <a:lnSpc>
                <a:spcPct val="90000"/>
              </a:lnSpc>
              <a:spcAft>
                <a:spcPts val="0"/>
              </a:spcAft>
              <a:defRPr/>
            </a:pPr>
            <a:r>
              <a:rPr lang="en-CA" noProof="0" dirty="0" smtClean="0">
                <a:effectLst/>
              </a:rPr>
              <a:t>increased risk of </a:t>
            </a:r>
            <a:r>
              <a:rPr lang="en-CA" noProof="0" dirty="0" err="1" smtClean="0">
                <a:effectLst/>
              </a:rPr>
              <a:t>anemia</a:t>
            </a:r>
            <a:r>
              <a:rPr lang="en-CA" noProof="0" dirty="0" smtClean="0">
                <a:effectLst/>
              </a:rPr>
              <a:t> </a:t>
            </a:r>
          </a:p>
          <a:p>
            <a:pPr lvl="1" fontAlgn="auto">
              <a:lnSpc>
                <a:spcPct val="90000"/>
              </a:lnSpc>
              <a:spcAft>
                <a:spcPts val="0"/>
              </a:spcAft>
              <a:defRPr/>
            </a:pPr>
            <a:r>
              <a:rPr lang="en-CA" noProof="0" dirty="0" smtClean="0">
                <a:effectLst/>
              </a:rPr>
              <a:t>Concomitant need for ribavirin dose reduction</a:t>
            </a:r>
          </a:p>
          <a:p>
            <a:pPr lvl="1" fontAlgn="auto">
              <a:lnSpc>
                <a:spcPct val="90000"/>
              </a:lnSpc>
              <a:spcAft>
                <a:spcPts val="0"/>
              </a:spcAft>
              <a:defRPr/>
            </a:pPr>
            <a:r>
              <a:rPr lang="en-CA" noProof="0" dirty="0" smtClean="0">
                <a:effectLst/>
              </a:rPr>
              <a:t>Decreased SVR</a:t>
            </a:r>
          </a:p>
          <a:p>
            <a:pPr fontAlgn="auto">
              <a:lnSpc>
                <a:spcPct val="90000"/>
              </a:lnSpc>
              <a:spcAft>
                <a:spcPts val="0"/>
              </a:spcAft>
              <a:defRPr/>
            </a:pPr>
            <a:endParaRPr lang="en-CA" noProof="0" dirty="0" smtClean="0">
              <a:effectLst/>
            </a:endParaRPr>
          </a:p>
        </p:txBody>
      </p:sp>
      <p:sp>
        <p:nvSpPr>
          <p:cNvPr id="5" name="Text Box 4"/>
          <p:cNvSpPr txBox="1">
            <a:spLocks noChangeArrowheads="1"/>
          </p:cNvSpPr>
          <p:nvPr/>
        </p:nvSpPr>
        <p:spPr bwMode="auto">
          <a:xfrm>
            <a:off x="4766959" y="6095037"/>
            <a:ext cx="42695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fontAlgn="base">
              <a:spcBef>
                <a:spcPct val="0"/>
              </a:spcBef>
              <a:spcAft>
                <a:spcPct val="0"/>
              </a:spcAft>
              <a:defRPr/>
            </a:pPr>
            <a:r>
              <a:rPr lang="en-CA" sz="1200" dirty="0" smtClean="0">
                <a:solidFill>
                  <a:prstClr val="white"/>
                </a:solidFill>
                <a:ea typeface="ＭＳ Ｐゴシック" charset="0"/>
              </a:rPr>
              <a:t>Alvarez et al. J Viral Hepatitis, 2006.</a:t>
            </a:r>
          </a:p>
          <a:p>
            <a:pPr algn="r" fontAlgn="base">
              <a:spcBef>
                <a:spcPct val="0"/>
              </a:spcBef>
              <a:spcAft>
                <a:spcPct val="0"/>
              </a:spcAft>
              <a:defRPr/>
            </a:pPr>
            <a:r>
              <a:rPr lang="en-CA" sz="1200" dirty="0" smtClean="0">
                <a:solidFill>
                  <a:prstClr val="white"/>
                </a:solidFill>
                <a:ea typeface="ＭＳ Ｐゴシック" charset="0"/>
              </a:rPr>
              <a:t>Fleischer et al. </a:t>
            </a:r>
            <a:r>
              <a:rPr lang="en-CA" sz="1200" dirty="0" err="1" smtClean="0">
                <a:solidFill>
                  <a:prstClr val="white"/>
                </a:solidFill>
                <a:ea typeface="ＭＳ Ｐゴシック" charset="0"/>
              </a:rPr>
              <a:t>Clin</a:t>
            </a:r>
            <a:r>
              <a:rPr lang="en-CA" sz="1200" dirty="0" smtClean="0">
                <a:solidFill>
                  <a:prstClr val="white"/>
                </a:solidFill>
                <a:ea typeface="ＭＳ Ｐゴシック" charset="0"/>
              </a:rPr>
              <a:t> Infect Dis, 2004.</a:t>
            </a:r>
          </a:p>
          <a:p>
            <a:pPr algn="r" fontAlgn="base">
              <a:spcBef>
                <a:spcPct val="0"/>
              </a:spcBef>
              <a:spcAft>
                <a:spcPct val="0"/>
              </a:spcAft>
              <a:defRPr/>
            </a:pPr>
            <a:r>
              <a:rPr lang="en-CA" sz="1200" dirty="0" err="1" smtClean="0">
                <a:solidFill>
                  <a:prstClr val="white"/>
                </a:solidFill>
                <a:ea typeface="ＭＳ Ｐゴシック" charset="0"/>
              </a:rPr>
              <a:t>Bani</a:t>
            </a:r>
            <a:r>
              <a:rPr lang="en-CA" sz="1200" dirty="0" smtClean="0">
                <a:solidFill>
                  <a:prstClr val="white"/>
                </a:solidFill>
                <a:ea typeface="ＭＳ Ｐゴシック" charset="0"/>
              </a:rPr>
              <a:t>-Sadr et al. J Infect Dis, 2008. </a:t>
            </a:r>
            <a:endParaRPr lang="en-CA" sz="1200" baseline="300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fontAlgn="auto">
              <a:spcAft>
                <a:spcPts val="0"/>
              </a:spcAft>
              <a:defRPr/>
            </a:pPr>
            <a:r>
              <a:rPr lang="en-CA" sz="3900" noProof="0" smtClean="0">
                <a:effectLst/>
              </a:rPr>
              <a:t>cART and HCV therapy</a:t>
            </a:r>
          </a:p>
        </p:txBody>
      </p:sp>
      <p:sp>
        <p:nvSpPr>
          <p:cNvPr id="35843" name="Rectangle 3"/>
          <p:cNvSpPr>
            <a:spLocks noGrp="1" noChangeArrowheads="1"/>
          </p:cNvSpPr>
          <p:nvPr>
            <p:ph idx="1"/>
          </p:nvPr>
        </p:nvSpPr>
        <p:spPr>
          <a:xfrm>
            <a:off x="467544" y="2204864"/>
            <a:ext cx="8229600" cy="2955776"/>
          </a:xfrm>
        </p:spPr>
        <p:txBody>
          <a:bodyPr/>
          <a:lstStyle/>
          <a:p>
            <a:pPr fontAlgn="auto">
              <a:spcAft>
                <a:spcPts val="0"/>
              </a:spcAft>
              <a:defRPr/>
            </a:pPr>
            <a:r>
              <a:rPr lang="en-CA" noProof="0" dirty="0" err="1" smtClean="0">
                <a:effectLst/>
              </a:rPr>
              <a:t>Abacavir</a:t>
            </a:r>
            <a:r>
              <a:rPr lang="en-CA" noProof="0" dirty="0" smtClean="0">
                <a:effectLst/>
              </a:rPr>
              <a:t>: ? interaction with ribavirin with lower HCV SVR</a:t>
            </a:r>
          </a:p>
          <a:p>
            <a:pPr lvl="1" fontAlgn="auto">
              <a:spcAft>
                <a:spcPts val="0"/>
              </a:spcAft>
              <a:defRPr/>
            </a:pPr>
            <a:r>
              <a:rPr lang="en-CA" noProof="0" dirty="0" smtClean="0">
                <a:effectLst/>
              </a:rPr>
              <a:t>Retrospective review of the RIBAVIC trial: OR 4.92 (95% CI 1.50-16.06) for lower EVR</a:t>
            </a:r>
          </a:p>
          <a:p>
            <a:pPr lvl="1" fontAlgn="auto">
              <a:spcAft>
                <a:spcPts val="0"/>
              </a:spcAft>
              <a:defRPr/>
            </a:pPr>
            <a:r>
              <a:rPr lang="en-CA" noProof="0" dirty="0" smtClean="0">
                <a:effectLst/>
              </a:rPr>
              <a:t>Not seen in analyses of SVR in a cohort treated with weight-based dosing</a:t>
            </a:r>
          </a:p>
          <a:p>
            <a:pPr fontAlgn="auto">
              <a:spcAft>
                <a:spcPts val="0"/>
              </a:spcAft>
              <a:defRPr/>
            </a:pPr>
            <a:endParaRPr lang="en-CA" noProof="0" dirty="0" smtClean="0">
              <a:effectLst/>
            </a:endParaRPr>
          </a:p>
        </p:txBody>
      </p:sp>
      <p:sp>
        <p:nvSpPr>
          <p:cNvPr id="35844" name="Text Box 4"/>
          <p:cNvSpPr txBox="1">
            <a:spLocks noChangeArrowheads="1"/>
          </p:cNvSpPr>
          <p:nvPr/>
        </p:nvSpPr>
        <p:spPr bwMode="auto">
          <a:xfrm>
            <a:off x="5004048" y="6282438"/>
            <a:ext cx="4032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fontAlgn="base">
              <a:spcBef>
                <a:spcPct val="0"/>
              </a:spcBef>
              <a:spcAft>
                <a:spcPct val="0"/>
              </a:spcAft>
              <a:defRPr/>
            </a:pPr>
            <a:r>
              <a:rPr lang="en-CA" sz="1200" dirty="0" err="1" smtClean="0">
                <a:solidFill>
                  <a:prstClr val="white"/>
                </a:solidFill>
                <a:ea typeface="ＭＳ Ｐゴシック" charset="0"/>
              </a:rPr>
              <a:t>Bani</a:t>
            </a:r>
            <a:r>
              <a:rPr lang="en-CA" sz="1200" dirty="0" smtClean="0">
                <a:solidFill>
                  <a:prstClr val="white"/>
                </a:solidFill>
                <a:ea typeface="ＭＳ Ｐゴシック" charset="0"/>
              </a:rPr>
              <a:t>-Sadr et </a:t>
            </a:r>
            <a:r>
              <a:rPr lang="en-CA" sz="1200" dirty="0">
                <a:solidFill>
                  <a:prstClr val="white"/>
                </a:solidFill>
                <a:ea typeface="ＭＳ Ｐゴシック" charset="0"/>
              </a:rPr>
              <a:t>al. </a:t>
            </a:r>
            <a:r>
              <a:rPr lang="en-CA" sz="1200" dirty="0" smtClean="0">
                <a:solidFill>
                  <a:prstClr val="white"/>
                </a:solidFill>
                <a:ea typeface="ＭＳ Ｐゴシック" charset="0"/>
              </a:rPr>
              <a:t>JAIDS, 2007.</a:t>
            </a:r>
            <a:endParaRPr lang="en-CA" sz="1200" dirty="0">
              <a:solidFill>
                <a:prstClr val="white"/>
              </a:solidFill>
              <a:ea typeface="ＭＳ Ｐゴシック" charset="0"/>
            </a:endParaRPr>
          </a:p>
          <a:p>
            <a:pPr algn="r" fontAlgn="base">
              <a:spcBef>
                <a:spcPct val="0"/>
              </a:spcBef>
              <a:spcAft>
                <a:spcPct val="0"/>
              </a:spcAft>
              <a:defRPr/>
            </a:pPr>
            <a:r>
              <a:rPr lang="es-ES" sz="1200" dirty="0" err="1" smtClean="0">
                <a:solidFill>
                  <a:prstClr val="white"/>
                </a:solidFill>
                <a:ea typeface="ＭＳ Ｐゴシック" charset="0"/>
              </a:rPr>
              <a:t>Laufer</a:t>
            </a:r>
            <a:r>
              <a:rPr lang="es-ES" sz="1200" dirty="0" smtClean="0">
                <a:solidFill>
                  <a:prstClr val="white"/>
                </a:solidFill>
                <a:ea typeface="ＭＳ Ｐゴシック" charset="0"/>
              </a:rPr>
              <a:t> et </a:t>
            </a:r>
            <a:r>
              <a:rPr lang="es-ES" sz="1200" dirty="0">
                <a:solidFill>
                  <a:prstClr val="white"/>
                </a:solidFill>
                <a:ea typeface="ＭＳ Ｐゴシック" charset="0"/>
              </a:rPr>
              <a:t>al. </a:t>
            </a:r>
            <a:r>
              <a:rPr lang="en-CA" sz="1200" dirty="0">
                <a:solidFill>
                  <a:prstClr val="white"/>
                </a:solidFill>
                <a:ea typeface="ＭＳ Ｐゴシック" charset="0"/>
              </a:rPr>
              <a:t>Antiviral T</a:t>
            </a:r>
            <a:r>
              <a:rPr lang="en-CA" sz="1200" dirty="0" smtClean="0">
                <a:solidFill>
                  <a:prstClr val="white"/>
                </a:solidFill>
                <a:ea typeface="ＭＳ Ｐゴシック" charset="0"/>
              </a:rPr>
              <a:t>herapy, 2008. </a:t>
            </a:r>
            <a:endParaRPr lang="en-CA" sz="1200" dirty="0">
              <a:solidFill>
                <a:prstClr val="white"/>
              </a:solidFill>
              <a:ea typeface="ＭＳ Ｐゴシック"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CA" sz="3900" noProof="0" smtClean="0">
                <a:effectLst/>
              </a:rPr>
              <a:t>cART and HCV PI interactions</a:t>
            </a:r>
          </a:p>
        </p:txBody>
      </p:sp>
      <p:graphicFrame>
        <p:nvGraphicFramePr>
          <p:cNvPr id="33795" name="Group 3"/>
          <p:cNvGraphicFramePr>
            <a:graphicFrameLocks noGrp="1"/>
          </p:cNvGraphicFramePr>
          <p:nvPr>
            <p:ph type="tbl" idx="1"/>
            <p:extLst>
              <p:ext uri="{D42A27DB-BD31-4B8C-83A1-F6EECF244321}">
                <p14:modId xmlns:p14="http://schemas.microsoft.com/office/powerpoint/2010/main" val="734132532"/>
              </p:ext>
            </p:extLst>
          </p:nvPr>
        </p:nvGraphicFramePr>
        <p:xfrm>
          <a:off x="539750" y="1196975"/>
          <a:ext cx="8229600" cy="5404088"/>
        </p:xfrm>
        <a:graphic>
          <a:graphicData uri="http://schemas.openxmlformats.org/drawingml/2006/table">
            <a:tbl>
              <a:tblPr/>
              <a:tblGrid>
                <a:gridCol w="2743200"/>
                <a:gridCol w="2743200"/>
                <a:gridCol w="2743200"/>
              </a:tblGrid>
              <a:tr h="719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smtClean="0">
                          <a:ln>
                            <a:noFill/>
                          </a:ln>
                          <a:solidFill>
                            <a:sysClr val="windowText" lastClr="000000"/>
                          </a:solidFill>
                          <a:effectLst/>
                          <a:latin typeface="+mn-lt"/>
                          <a:ea typeface="ＭＳ Ｐゴシック" pitchFamily="34" charset="-128"/>
                        </a:rPr>
                        <a:t>ARV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err="1" smtClean="0">
                          <a:ln>
                            <a:noFill/>
                          </a:ln>
                          <a:solidFill>
                            <a:sysClr val="windowText" lastClr="000000"/>
                          </a:solidFill>
                          <a:effectLst/>
                          <a:latin typeface="+mn-lt"/>
                          <a:ea typeface="ＭＳ Ｐゴシック" pitchFamily="34" charset="-128"/>
                        </a:rPr>
                        <a:t>Telaprevir</a:t>
                      </a:r>
                      <a:endParaRPr kumimoji="0" lang="en-CA" sz="2800" b="0" i="0" u="none" strike="noStrike" cap="none" normalizeH="0" baseline="0" dirty="0" smtClean="0">
                        <a:ln>
                          <a:noFill/>
                        </a:ln>
                        <a:solidFill>
                          <a:sysClr val="windowText" lastClr="000000"/>
                        </a:solidFill>
                        <a:effectLst/>
                        <a:latin typeface="+mn-lt"/>
                        <a:ea typeface="ＭＳ Ｐゴシック" pitchFamily="34" charset="-128"/>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err="1" smtClean="0">
                          <a:ln>
                            <a:noFill/>
                          </a:ln>
                          <a:solidFill>
                            <a:sysClr val="windowText" lastClr="000000"/>
                          </a:solidFill>
                          <a:effectLst/>
                          <a:latin typeface="+mn-lt"/>
                          <a:ea typeface="ＭＳ Ｐゴシック" pitchFamily="34" charset="-128"/>
                        </a:rPr>
                        <a:t>Boceprevir</a:t>
                      </a:r>
                      <a:endParaRPr kumimoji="0" lang="en-CA" sz="2800" b="0" i="0" u="none" strike="noStrike" cap="none" normalizeH="0" baseline="0" dirty="0" smtClean="0">
                        <a:ln>
                          <a:noFill/>
                        </a:ln>
                        <a:solidFill>
                          <a:sysClr val="windowText" lastClr="000000"/>
                        </a:solidFill>
                        <a:effectLst/>
                        <a:latin typeface="+mn-lt"/>
                        <a:ea typeface="ＭＳ Ｐゴシック" pitchFamily="34" charset="-128"/>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6793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err="1" smtClean="0">
                          <a:ln>
                            <a:noFill/>
                          </a:ln>
                          <a:solidFill>
                            <a:schemeClr val="tx1"/>
                          </a:solidFill>
                          <a:effectLst/>
                          <a:latin typeface="+mn-lt"/>
                          <a:ea typeface="ＭＳ Ｐゴシック" pitchFamily="34" charset="-128"/>
                        </a:rPr>
                        <a:t>Raltegravir</a:t>
                      </a:r>
                      <a:endParaRPr kumimoji="0" lang="en-CA" sz="2800" b="0" i="0" u="none" strike="noStrike" cap="none" normalizeH="0" baseline="0" dirty="0" smtClean="0">
                        <a:ln>
                          <a:noFill/>
                        </a:ln>
                        <a:solidFill>
                          <a:schemeClr val="tx1"/>
                        </a:solidFill>
                        <a:effectLst/>
                        <a:latin typeface="+mn-lt"/>
                        <a:ea typeface="ＭＳ Ｐゴシック" pitchFamily="34" charset="-128"/>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r>
              <a:tr h="10666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smtClean="0">
                          <a:ln>
                            <a:noFill/>
                          </a:ln>
                          <a:solidFill>
                            <a:schemeClr val="tx1"/>
                          </a:solidFill>
                          <a:effectLst/>
                          <a:latin typeface="+mn-lt"/>
                          <a:ea typeface="ＭＳ Ｐゴシック" pitchFamily="34" charset="-128"/>
                        </a:rPr>
                        <a:t>Efavirenz</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 </a:t>
                      </a:r>
                      <a:r>
                        <a:rPr kumimoji="0" lang="en-CA" sz="2000" b="0" i="0" u="none" strike="noStrike" cap="none" normalizeH="0" baseline="0" dirty="0" err="1" smtClean="0">
                          <a:ln>
                            <a:noFill/>
                          </a:ln>
                          <a:solidFill>
                            <a:sysClr val="windowText" lastClr="000000"/>
                          </a:solidFill>
                          <a:effectLst/>
                          <a:latin typeface="+mn-lt"/>
                          <a:ea typeface="ＭＳ Ｐゴシック" pitchFamily="34" charset="-128"/>
                        </a:rPr>
                        <a:t>Telaprevir</a:t>
                      </a: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 AUC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Needs dose of 1125mg q8hr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 20% BOC AUC/</a:t>
                      </a:r>
                      <a:r>
                        <a:rPr kumimoji="0" lang="en-CA" sz="2000" b="0" i="0" u="none" strike="noStrike" cap="none" normalizeH="0" baseline="0" dirty="0" err="1" smtClean="0">
                          <a:ln>
                            <a:noFill/>
                          </a:ln>
                          <a:solidFill>
                            <a:sysClr val="windowText" lastClr="000000"/>
                          </a:solidFill>
                          <a:effectLst/>
                          <a:latin typeface="+mn-lt"/>
                          <a:ea typeface="ＭＳ Ｐゴシック" pitchFamily="34" charset="-128"/>
                        </a:rPr>
                        <a:t>Cmin</a:t>
                      </a:r>
                      <a:endParaRPr kumimoji="0" lang="en-CA" sz="2000" b="0" i="0" u="none" strike="noStrike" cap="none" normalizeH="0" baseline="0" dirty="0" smtClean="0">
                        <a:ln>
                          <a:noFill/>
                        </a:ln>
                        <a:solidFill>
                          <a:sysClr val="windowText" lastClr="000000"/>
                        </a:solidFill>
                        <a:effectLst/>
                        <a:latin typeface="+mn-lt"/>
                        <a:ea typeface="ＭＳ Ｐゴシック" pitchFamily="34" charset="-128"/>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r>
              <a:tr h="906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smtClean="0">
                          <a:ln>
                            <a:noFill/>
                          </a:ln>
                          <a:solidFill>
                            <a:schemeClr val="tx1"/>
                          </a:solidFill>
                          <a:effectLst/>
                          <a:latin typeface="+mn-lt"/>
                          <a:ea typeface="ＭＳ Ｐゴシック" pitchFamily="34" charset="-128"/>
                        </a:rPr>
                        <a:t>Atazanavir/r</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 20% TPV AUC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↑17% ATV AUC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↓35% ATV AUC</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r>
              <a:tr h="9047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smtClean="0">
                          <a:ln>
                            <a:noFill/>
                          </a:ln>
                          <a:solidFill>
                            <a:schemeClr val="tx1"/>
                          </a:solidFill>
                          <a:effectLst/>
                          <a:latin typeface="+mn-lt"/>
                          <a:ea typeface="ＭＳ Ｐゴシック" pitchFamily="34" charset="-128"/>
                        </a:rPr>
                        <a:t>Lopinavir/r</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↓54% TPV AUC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↓45% BOC AUC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↓34% LPV AUC</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r>
              <a:tr h="11276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smtClean="0">
                          <a:ln>
                            <a:noFill/>
                          </a:ln>
                          <a:solidFill>
                            <a:schemeClr val="tx1"/>
                          </a:solidFill>
                          <a:effectLst/>
                          <a:latin typeface="+mn-lt"/>
                          <a:ea typeface="ＭＳ Ｐゴシック" pitchFamily="34" charset="-128"/>
                        </a:rPr>
                        <a:t>Darunavir/r</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 35% TPV AUC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↓40% DRV AUC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↓32% BOC AUC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000" b="0" i="0" u="none" strike="noStrike" cap="none" normalizeH="0" baseline="0" dirty="0" smtClean="0">
                          <a:ln>
                            <a:noFill/>
                          </a:ln>
                          <a:solidFill>
                            <a:sysClr val="windowText" lastClr="000000"/>
                          </a:solidFill>
                          <a:effectLst/>
                          <a:latin typeface="+mn-lt"/>
                          <a:ea typeface="ＭＳ Ｐゴシック" pitchFamily="34" charset="-128"/>
                        </a:rPr>
                        <a:t>↓44% DRV AUC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dirty="0" smtClean="0">
                        <a:ln>
                          <a:noFill/>
                        </a:ln>
                        <a:solidFill>
                          <a:sysClr val="windowText" lastClr="000000"/>
                        </a:solidFill>
                        <a:effectLst/>
                        <a:latin typeface="+mn-lt"/>
                        <a:ea typeface="ＭＳ Ｐゴシック" pitchFamily="34" charset="-128"/>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5750" y="241648"/>
            <a:ext cx="8534722" cy="1143000"/>
          </a:xfrm>
        </p:spPr>
        <p:txBody>
          <a:bodyPr>
            <a:normAutofit/>
          </a:bodyPr>
          <a:lstStyle/>
          <a:p>
            <a:pPr eaLnBrk="1" hangingPunct="1"/>
            <a:r>
              <a:rPr lang="en-CA" sz="3900" noProof="0" smtClean="0">
                <a:effectLst/>
              </a:rPr>
              <a:t>HCV: A Global Public Health Concern</a:t>
            </a:r>
          </a:p>
        </p:txBody>
      </p:sp>
      <p:sp>
        <p:nvSpPr>
          <p:cNvPr id="10243" name="Line 6"/>
          <p:cNvSpPr>
            <a:spLocks noChangeShapeType="1"/>
          </p:cNvSpPr>
          <p:nvPr/>
        </p:nvSpPr>
        <p:spPr bwMode="auto">
          <a:xfrm flipV="1">
            <a:off x="1782763" y="1997224"/>
            <a:ext cx="0" cy="3462338"/>
          </a:xfrm>
          <a:prstGeom prst="line">
            <a:avLst/>
          </a:prstGeom>
          <a:noFill/>
          <a:ln w="28575">
            <a:solidFill>
              <a:schemeClr val="tx1"/>
            </a:solidFill>
            <a:round/>
            <a:headEnd/>
            <a:tailEnd/>
          </a:ln>
        </p:spPr>
        <p:txBody>
          <a:bodyPr/>
          <a:lstStyle/>
          <a:p>
            <a:endParaRPr lang="en-CA">
              <a:solidFill>
                <a:prstClr val="white"/>
              </a:solidFill>
            </a:endParaRPr>
          </a:p>
        </p:txBody>
      </p:sp>
      <p:sp>
        <p:nvSpPr>
          <p:cNvPr id="10244" name="Rectangle 7"/>
          <p:cNvSpPr>
            <a:spLocks noChangeArrowheads="1"/>
          </p:cNvSpPr>
          <p:nvPr/>
        </p:nvSpPr>
        <p:spPr bwMode="auto">
          <a:xfrm>
            <a:off x="2760663" y="2246462"/>
            <a:ext cx="165100" cy="123825"/>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45" name="Rectangle 8"/>
          <p:cNvSpPr>
            <a:spLocks noChangeArrowheads="1"/>
          </p:cNvSpPr>
          <p:nvPr/>
        </p:nvSpPr>
        <p:spPr bwMode="auto">
          <a:xfrm>
            <a:off x="2760663" y="2478237"/>
            <a:ext cx="165100" cy="125412"/>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46" name="Rectangle 9"/>
          <p:cNvSpPr>
            <a:spLocks noChangeArrowheads="1"/>
          </p:cNvSpPr>
          <p:nvPr/>
        </p:nvSpPr>
        <p:spPr bwMode="auto">
          <a:xfrm>
            <a:off x="2760663" y="2722712"/>
            <a:ext cx="165100" cy="125412"/>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47" name="Rectangle 10"/>
          <p:cNvSpPr>
            <a:spLocks noChangeArrowheads="1"/>
          </p:cNvSpPr>
          <p:nvPr/>
        </p:nvSpPr>
        <p:spPr bwMode="auto">
          <a:xfrm>
            <a:off x="2760663" y="2867174"/>
            <a:ext cx="165100" cy="125413"/>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48" name="Rectangle 11"/>
          <p:cNvSpPr>
            <a:spLocks noChangeArrowheads="1"/>
          </p:cNvSpPr>
          <p:nvPr/>
        </p:nvSpPr>
        <p:spPr bwMode="auto">
          <a:xfrm>
            <a:off x="2760663" y="3013224"/>
            <a:ext cx="165100" cy="125413"/>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49" name="Rectangle 12"/>
          <p:cNvSpPr>
            <a:spLocks noChangeArrowheads="1"/>
          </p:cNvSpPr>
          <p:nvPr/>
        </p:nvSpPr>
        <p:spPr bwMode="auto">
          <a:xfrm>
            <a:off x="2760663" y="3176737"/>
            <a:ext cx="165100" cy="127000"/>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50" name="Rectangle 13"/>
          <p:cNvSpPr>
            <a:spLocks noChangeArrowheads="1"/>
          </p:cNvSpPr>
          <p:nvPr/>
        </p:nvSpPr>
        <p:spPr bwMode="auto">
          <a:xfrm>
            <a:off x="2760663" y="3605362"/>
            <a:ext cx="165100" cy="125412"/>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51" name="Rectangle 14"/>
          <p:cNvSpPr>
            <a:spLocks noChangeArrowheads="1"/>
          </p:cNvSpPr>
          <p:nvPr/>
        </p:nvSpPr>
        <p:spPr bwMode="auto">
          <a:xfrm>
            <a:off x="2760663" y="4110187"/>
            <a:ext cx="165100" cy="127000"/>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52" name="Rectangle 15"/>
          <p:cNvSpPr>
            <a:spLocks noChangeArrowheads="1"/>
          </p:cNvSpPr>
          <p:nvPr/>
        </p:nvSpPr>
        <p:spPr bwMode="auto">
          <a:xfrm>
            <a:off x="2760663" y="4451499"/>
            <a:ext cx="165100" cy="125413"/>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53" name="Rectangle 16"/>
          <p:cNvSpPr>
            <a:spLocks noChangeArrowheads="1"/>
          </p:cNvSpPr>
          <p:nvPr/>
        </p:nvSpPr>
        <p:spPr bwMode="auto">
          <a:xfrm>
            <a:off x="2760663" y="4605487"/>
            <a:ext cx="165100" cy="127000"/>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54" name="Rectangle 17"/>
          <p:cNvSpPr>
            <a:spLocks noChangeArrowheads="1"/>
          </p:cNvSpPr>
          <p:nvPr/>
        </p:nvSpPr>
        <p:spPr bwMode="auto">
          <a:xfrm>
            <a:off x="2760663" y="4753124"/>
            <a:ext cx="165100" cy="125413"/>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55" name="Rectangle 18"/>
          <p:cNvSpPr>
            <a:spLocks noChangeArrowheads="1"/>
          </p:cNvSpPr>
          <p:nvPr/>
        </p:nvSpPr>
        <p:spPr bwMode="auto">
          <a:xfrm>
            <a:off x="2760663" y="4907112"/>
            <a:ext cx="165100" cy="127000"/>
          </a:xfrm>
          <a:prstGeom prst="rect">
            <a:avLst/>
          </a:prstGeom>
          <a:solidFill>
            <a:schemeClr val="hlink"/>
          </a:solidFill>
          <a:ln w="9525" algn="ctr">
            <a:noFill/>
            <a:miter lim="800000"/>
            <a:headEnd/>
            <a:tailEnd/>
          </a:ln>
        </p:spPr>
        <p:txBody>
          <a:bodyPr wrap="none" anchor="ctr"/>
          <a:lstStyle/>
          <a:p>
            <a:endParaRPr lang="en-US">
              <a:solidFill>
                <a:prstClr val="white"/>
              </a:solidFill>
            </a:endParaRPr>
          </a:p>
        </p:txBody>
      </p:sp>
      <p:sp>
        <p:nvSpPr>
          <p:cNvPr id="10256" name="Oval 20"/>
          <p:cNvSpPr>
            <a:spLocks noChangeArrowheads="1"/>
          </p:cNvSpPr>
          <p:nvPr/>
        </p:nvSpPr>
        <p:spPr bwMode="auto">
          <a:xfrm>
            <a:off x="5189538" y="2108349"/>
            <a:ext cx="163512" cy="146050"/>
          </a:xfrm>
          <a:prstGeom prst="ellipse">
            <a:avLst/>
          </a:prstGeom>
          <a:solidFill>
            <a:schemeClr val="accent2"/>
          </a:solidFill>
          <a:ln w="9525" algn="ctr">
            <a:noFill/>
            <a:round/>
            <a:headEnd/>
            <a:tailEnd/>
          </a:ln>
        </p:spPr>
        <p:txBody>
          <a:bodyPr wrap="none" anchor="ctr"/>
          <a:lstStyle/>
          <a:p>
            <a:endParaRPr lang="en-US">
              <a:solidFill>
                <a:prstClr val="white"/>
              </a:solidFill>
            </a:endParaRPr>
          </a:p>
        </p:txBody>
      </p:sp>
      <p:sp>
        <p:nvSpPr>
          <p:cNvPr id="10257" name="Oval 21"/>
          <p:cNvSpPr>
            <a:spLocks noChangeArrowheads="1"/>
          </p:cNvSpPr>
          <p:nvPr/>
        </p:nvSpPr>
        <p:spPr bwMode="auto">
          <a:xfrm>
            <a:off x="5189538" y="2370287"/>
            <a:ext cx="163512" cy="146050"/>
          </a:xfrm>
          <a:prstGeom prst="ellipse">
            <a:avLst/>
          </a:prstGeom>
          <a:solidFill>
            <a:schemeClr val="accent2"/>
          </a:solidFill>
          <a:ln w="9525" algn="ctr">
            <a:noFill/>
            <a:round/>
            <a:headEnd/>
            <a:tailEnd/>
          </a:ln>
        </p:spPr>
        <p:txBody>
          <a:bodyPr wrap="none" anchor="ctr"/>
          <a:lstStyle/>
          <a:p>
            <a:endParaRPr lang="en-US">
              <a:solidFill>
                <a:prstClr val="white"/>
              </a:solidFill>
            </a:endParaRPr>
          </a:p>
        </p:txBody>
      </p:sp>
      <p:sp>
        <p:nvSpPr>
          <p:cNvPr id="10258" name="Oval 22"/>
          <p:cNvSpPr>
            <a:spLocks noChangeArrowheads="1"/>
          </p:cNvSpPr>
          <p:nvPr/>
        </p:nvSpPr>
        <p:spPr bwMode="auto">
          <a:xfrm>
            <a:off x="5189538" y="2506812"/>
            <a:ext cx="163512" cy="146050"/>
          </a:xfrm>
          <a:prstGeom prst="ellipse">
            <a:avLst/>
          </a:prstGeom>
          <a:solidFill>
            <a:schemeClr val="accent2"/>
          </a:solidFill>
          <a:ln w="9525" algn="ctr">
            <a:noFill/>
            <a:round/>
            <a:headEnd/>
            <a:tailEnd/>
          </a:ln>
        </p:spPr>
        <p:txBody>
          <a:bodyPr wrap="none" anchor="ctr"/>
          <a:lstStyle/>
          <a:p>
            <a:endParaRPr lang="en-US">
              <a:solidFill>
                <a:prstClr val="white"/>
              </a:solidFill>
            </a:endParaRPr>
          </a:p>
        </p:txBody>
      </p:sp>
      <p:sp>
        <p:nvSpPr>
          <p:cNvPr id="10259" name="Oval 23"/>
          <p:cNvSpPr>
            <a:spLocks noChangeArrowheads="1"/>
          </p:cNvSpPr>
          <p:nvPr/>
        </p:nvSpPr>
        <p:spPr bwMode="auto">
          <a:xfrm>
            <a:off x="5189538" y="2652862"/>
            <a:ext cx="163512" cy="144462"/>
          </a:xfrm>
          <a:prstGeom prst="ellipse">
            <a:avLst/>
          </a:prstGeom>
          <a:solidFill>
            <a:schemeClr val="accent2"/>
          </a:solidFill>
          <a:ln w="9525" algn="ctr">
            <a:noFill/>
            <a:round/>
            <a:headEnd/>
            <a:tailEnd/>
          </a:ln>
        </p:spPr>
        <p:txBody>
          <a:bodyPr wrap="none" anchor="ctr"/>
          <a:lstStyle/>
          <a:p>
            <a:endParaRPr lang="en-US">
              <a:solidFill>
                <a:prstClr val="white"/>
              </a:solidFill>
            </a:endParaRPr>
          </a:p>
        </p:txBody>
      </p:sp>
      <p:sp>
        <p:nvSpPr>
          <p:cNvPr id="10260" name="Oval 24"/>
          <p:cNvSpPr>
            <a:spLocks noChangeArrowheads="1"/>
          </p:cNvSpPr>
          <p:nvPr/>
        </p:nvSpPr>
        <p:spPr bwMode="auto">
          <a:xfrm>
            <a:off x="5189538" y="3595837"/>
            <a:ext cx="163512" cy="144462"/>
          </a:xfrm>
          <a:prstGeom prst="ellipse">
            <a:avLst/>
          </a:prstGeom>
          <a:solidFill>
            <a:schemeClr val="accent2"/>
          </a:solidFill>
          <a:ln w="9525" algn="ctr">
            <a:noFill/>
            <a:round/>
            <a:headEnd/>
            <a:tailEnd/>
          </a:ln>
        </p:spPr>
        <p:txBody>
          <a:bodyPr wrap="none" anchor="ctr"/>
          <a:lstStyle/>
          <a:p>
            <a:endParaRPr lang="en-US">
              <a:solidFill>
                <a:prstClr val="white"/>
              </a:solidFill>
            </a:endParaRPr>
          </a:p>
        </p:txBody>
      </p:sp>
      <p:sp>
        <p:nvSpPr>
          <p:cNvPr id="10261" name="Oval 25"/>
          <p:cNvSpPr>
            <a:spLocks noChangeArrowheads="1"/>
          </p:cNvSpPr>
          <p:nvPr/>
        </p:nvSpPr>
        <p:spPr bwMode="auto">
          <a:xfrm>
            <a:off x="5189538" y="3789512"/>
            <a:ext cx="163512" cy="144462"/>
          </a:xfrm>
          <a:prstGeom prst="ellipse">
            <a:avLst/>
          </a:prstGeom>
          <a:solidFill>
            <a:schemeClr val="accent2"/>
          </a:solidFill>
          <a:ln w="9525" algn="ctr">
            <a:noFill/>
            <a:round/>
            <a:headEnd/>
            <a:tailEnd/>
          </a:ln>
        </p:spPr>
        <p:txBody>
          <a:bodyPr wrap="none" anchor="ctr"/>
          <a:lstStyle/>
          <a:p>
            <a:endParaRPr lang="en-US">
              <a:solidFill>
                <a:prstClr val="white"/>
              </a:solidFill>
            </a:endParaRPr>
          </a:p>
        </p:txBody>
      </p:sp>
      <p:sp>
        <p:nvSpPr>
          <p:cNvPr id="10262" name="Oval 26"/>
          <p:cNvSpPr>
            <a:spLocks noChangeArrowheads="1"/>
          </p:cNvSpPr>
          <p:nvPr/>
        </p:nvSpPr>
        <p:spPr bwMode="auto">
          <a:xfrm>
            <a:off x="5189538" y="5208737"/>
            <a:ext cx="163512" cy="144462"/>
          </a:xfrm>
          <a:prstGeom prst="ellipse">
            <a:avLst/>
          </a:prstGeom>
          <a:solidFill>
            <a:schemeClr val="accent2"/>
          </a:solidFill>
          <a:ln w="9525" algn="ctr">
            <a:noFill/>
            <a:round/>
            <a:headEnd/>
            <a:tailEnd/>
          </a:ln>
        </p:spPr>
        <p:txBody>
          <a:bodyPr wrap="none" anchor="ctr"/>
          <a:lstStyle/>
          <a:p>
            <a:endParaRPr lang="en-US">
              <a:solidFill>
                <a:prstClr val="white"/>
              </a:solidFill>
            </a:endParaRPr>
          </a:p>
        </p:txBody>
      </p:sp>
      <p:sp>
        <p:nvSpPr>
          <p:cNvPr id="10263" name="Text Box 27"/>
          <p:cNvSpPr txBox="1">
            <a:spLocks noChangeArrowheads="1"/>
          </p:cNvSpPr>
          <p:nvPr/>
        </p:nvSpPr>
        <p:spPr bwMode="auto">
          <a:xfrm>
            <a:off x="2922588" y="2214712"/>
            <a:ext cx="522287" cy="220662"/>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HIV</a:t>
            </a:r>
          </a:p>
        </p:txBody>
      </p:sp>
      <p:sp>
        <p:nvSpPr>
          <p:cNvPr id="10264" name="Text Box 28"/>
          <p:cNvSpPr txBox="1">
            <a:spLocks noChangeArrowheads="1"/>
          </p:cNvSpPr>
          <p:nvPr/>
        </p:nvSpPr>
        <p:spPr bwMode="auto">
          <a:xfrm>
            <a:off x="2922588" y="2424262"/>
            <a:ext cx="1260475" cy="220662"/>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HBV + HCV</a:t>
            </a:r>
          </a:p>
        </p:txBody>
      </p:sp>
      <p:sp>
        <p:nvSpPr>
          <p:cNvPr id="10265" name="Text Box 30"/>
          <p:cNvSpPr txBox="1">
            <a:spLocks noChangeArrowheads="1"/>
          </p:cNvSpPr>
          <p:nvPr/>
        </p:nvSpPr>
        <p:spPr bwMode="auto">
          <a:xfrm>
            <a:off x="2922588" y="2657624"/>
            <a:ext cx="939800" cy="220663"/>
          </a:xfrm>
          <a:prstGeom prst="rect">
            <a:avLst/>
          </a:prstGeom>
          <a:noFill/>
          <a:ln w="9525" algn="ctr">
            <a:noFill/>
            <a:miter lim="800000"/>
            <a:headEnd/>
            <a:tailEnd/>
          </a:ln>
        </p:spPr>
        <p:txBody>
          <a:bodyPr wrap="none" tIns="0" bIns="0">
            <a:spAutoFit/>
          </a:bodyPr>
          <a:lstStyle/>
          <a:p>
            <a:pPr>
              <a:buFont typeface="Arial" charset="0"/>
              <a:buNone/>
            </a:pPr>
            <a:r>
              <a:rPr lang="en-US" sz="1600" dirty="0">
                <a:solidFill>
                  <a:prstClr val="white"/>
                </a:solidFill>
              </a:rPr>
              <a:t>Measles</a:t>
            </a:r>
          </a:p>
        </p:txBody>
      </p:sp>
      <p:sp>
        <p:nvSpPr>
          <p:cNvPr id="10266" name="Text Box 31"/>
          <p:cNvSpPr txBox="1">
            <a:spLocks noChangeArrowheads="1"/>
          </p:cNvSpPr>
          <p:nvPr/>
        </p:nvSpPr>
        <p:spPr bwMode="auto">
          <a:xfrm>
            <a:off x="2922588" y="2824312"/>
            <a:ext cx="1143000" cy="220662"/>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RSV, Rota</a:t>
            </a:r>
          </a:p>
        </p:txBody>
      </p:sp>
      <p:sp>
        <p:nvSpPr>
          <p:cNvPr id="10267" name="Text Box 32"/>
          <p:cNvSpPr txBox="1">
            <a:spLocks noChangeArrowheads="1"/>
          </p:cNvSpPr>
          <p:nvPr/>
        </p:nvSpPr>
        <p:spPr bwMode="auto">
          <a:xfrm>
            <a:off x="2922588" y="2981474"/>
            <a:ext cx="465137"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Flu</a:t>
            </a:r>
          </a:p>
        </p:txBody>
      </p:sp>
      <p:sp>
        <p:nvSpPr>
          <p:cNvPr id="10268" name="Text Box 33"/>
          <p:cNvSpPr txBox="1">
            <a:spLocks noChangeArrowheads="1"/>
          </p:cNvSpPr>
          <p:nvPr/>
        </p:nvSpPr>
        <p:spPr bwMode="auto">
          <a:xfrm>
            <a:off x="2922588" y="3141812"/>
            <a:ext cx="893762" cy="220662"/>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Dengue</a:t>
            </a:r>
          </a:p>
        </p:txBody>
      </p:sp>
      <p:sp>
        <p:nvSpPr>
          <p:cNvPr id="10269" name="Text Box 34"/>
          <p:cNvSpPr txBox="1">
            <a:spLocks noChangeArrowheads="1"/>
          </p:cNvSpPr>
          <p:nvPr/>
        </p:nvSpPr>
        <p:spPr bwMode="auto">
          <a:xfrm>
            <a:off x="2922588" y="3559324"/>
            <a:ext cx="600075"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HPV</a:t>
            </a:r>
          </a:p>
        </p:txBody>
      </p:sp>
      <p:sp>
        <p:nvSpPr>
          <p:cNvPr id="10270" name="Text Box 36"/>
          <p:cNvSpPr txBox="1">
            <a:spLocks noChangeArrowheads="1"/>
          </p:cNvSpPr>
          <p:nvPr/>
        </p:nvSpPr>
        <p:spPr bwMode="auto">
          <a:xfrm>
            <a:off x="2922588" y="4081612"/>
            <a:ext cx="1052512" cy="220662"/>
          </a:xfrm>
          <a:prstGeom prst="rect">
            <a:avLst/>
          </a:prstGeom>
          <a:noFill/>
          <a:ln w="9525" algn="ctr">
            <a:noFill/>
            <a:miter lim="800000"/>
            <a:headEnd/>
            <a:tailEnd/>
          </a:ln>
        </p:spPr>
        <p:txBody>
          <a:bodyPr wrap="none" tIns="0" bIns="0">
            <a:spAutoFit/>
          </a:bodyPr>
          <a:lstStyle/>
          <a:p>
            <a:pPr>
              <a:buFont typeface="Arial" charset="0"/>
              <a:buNone/>
            </a:pPr>
            <a:r>
              <a:rPr lang="en-US" sz="1600" dirty="0">
                <a:solidFill>
                  <a:prstClr val="white"/>
                </a:solidFill>
              </a:rPr>
              <a:t>West Nile</a:t>
            </a:r>
          </a:p>
        </p:txBody>
      </p:sp>
      <p:sp>
        <p:nvSpPr>
          <p:cNvPr id="10271" name="Text Box 37"/>
          <p:cNvSpPr txBox="1">
            <a:spLocks noChangeArrowheads="1"/>
          </p:cNvSpPr>
          <p:nvPr/>
        </p:nvSpPr>
        <p:spPr bwMode="auto">
          <a:xfrm>
            <a:off x="2922588" y="4372124"/>
            <a:ext cx="735012"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SARS</a:t>
            </a:r>
          </a:p>
        </p:txBody>
      </p:sp>
      <p:sp>
        <p:nvSpPr>
          <p:cNvPr id="10272" name="Text Box 38"/>
          <p:cNvSpPr txBox="1">
            <a:spLocks noChangeArrowheads="1"/>
          </p:cNvSpPr>
          <p:nvPr/>
        </p:nvSpPr>
        <p:spPr bwMode="auto">
          <a:xfrm>
            <a:off x="2922588" y="4538812"/>
            <a:ext cx="701675" cy="220662"/>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Ebola</a:t>
            </a:r>
          </a:p>
        </p:txBody>
      </p:sp>
      <p:sp>
        <p:nvSpPr>
          <p:cNvPr id="10273" name="Text Box 39"/>
          <p:cNvSpPr txBox="1">
            <a:spLocks noChangeArrowheads="1"/>
          </p:cNvSpPr>
          <p:nvPr/>
        </p:nvSpPr>
        <p:spPr bwMode="auto">
          <a:xfrm>
            <a:off x="2922588" y="4699149"/>
            <a:ext cx="633412"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Polio</a:t>
            </a:r>
          </a:p>
        </p:txBody>
      </p:sp>
      <p:sp>
        <p:nvSpPr>
          <p:cNvPr id="10274" name="Text Box 40"/>
          <p:cNvSpPr txBox="1">
            <a:spLocks noChangeArrowheads="1"/>
          </p:cNvSpPr>
          <p:nvPr/>
        </p:nvSpPr>
        <p:spPr bwMode="auto">
          <a:xfrm>
            <a:off x="2922588" y="4870599"/>
            <a:ext cx="725487"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Hanta</a:t>
            </a:r>
          </a:p>
        </p:txBody>
      </p:sp>
      <p:sp>
        <p:nvSpPr>
          <p:cNvPr id="10275" name="Text Box 43"/>
          <p:cNvSpPr txBox="1">
            <a:spLocks noChangeArrowheads="1"/>
          </p:cNvSpPr>
          <p:nvPr/>
        </p:nvSpPr>
        <p:spPr bwMode="auto">
          <a:xfrm>
            <a:off x="1452563" y="1844824"/>
            <a:ext cx="296862" cy="312738"/>
          </a:xfrm>
          <a:prstGeom prst="rect">
            <a:avLst/>
          </a:prstGeom>
          <a:noFill/>
          <a:ln w="9525" algn="ctr">
            <a:noFill/>
            <a:miter lim="800000"/>
            <a:headEnd/>
            <a:tailEnd/>
          </a:ln>
        </p:spPr>
        <p:txBody>
          <a:bodyPr wrap="none">
            <a:spAutoFit/>
          </a:bodyPr>
          <a:lstStyle/>
          <a:p>
            <a:pPr>
              <a:buFont typeface="Arial" charset="0"/>
              <a:buNone/>
            </a:pPr>
            <a:r>
              <a:rPr lang="en-US" sz="1600">
                <a:solidFill>
                  <a:prstClr val="white"/>
                </a:solidFill>
              </a:rPr>
              <a:t>7</a:t>
            </a:r>
          </a:p>
        </p:txBody>
      </p:sp>
      <p:sp>
        <p:nvSpPr>
          <p:cNvPr id="10276" name="Text Box 44"/>
          <p:cNvSpPr txBox="1">
            <a:spLocks noChangeArrowheads="1"/>
          </p:cNvSpPr>
          <p:nvPr/>
        </p:nvSpPr>
        <p:spPr bwMode="auto">
          <a:xfrm>
            <a:off x="1452563" y="2416324"/>
            <a:ext cx="296862" cy="312738"/>
          </a:xfrm>
          <a:prstGeom prst="rect">
            <a:avLst/>
          </a:prstGeom>
          <a:noFill/>
          <a:ln w="9525" algn="ctr">
            <a:noFill/>
            <a:miter lim="800000"/>
            <a:headEnd/>
            <a:tailEnd/>
          </a:ln>
        </p:spPr>
        <p:txBody>
          <a:bodyPr wrap="none">
            <a:spAutoFit/>
          </a:bodyPr>
          <a:lstStyle/>
          <a:p>
            <a:pPr>
              <a:buFont typeface="Arial" charset="0"/>
              <a:buNone/>
            </a:pPr>
            <a:r>
              <a:rPr lang="en-US" sz="1600">
                <a:solidFill>
                  <a:prstClr val="white"/>
                </a:solidFill>
              </a:rPr>
              <a:t>6</a:t>
            </a:r>
          </a:p>
        </p:txBody>
      </p:sp>
      <p:sp>
        <p:nvSpPr>
          <p:cNvPr id="10277" name="Text Box 45"/>
          <p:cNvSpPr txBox="1">
            <a:spLocks noChangeArrowheads="1"/>
          </p:cNvSpPr>
          <p:nvPr/>
        </p:nvSpPr>
        <p:spPr bwMode="auto">
          <a:xfrm>
            <a:off x="1452563" y="2997349"/>
            <a:ext cx="296862" cy="312738"/>
          </a:xfrm>
          <a:prstGeom prst="rect">
            <a:avLst/>
          </a:prstGeom>
          <a:noFill/>
          <a:ln w="9525" algn="ctr">
            <a:noFill/>
            <a:miter lim="800000"/>
            <a:headEnd/>
            <a:tailEnd/>
          </a:ln>
        </p:spPr>
        <p:txBody>
          <a:bodyPr wrap="none">
            <a:spAutoFit/>
          </a:bodyPr>
          <a:lstStyle/>
          <a:p>
            <a:pPr>
              <a:buFont typeface="Arial" charset="0"/>
              <a:buNone/>
            </a:pPr>
            <a:r>
              <a:rPr lang="en-US" sz="1600">
                <a:solidFill>
                  <a:prstClr val="white"/>
                </a:solidFill>
              </a:rPr>
              <a:t>5</a:t>
            </a:r>
          </a:p>
        </p:txBody>
      </p:sp>
      <p:sp>
        <p:nvSpPr>
          <p:cNvPr id="10278" name="Text Box 46"/>
          <p:cNvSpPr txBox="1">
            <a:spLocks noChangeArrowheads="1"/>
          </p:cNvSpPr>
          <p:nvPr/>
        </p:nvSpPr>
        <p:spPr bwMode="auto">
          <a:xfrm>
            <a:off x="1452563" y="3568849"/>
            <a:ext cx="296862" cy="312738"/>
          </a:xfrm>
          <a:prstGeom prst="rect">
            <a:avLst/>
          </a:prstGeom>
          <a:noFill/>
          <a:ln w="9525" algn="ctr">
            <a:noFill/>
            <a:miter lim="800000"/>
            <a:headEnd/>
            <a:tailEnd/>
          </a:ln>
        </p:spPr>
        <p:txBody>
          <a:bodyPr wrap="none">
            <a:spAutoFit/>
          </a:bodyPr>
          <a:lstStyle/>
          <a:p>
            <a:pPr>
              <a:buFont typeface="Arial" charset="0"/>
              <a:buNone/>
            </a:pPr>
            <a:r>
              <a:rPr lang="en-US" sz="1600">
                <a:solidFill>
                  <a:prstClr val="white"/>
                </a:solidFill>
              </a:rPr>
              <a:t>4</a:t>
            </a:r>
          </a:p>
        </p:txBody>
      </p:sp>
      <p:sp>
        <p:nvSpPr>
          <p:cNvPr id="10279" name="Text Box 47"/>
          <p:cNvSpPr txBox="1">
            <a:spLocks noChangeArrowheads="1"/>
          </p:cNvSpPr>
          <p:nvPr/>
        </p:nvSpPr>
        <p:spPr bwMode="auto">
          <a:xfrm>
            <a:off x="1452563" y="4143524"/>
            <a:ext cx="296862" cy="312738"/>
          </a:xfrm>
          <a:prstGeom prst="rect">
            <a:avLst/>
          </a:prstGeom>
          <a:noFill/>
          <a:ln w="9525" algn="ctr">
            <a:noFill/>
            <a:miter lim="800000"/>
            <a:headEnd/>
            <a:tailEnd/>
          </a:ln>
        </p:spPr>
        <p:txBody>
          <a:bodyPr wrap="none">
            <a:spAutoFit/>
          </a:bodyPr>
          <a:lstStyle/>
          <a:p>
            <a:pPr>
              <a:buFont typeface="Arial" charset="0"/>
              <a:buNone/>
            </a:pPr>
            <a:r>
              <a:rPr lang="en-US" sz="1600">
                <a:solidFill>
                  <a:prstClr val="white"/>
                </a:solidFill>
              </a:rPr>
              <a:t>3</a:t>
            </a:r>
          </a:p>
        </p:txBody>
      </p:sp>
      <p:sp>
        <p:nvSpPr>
          <p:cNvPr id="10280" name="Text Box 48"/>
          <p:cNvSpPr txBox="1">
            <a:spLocks noChangeArrowheads="1"/>
          </p:cNvSpPr>
          <p:nvPr/>
        </p:nvSpPr>
        <p:spPr bwMode="auto">
          <a:xfrm>
            <a:off x="1452563" y="4716612"/>
            <a:ext cx="296862" cy="312737"/>
          </a:xfrm>
          <a:prstGeom prst="rect">
            <a:avLst/>
          </a:prstGeom>
          <a:noFill/>
          <a:ln w="9525" algn="ctr">
            <a:noFill/>
            <a:miter lim="800000"/>
            <a:headEnd/>
            <a:tailEnd/>
          </a:ln>
        </p:spPr>
        <p:txBody>
          <a:bodyPr wrap="none">
            <a:spAutoFit/>
          </a:bodyPr>
          <a:lstStyle/>
          <a:p>
            <a:pPr>
              <a:buFont typeface="Arial" charset="0"/>
              <a:buNone/>
            </a:pPr>
            <a:r>
              <a:rPr lang="en-US" sz="1600">
                <a:solidFill>
                  <a:prstClr val="white"/>
                </a:solidFill>
              </a:rPr>
              <a:t>2</a:t>
            </a:r>
          </a:p>
        </p:txBody>
      </p:sp>
      <p:sp>
        <p:nvSpPr>
          <p:cNvPr id="10281" name="Text Box 49"/>
          <p:cNvSpPr txBox="1">
            <a:spLocks noChangeArrowheads="1"/>
          </p:cNvSpPr>
          <p:nvPr/>
        </p:nvSpPr>
        <p:spPr bwMode="auto">
          <a:xfrm>
            <a:off x="1452563" y="5288112"/>
            <a:ext cx="296862" cy="312737"/>
          </a:xfrm>
          <a:prstGeom prst="rect">
            <a:avLst/>
          </a:prstGeom>
          <a:noFill/>
          <a:ln w="9525" algn="ctr">
            <a:noFill/>
            <a:miter lim="800000"/>
            <a:headEnd/>
            <a:tailEnd/>
          </a:ln>
        </p:spPr>
        <p:txBody>
          <a:bodyPr wrap="none">
            <a:spAutoFit/>
          </a:bodyPr>
          <a:lstStyle/>
          <a:p>
            <a:pPr>
              <a:buFont typeface="Arial" charset="0"/>
              <a:buNone/>
            </a:pPr>
            <a:r>
              <a:rPr lang="en-US" sz="1600">
                <a:solidFill>
                  <a:prstClr val="white"/>
                </a:solidFill>
              </a:rPr>
              <a:t>1</a:t>
            </a:r>
          </a:p>
        </p:txBody>
      </p:sp>
      <p:sp>
        <p:nvSpPr>
          <p:cNvPr id="10282" name="Line 50"/>
          <p:cNvSpPr>
            <a:spLocks noChangeShapeType="1"/>
          </p:cNvSpPr>
          <p:nvPr/>
        </p:nvSpPr>
        <p:spPr bwMode="auto">
          <a:xfrm>
            <a:off x="1770063" y="5459562"/>
            <a:ext cx="5683250"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283" name="Text Box 52"/>
          <p:cNvSpPr txBox="1">
            <a:spLocks noChangeArrowheads="1"/>
          </p:cNvSpPr>
          <p:nvPr/>
        </p:nvSpPr>
        <p:spPr bwMode="auto">
          <a:xfrm rot="-5400000">
            <a:off x="-494506" y="3598010"/>
            <a:ext cx="3454400" cy="338554"/>
          </a:xfrm>
          <a:prstGeom prst="rect">
            <a:avLst/>
          </a:prstGeom>
          <a:noFill/>
          <a:ln w="9525" algn="ctr">
            <a:noFill/>
            <a:miter lim="800000"/>
            <a:headEnd/>
            <a:tailEnd/>
          </a:ln>
        </p:spPr>
        <p:txBody>
          <a:bodyPr>
            <a:spAutoFit/>
          </a:bodyPr>
          <a:lstStyle/>
          <a:p>
            <a:pPr algn="ctr">
              <a:buFont typeface="Arial" charset="0"/>
              <a:buNone/>
            </a:pPr>
            <a:r>
              <a:rPr lang="en-US" sz="1600" b="1" dirty="0">
                <a:solidFill>
                  <a:prstClr val="white"/>
                </a:solidFill>
              </a:rPr>
              <a:t>Log</a:t>
            </a:r>
            <a:r>
              <a:rPr lang="en-US" sz="1600" b="1" baseline="-25000" dirty="0">
                <a:solidFill>
                  <a:prstClr val="white"/>
                </a:solidFill>
              </a:rPr>
              <a:t>10</a:t>
            </a:r>
            <a:r>
              <a:rPr lang="en-US" sz="1600" b="1" dirty="0">
                <a:solidFill>
                  <a:prstClr val="white"/>
                </a:solidFill>
              </a:rPr>
              <a:t> Global Death Rate</a:t>
            </a:r>
          </a:p>
        </p:txBody>
      </p:sp>
      <p:sp>
        <p:nvSpPr>
          <p:cNvPr id="10284" name="Text Box 53"/>
          <p:cNvSpPr txBox="1">
            <a:spLocks noChangeArrowheads="1"/>
          </p:cNvSpPr>
          <p:nvPr/>
        </p:nvSpPr>
        <p:spPr bwMode="auto">
          <a:xfrm>
            <a:off x="5329238" y="2070249"/>
            <a:ext cx="962025"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Tobacco</a:t>
            </a:r>
          </a:p>
        </p:txBody>
      </p:sp>
      <p:sp>
        <p:nvSpPr>
          <p:cNvPr id="10285" name="Text Box 54"/>
          <p:cNvSpPr txBox="1">
            <a:spLocks noChangeArrowheads="1"/>
          </p:cNvSpPr>
          <p:nvPr/>
        </p:nvSpPr>
        <p:spPr bwMode="auto">
          <a:xfrm>
            <a:off x="5329238" y="2297262"/>
            <a:ext cx="849312" cy="220662"/>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Malaria</a:t>
            </a:r>
          </a:p>
        </p:txBody>
      </p:sp>
      <p:sp>
        <p:nvSpPr>
          <p:cNvPr id="10286" name="Text Box 55"/>
          <p:cNvSpPr txBox="1">
            <a:spLocks noChangeArrowheads="1"/>
          </p:cNvSpPr>
          <p:nvPr/>
        </p:nvSpPr>
        <p:spPr bwMode="auto">
          <a:xfrm>
            <a:off x="5329238" y="2470299"/>
            <a:ext cx="1582737"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Road accidents</a:t>
            </a:r>
          </a:p>
        </p:txBody>
      </p:sp>
      <p:sp>
        <p:nvSpPr>
          <p:cNvPr id="10287" name="Text Box 56"/>
          <p:cNvSpPr txBox="1">
            <a:spLocks noChangeArrowheads="1"/>
          </p:cNvSpPr>
          <p:nvPr/>
        </p:nvSpPr>
        <p:spPr bwMode="auto">
          <a:xfrm>
            <a:off x="5329238" y="2638574"/>
            <a:ext cx="1277937"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Non-HIV TB</a:t>
            </a:r>
          </a:p>
        </p:txBody>
      </p:sp>
      <p:sp>
        <p:nvSpPr>
          <p:cNvPr id="10288" name="Text Box 57"/>
          <p:cNvSpPr txBox="1">
            <a:spLocks noChangeArrowheads="1"/>
          </p:cNvSpPr>
          <p:nvPr/>
        </p:nvSpPr>
        <p:spPr bwMode="auto">
          <a:xfrm>
            <a:off x="5329238" y="3537099"/>
            <a:ext cx="1728787"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Hospital infection</a:t>
            </a:r>
          </a:p>
        </p:txBody>
      </p:sp>
      <p:sp>
        <p:nvSpPr>
          <p:cNvPr id="10289" name="Text Box 58"/>
          <p:cNvSpPr txBox="1">
            <a:spLocks noChangeArrowheads="1"/>
          </p:cNvSpPr>
          <p:nvPr/>
        </p:nvSpPr>
        <p:spPr bwMode="auto">
          <a:xfrm>
            <a:off x="5329238" y="3797449"/>
            <a:ext cx="847725" cy="220663"/>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Suicide</a:t>
            </a:r>
          </a:p>
        </p:txBody>
      </p:sp>
      <p:sp>
        <p:nvSpPr>
          <p:cNvPr id="10290" name="Text Box 59"/>
          <p:cNvSpPr txBox="1">
            <a:spLocks noChangeArrowheads="1"/>
          </p:cNvSpPr>
          <p:nvPr/>
        </p:nvSpPr>
        <p:spPr bwMode="auto">
          <a:xfrm>
            <a:off x="5329238" y="5167462"/>
            <a:ext cx="679450" cy="220662"/>
          </a:xfrm>
          <a:prstGeom prst="rect">
            <a:avLst/>
          </a:prstGeom>
          <a:noFill/>
          <a:ln w="9525" algn="ctr">
            <a:noFill/>
            <a:miter lim="800000"/>
            <a:headEnd/>
            <a:tailEnd/>
          </a:ln>
        </p:spPr>
        <p:txBody>
          <a:bodyPr wrap="none" tIns="0" bIns="0">
            <a:spAutoFit/>
          </a:bodyPr>
          <a:lstStyle/>
          <a:p>
            <a:pPr>
              <a:buFont typeface="Arial" charset="0"/>
              <a:buNone/>
            </a:pPr>
            <a:r>
              <a:rPr lang="en-US" sz="1600">
                <a:solidFill>
                  <a:prstClr val="white"/>
                </a:solidFill>
              </a:rPr>
              <a:t>vCJD</a:t>
            </a:r>
          </a:p>
        </p:txBody>
      </p:sp>
      <p:sp>
        <p:nvSpPr>
          <p:cNvPr id="10291" name="Line 74"/>
          <p:cNvSpPr>
            <a:spLocks noChangeShapeType="1"/>
          </p:cNvSpPr>
          <p:nvPr/>
        </p:nvSpPr>
        <p:spPr bwMode="auto">
          <a:xfrm flipH="1">
            <a:off x="1716088" y="5459562"/>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292" name="Line 75"/>
          <p:cNvSpPr>
            <a:spLocks noChangeShapeType="1"/>
          </p:cNvSpPr>
          <p:nvPr/>
        </p:nvSpPr>
        <p:spPr bwMode="auto">
          <a:xfrm flipH="1">
            <a:off x="1716088" y="2011512"/>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293" name="Line 76"/>
          <p:cNvSpPr>
            <a:spLocks noChangeShapeType="1"/>
          </p:cNvSpPr>
          <p:nvPr/>
        </p:nvSpPr>
        <p:spPr bwMode="auto">
          <a:xfrm flipH="1">
            <a:off x="1716088" y="2586187"/>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294" name="Line 78"/>
          <p:cNvSpPr>
            <a:spLocks noChangeShapeType="1"/>
          </p:cNvSpPr>
          <p:nvPr/>
        </p:nvSpPr>
        <p:spPr bwMode="auto">
          <a:xfrm flipH="1">
            <a:off x="1716088" y="3162449"/>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295" name="Line 79"/>
          <p:cNvSpPr>
            <a:spLocks noChangeShapeType="1"/>
          </p:cNvSpPr>
          <p:nvPr/>
        </p:nvSpPr>
        <p:spPr bwMode="auto">
          <a:xfrm flipH="1">
            <a:off x="1716088" y="3737124"/>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296" name="Line 80"/>
          <p:cNvSpPr>
            <a:spLocks noChangeShapeType="1"/>
          </p:cNvSpPr>
          <p:nvPr/>
        </p:nvSpPr>
        <p:spPr bwMode="auto">
          <a:xfrm flipH="1">
            <a:off x="1716088" y="4311799"/>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297" name="Line 81"/>
          <p:cNvSpPr>
            <a:spLocks noChangeShapeType="1"/>
          </p:cNvSpPr>
          <p:nvPr/>
        </p:nvSpPr>
        <p:spPr bwMode="auto">
          <a:xfrm flipH="1">
            <a:off x="1716088" y="4888062"/>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298" name="AutoShape 83"/>
          <p:cNvSpPr>
            <a:spLocks noChangeArrowheads="1"/>
          </p:cNvSpPr>
          <p:nvPr/>
        </p:nvSpPr>
        <p:spPr bwMode="auto">
          <a:xfrm>
            <a:off x="2568575" y="2390924"/>
            <a:ext cx="1590675" cy="273050"/>
          </a:xfrm>
          <a:prstGeom prst="roundRect">
            <a:avLst>
              <a:gd name="adj" fmla="val 38227"/>
            </a:avLst>
          </a:prstGeom>
          <a:noFill/>
          <a:ln w="28575" algn="ctr">
            <a:solidFill>
              <a:srgbClr val="FF0000"/>
            </a:solidFill>
            <a:round/>
            <a:headEnd/>
            <a:tailEnd/>
          </a:ln>
        </p:spPr>
        <p:txBody>
          <a:bodyPr wrap="none" anchor="ctr"/>
          <a:lstStyle/>
          <a:p>
            <a:endParaRPr lang="en-US">
              <a:solidFill>
                <a:prstClr val="white"/>
              </a:solidFill>
            </a:endParaRPr>
          </a:p>
        </p:txBody>
      </p:sp>
      <p:sp>
        <p:nvSpPr>
          <p:cNvPr id="10299" name="Text Box 84"/>
          <p:cNvSpPr txBox="1">
            <a:spLocks noChangeArrowheads="1"/>
          </p:cNvSpPr>
          <p:nvPr/>
        </p:nvSpPr>
        <p:spPr bwMode="auto">
          <a:xfrm>
            <a:off x="3600450" y="5777062"/>
            <a:ext cx="1935163" cy="220662"/>
          </a:xfrm>
          <a:prstGeom prst="rect">
            <a:avLst/>
          </a:prstGeom>
          <a:noFill/>
          <a:ln w="9525" algn="ctr">
            <a:noFill/>
            <a:miter lim="800000"/>
            <a:headEnd/>
            <a:tailEnd/>
          </a:ln>
        </p:spPr>
        <p:txBody>
          <a:bodyPr wrap="none" tIns="0" bIns="0">
            <a:spAutoFit/>
          </a:bodyPr>
          <a:lstStyle/>
          <a:p>
            <a:pPr algn="ctr">
              <a:buFont typeface="Arial" charset="0"/>
              <a:buNone/>
            </a:pPr>
            <a:r>
              <a:rPr lang="en-US" sz="1600" b="1" dirty="0">
                <a:solidFill>
                  <a:prstClr val="white"/>
                </a:solidFill>
              </a:rPr>
              <a:t>Global Death Rate</a:t>
            </a:r>
          </a:p>
        </p:txBody>
      </p:sp>
      <p:sp>
        <p:nvSpPr>
          <p:cNvPr id="10300" name="Text Box 85"/>
          <p:cNvSpPr txBox="1">
            <a:spLocks noChangeArrowheads="1"/>
          </p:cNvSpPr>
          <p:nvPr/>
        </p:nvSpPr>
        <p:spPr bwMode="auto">
          <a:xfrm>
            <a:off x="2298700" y="5507187"/>
            <a:ext cx="1887538" cy="220662"/>
          </a:xfrm>
          <a:prstGeom prst="rect">
            <a:avLst/>
          </a:prstGeom>
          <a:noFill/>
          <a:ln w="9525" algn="ctr">
            <a:noFill/>
            <a:miter lim="800000"/>
            <a:headEnd/>
            <a:tailEnd/>
          </a:ln>
        </p:spPr>
        <p:txBody>
          <a:bodyPr wrap="none" tIns="0" bIns="0">
            <a:spAutoFit/>
          </a:bodyPr>
          <a:lstStyle/>
          <a:p>
            <a:pPr algn="ctr">
              <a:buFont typeface="Arial" charset="0"/>
              <a:buNone/>
            </a:pPr>
            <a:r>
              <a:rPr lang="en-US" sz="1600" dirty="0">
                <a:solidFill>
                  <a:prstClr val="white"/>
                </a:solidFill>
              </a:rPr>
              <a:t>Caused by Viruses</a:t>
            </a:r>
          </a:p>
        </p:txBody>
      </p:sp>
      <p:sp>
        <p:nvSpPr>
          <p:cNvPr id="10301" name="Text Box 86"/>
          <p:cNvSpPr txBox="1">
            <a:spLocks noChangeArrowheads="1"/>
          </p:cNvSpPr>
          <p:nvPr/>
        </p:nvSpPr>
        <p:spPr bwMode="auto">
          <a:xfrm>
            <a:off x="4968875" y="5507187"/>
            <a:ext cx="1438275" cy="220662"/>
          </a:xfrm>
          <a:prstGeom prst="rect">
            <a:avLst/>
          </a:prstGeom>
          <a:noFill/>
          <a:ln w="9525" algn="ctr">
            <a:noFill/>
            <a:miter lim="800000"/>
            <a:headEnd/>
            <a:tailEnd/>
          </a:ln>
        </p:spPr>
        <p:txBody>
          <a:bodyPr wrap="none" tIns="0" bIns="0">
            <a:spAutoFit/>
          </a:bodyPr>
          <a:lstStyle/>
          <a:p>
            <a:pPr algn="ctr">
              <a:buFont typeface="Arial" charset="0"/>
              <a:buNone/>
            </a:pPr>
            <a:r>
              <a:rPr lang="en-US" sz="1600" dirty="0">
                <a:solidFill>
                  <a:prstClr val="white"/>
                </a:solidFill>
              </a:rPr>
              <a:t>Other Causes</a:t>
            </a:r>
          </a:p>
        </p:txBody>
      </p:sp>
      <p:sp>
        <p:nvSpPr>
          <p:cNvPr id="10302" name="Line 87"/>
          <p:cNvSpPr>
            <a:spLocks noChangeShapeType="1"/>
          </p:cNvSpPr>
          <p:nvPr/>
        </p:nvSpPr>
        <p:spPr bwMode="auto">
          <a:xfrm flipV="1">
            <a:off x="4579938" y="2044849"/>
            <a:ext cx="0" cy="3414713"/>
          </a:xfrm>
          <a:prstGeom prst="line">
            <a:avLst/>
          </a:prstGeom>
          <a:noFill/>
          <a:ln w="9525">
            <a:solidFill>
              <a:schemeClr val="tx1"/>
            </a:solidFill>
            <a:round/>
            <a:headEnd/>
            <a:tailEnd/>
          </a:ln>
        </p:spPr>
        <p:txBody>
          <a:bodyPr/>
          <a:lstStyle/>
          <a:p>
            <a:endParaRPr lang="en-CA">
              <a:solidFill>
                <a:prstClr val="white"/>
              </a:solidFill>
            </a:endParaRPr>
          </a:p>
        </p:txBody>
      </p:sp>
      <p:sp>
        <p:nvSpPr>
          <p:cNvPr id="10303" name="Text Box 64"/>
          <p:cNvSpPr txBox="1">
            <a:spLocks noChangeArrowheads="1"/>
          </p:cNvSpPr>
          <p:nvPr/>
        </p:nvSpPr>
        <p:spPr bwMode="auto">
          <a:xfrm>
            <a:off x="3088704" y="6298867"/>
            <a:ext cx="6019800" cy="461665"/>
          </a:xfrm>
          <a:prstGeom prst="rect">
            <a:avLst/>
          </a:prstGeom>
          <a:noFill/>
          <a:ln w="9525" algn="ctr">
            <a:noFill/>
            <a:miter lim="800000"/>
            <a:headEnd/>
            <a:tailEnd/>
          </a:ln>
        </p:spPr>
        <p:txBody>
          <a:bodyPr anchor="b">
            <a:spAutoFit/>
          </a:bodyPr>
          <a:lstStyle/>
          <a:p>
            <a:pPr algn="r">
              <a:spcBef>
                <a:spcPct val="0"/>
              </a:spcBef>
              <a:spcAft>
                <a:spcPct val="0"/>
              </a:spcAft>
            </a:pPr>
            <a:r>
              <a:rPr lang="en-US" sz="1200" dirty="0">
                <a:solidFill>
                  <a:prstClr val="white"/>
                </a:solidFill>
              </a:rPr>
              <a:t>Adapted by permission from Macmillan Publishers Ltd: Nature Medicine. </a:t>
            </a:r>
            <a:endParaRPr lang="en-US" sz="1200" dirty="0" smtClean="0">
              <a:solidFill>
                <a:prstClr val="white"/>
              </a:solidFill>
            </a:endParaRPr>
          </a:p>
          <a:p>
            <a:pPr algn="r">
              <a:spcBef>
                <a:spcPct val="0"/>
              </a:spcBef>
              <a:spcAft>
                <a:spcPct val="0"/>
              </a:spcAft>
            </a:pPr>
            <a:r>
              <a:rPr lang="en-US" sz="1200" dirty="0" smtClean="0">
                <a:solidFill>
                  <a:prstClr val="white"/>
                </a:solidFill>
              </a:rPr>
              <a:t>Weiss </a:t>
            </a:r>
            <a:r>
              <a:rPr lang="en-US" sz="1200" dirty="0">
                <a:solidFill>
                  <a:prstClr val="white"/>
                </a:solidFill>
              </a:rPr>
              <a:t>RA, et </a:t>
            </a:r>
            <a:r>
              <a:rPr lang="en-US" sz="1200" dirty="0" smtClean="0">
                <a:solidFill>
                  <a:prstClr val="white"/>
                </a:solidFill>
              </a:rPr>
              <a:t>al; </a:t>
            </a:r>
            <a:r>
              <a:rPr lang="en-US" sz="1200" dirty="0">
                <a:solidFill>
                  <a:prstClr val="white"/>
                </a:solidFill>
              </a:rPr>
              <a:t>copyright 2004.</a:t>
            </a:r>
          </a:p>
        </p:txBody>
      </p:sp>
      <p:sp>
        <p:nvSpPr>
          <p:cNvPr id="10304" name="Line 74"/>
          <p:cNvSpPr>
            <a:spLocks noChangeShapeType="1"/>
          </p:cNvSpPr>
          <p:nvPr/>
        </p:nvSpPr>
        <p:spPr bwMode="auto">
          <a:xfrm rot="5400000" flipH="1">
            <a:off x="1749425" y="5500837"/>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305" name="Line 74"/>
          <p:cNvSpPr>
            <a:spLocks noChangeShapeType="1"/>
          </p:cNvSpPr>
          <p:nvPr/>
        </p:nvSpPr>
        <p:spPr bwMode="auto">
          <a:xfrm rot="5400000" flipH="1">
            <a:off x="4548187" y="5500837"/>
            <a:ext cx="66675" cy="0"/>
          </a:xfrm>
          <a:prstGeom prst="line">
            <a:avLst/>
          </a:prstGeom>
          <a:noFill/>
          <a:ln w="28575">
            <a:solidFill>
              <a:schemeClr val="tx1"/>
            </a:solidFill>
            <a:round/>
            <a:headEnd/>
            <a:tailEnd/>
          </a:ln>
        </p:spPr>
        <p:txBody>
          <a:bodyPr/>
          <a:lstStyle/>
          <a:p>
            <a:endParaRPr lang="en-CA">
              <a:solidFill>
                <a:prstClr val="white"/>
              </a:solidFill>
            </a:endParaRPr>
          </a:p>
        </p:txBody>
      </p:sp>
      <p:sp>
        <p:nvSpPr>
          <p:cNvPr id="10306" name="Line 74"/>
          <p:cNvSpPr>
            <a:spLocks noChangeShapeType="1"/>
          </p:cNvSpPr>
          <p:nvPr/>
        </p:nvSpPr>
        <p:spPr bwMode="auto">
          <a:xfrm rot="5400000" flipH="1">
            <a:off x="7404100" y="5500837"/>
            <a:ext cx="66675" cy="0"/>
          </a:xfrm>
          <a:prstGeom prst="line">
            <a:avLst/>
          </a:prstGeom>
          <a:noFill/>
          <a:ln w="28575">
            <a:solidFill>
              <a:schemeClr val="tx1"/>
            </a:solidFill>
            <a:round/>
            <a:headEnd/>
            <a:tailEnd/>
          </a:ln>
        </p:spPr>
        <p:txBody>
          <a:bodyPr/>
          <a:lstStyle/>
          <a:p>
            <a:endParaRPr lang="en-CA">
              <a:solidFill>
                <a:prstClr val="white"/>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7504" y="-75648"/>
            <a:ext cx="9036496" cy="1700808"/>
          </a:xfrm>
        </p:spPr>
        <p:txBody>
          <a:bodyPr>
            <a:normAutofit/>
          </a:bodyPr>
          <a:lstStyle/>
          <a:p>
            <a:pPr fontAlgn="auto">
              <a:spcAft>
                <a:spcPts val="0"/>
              </a:spcAft>
              <a:defRPr/>
            </a:pPr>
            <a:r>
              <a:rPr lang="en-CA" sz="3900" noProof="0" smtClean="0">
                <a:effectLst/>
              </a:rPr>
              <a:t>Novel considerations for cART choice in co-infection</a:t>
            </a:r>
          </a:p>
        </p:txBody>
      </p:sp>
      <p:sp>
        <p:nvSpPr>
          <p:cNvPr id="36867" name="Rectangle 3"/>
          <p:cNvSpPr>
            <a:spLocks noGrp="1" noChangeArrowheads="1"/>
          </p:cNvSpPr>
          <p:nvPr>
            <p:ph idx="1"/>
          </p:nvPr>
        </p:nvSpPr>
        <p:spPr/>
        <p:txBody>
          <a:bodyPr/>
          <a:lstStyle/>
          <a:p>
            <a:pPr fontAlgn="auto">
              <a:spcAft>
                <a:spcPts val="0"/>
              </a:spcAft>
              <a:defRPr/>
            </a:pPr>
            <a:r>
              <a:rPr lang="en-CA" noProof="0" dirty="0" smtClean="0">
                <a:effectLst/>
              </a:rPr>
              <a:t>Potential decrease in fibrosis progression with switch from PI to </a:t>
            </a:r>
            <a:r>
              <a:rPr lang="en-CA" noProof="0" dirty="0" err="1" smtClean="0">
                <a:effectLst/>
              </a:rPr>
              <a:t>raltegravir</a:t>
            </a:r>
            <a:endParaRPr lang="en-CA" noProof="0" dirty="0" smtClean="0">
              <a:effectLst/>
            </a:endParaRPr>
          </a:p>
          <a:p>
            <a:pPr lvl="1" fontAlgn="auto">
              <a:spcAft>
                <a:spcPts val="0"/>
              </a:spcAft>
              <a:defRPr/>
            </a:pPr>
            <a:r>
              <a:rPr lang="en-CA" noProof="0" dirty="0" smtClean="0">
                <a:effectLst/>
              </a:rPr>
              <a:t>Ongoing clinical trial </a:t>
            </a:r>
          </a:p>
          <a:p>
            <a:pPr lvl="2" fontAlgn="auto">
              <a:spcAft>
                <a:spcPts val="0"/>
              </a:spcAft>
              <a:defRPr/>
            </a:pPr>
            <a:r>
              <a:rPr lang="en-CA" noProof="0" dirty="0" smtClean="0">
                <a:effectLst/>
              </a:rPr>
              <a:t>ClinicalTrials.gov identifier: NCT01231685</a:t>
            </a:r>
          </a:p>
          <a:p>
            <a:pPr fontAlgn="auto">
              <a:spcAft>
                <a:spcPts val="0"/>
              </a:spcAft>
              <a:defRPr/>
            </a:pPr>
            <a:r>
              <a:rPr lang="en-CA" noProof="0" dirty="0" err="1" smtClean="0">
                <a:effectLst/>
              </a:rPr>
              <a:t>Maraviroc</a:t>
            </a:r>
            <a:r>
              <a:rPr lang="en-CA" noProof="0" dirty="0" smtClean="0">
                <a:effectLst/>
              </a:rPr>
              <a:t> may modulate chemokine pathways associated with fibrosis</a:t>
            </a:r>
          </a:p>
          <a:p>
            <a:pPr lvl="1" fontAlgn="auto">
              <a:spcAft>
                <a:spcPts val="0"/>
              </a:spcAft>
              <a:defRPr/>
            </a:pPr>
            <a:r>
              <a:rPr lang="en-CA" noProof="0" dirty="0" smtClean="0">
                <a:effectLst/>
              </a:rPr>
              <a:t>Preliminary studies underway</a:t>
            </a:r>
          </a:p>
        </p:txBody>
      </p:sp>
      <p:sp>
        <p:nvSpPr>
          <p:cNvPr id="36868" name="Text Box 4"/>
          <p:cNvSpPr txBox="1">
            <a:spLocks noChangeArrowheads="1"/>
          </p:cNvSpPr>
          <p:nvPr/>
        </p:nvSpPr>
        <p:spPr bwMode="auto">
          <a:xfrm>
            <a:off x="5809466" y="6237312"/>
            <a:ext cx="3235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baseline="30000">
                <a:solidFill>
                  <a:schemeClr val="tx1"/>
                </a:solidFill>
                <a:latin typeface="Arial" pitchFamily="34" charset="0"/>
                <a:ea typeface="ＭＳ Ｐゴシック" pitchFamily="34" charset="-128"/>
              </a:defRPr>
            </a:lvl1pPr>
            <a:lvl2pPr marL="742950" indent="-285750" eaLnBrk="0" hangingPunct="0">
              <a:defRPr sz="2400" baseline="30000">
                <a:solidFill>
                  <a:schemeClr val="tx1"/>
                </a:solidFill>
                <a:latin typeface="Arial" pitchFamily="34" charset="0"/>
                <a:ea typeface="ＭＳ Ｐゴシック" pitchFamily="34" charset="-128"/>
              </a:defRPr>
            </a:lvl2pPr>
            <a:lvl3pPr marL="1143000" indent="-228600" eaLnBrk="0" hangingPunct="0">
              <a:defRPr sz="2400" baseline="30000">
                <a:solidFill>
                  <a:schemeClr val="tx1"/>
                </a:solidFill>
                <a:latin typeface="Arial" pitchFamily="34" charset="0"/>
                <a:ea typeface="ＭＳ Ｐゴシック" pitchFamily="34" charset="-128"/>
              </a:defRPr>
            </a:lvl3pPr>
            <a:lvl4pPr marL="1600200" indent="-228600" eaLnBrk="0" hangingPunct="0">
              <a:defRPr sz="2400" baseline="30000">
                <a:solidFill>
                  <a:schemeClr val="tx1"/>
                </a:solidFill>
                <a:latin typeface="Arial" pitchFamily="34" charset="0"/>
                <a:ea typeface="ＭＳ Ｐゴシック" pitchFamily="34" charset="-128"/>
              </a:defRPr>
            </a:lvl4pPr>
            <a:lvl5pPr marL="2057400" indent="-228600" eaLnBrk="0" hangingPunct="0">
              <a:defRPr sz="2400" baseline="30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defRPr/>
            </a:pPr>
            <a:r>
              <a:rPr lang="en-CA" sz="1200" baseline="0" dirty="0" smtClean="0">
                <a:solidFill>
                  <a:prstClr val="white"/>
                </a:solidFill>
                <a:latin typeface="Corbel"/>
              </a:rPr>
              <a:t>Macias et al. </a:t>
            </a:r>
            <a:r>
              <a:rPr lang="en-CA" sz="1200" baseline="0" dirty="0" err="1" smtClean="0">
                <a:solidFill>
                  <a:prstClr val="white"/>
                </a:solidFill>
                <a:latin typeface="Corbel"/>
              </a:rPr>
              <a:t>Eur</a:t>
            </a:r>
            <a:r>
              <a:rPr lang="en-CA" sz="1200" baseline="0" dirty="0" smtClean="0">
                <a:solidFill>
                  <a:prstClr val="white"/>
                </a:solidFill>
                <a:latin typeface="Corbel"/>
              </a:rPr>
              <a:t> J </a:t>
            </a:r>
            <a:r>
              <a:rPr lang="en-CA" sz="1200" baseline="0" dirty="0" err="1" smtClean="0">
                <a:solidFill>
                  <a:prstClr val="white"/>
                </a:solidFill>
                <a:latin typeface="Corbel"/>
              </a:rPr>
              <a:t>Clin</a:t>
            </a:r>
            <a:r>
              <a:rPr lang="en-CA" sz="1200" baseline="0" dirty="0" smtClean="0">
                <a:solidFill>
                  <a:prstClr val="white"/>
                </a:solidFill>
                <a:latin typeface="Corbel"/>
              </a:rPr>
              <a:t> </a:t>
            </a:r>
            <a:r>
              <a:rPr lang="en-CA" sz="1200" baseline="0" dirty="0" err="1" smtClean="0">
                <a:solidFill>
                  <a:prstClr val="white"/>
                </a:solidFill>
                <a:latin typeface="Corbel"/>
              </a:rPr>
              <a:t>Microbiol</a:t>
            </a:r>
            <a:r>
              <a:rPr lang="en-CA" sz="1200" baseline="0" dirty="0" smtClean="0">
                <a:solidFill>
                  <a:prstClr val="white"/>
                </a:solidFill>
                <a:latin typeface="Corbel"/>
              </a:rPr>
              <a:t> Infect Dis, 2012.</a:t>
            </a:r>
          </a:p>
          <a:p>
            <a:pPr algn="r" eaLnBrk="1" fontAlgn="base" hangingPunct="1">
              <a:spcBef>
                <a:spcPct val="0"/>
              </a:spcBef>
              <a:spcAft>
                <a:spcPct val="0"/>
              </a:spcAft>
              <a:defRPr/>
            </a:pPr>
            <a:r>
              <a:rPr lang="en-CA" sz="1200" baseline="0" dirty="0" err="1" smtClean="0">
                <a:solidFill>
                  <a:prstClr val="white"/>
                </a:solidFill>
                <a:latin typeface="Corbel"/>
              </a:rPr>
              <a:t>Nasta</a:t>
            </a:r>
            <a:r>
              <a:rPr lang="en-CA" sz="1200" baseline="0" dirty="0" smtClean="0">
                <a:solidFill>
                  <a:prstClr val="white"/>
                </a:solidFill>
                <a:latin typeface="Corbel"/>
              </a:rPr>
              <a:t> et al. IAS, 2010 Abstract WEAB0105</a:t>
            </a:r>
            <a:endParaRPr lang="en-CA" sz="1200" dirty="0" smtClean="0">
              <a:solidFill>
                <a:prstClr val="white"/>
              </a:solidFill>
              <a:latin typeface="Corbe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r>
              <a:rPr lang="en-CA" sz="3900" noProof="0" smtClean="0">
                <a:effectLst/>
              </a:rPr>
              <a:t>Conclusions</a:t>
            </a:r>
          </a:p>
        </p:txBody>
      </p:sp>
      <p:sp>
        <p:nvSpPr>
          <p:cNvPr id="38915" name="Rectangle 3"/>
          <p:cNvSpPr>
            <a:spLocks noGrp="1" noChangeArrowheads="1"/>
          </p:cNvSpPr>
          <p:nvPr>
            <p:ph idx="1"/>
          </p:nvPr>
        </p:nvSpPr>
        <p:spPr/>
        <p:txBody>
          <a:bodyPr>
            <a:noAutofit/>
          </a:bodyPr>
          <a:lstStyle/>
          <a:p>
            <a:pPr fontAlgn="auto">
              <a:spcAft>
                <a:spcPts val="0"/>
              </a:spcAft>
              <a:defRPr/>
            </a:pPr>
            <a:r>
              <a:rPr lang="en-CA" noProof="0" smtClean="0">
                <a:effectLst/>
              </a:rPr>
              <a:t>Untreated HIV infection is associated with rapid progression of hepatic fibrosis and cirrhosis risk.</a:t>
            </a:r>
          </a:p>
          <a:p>
            <a:pPr fontAlgn="auto">
              <a:spcAft>
                <a:spcPts val="0"/>
              </a:spcAft>
              <a:defRPr/>
            </a:pPr>
            <a:r>
              <a:rPr lang="en-CA" noProof="0" smtClean="0">
                <a:effectLst/>
              </a:rPr>
              <a:t>Initiating cART may slow progression of hepatic disease</a:t>
            </a:r>
          </a:p>
          <a:p>
            <a:pPr lvl="1" fontAlgn="auto">
              <a:spcAft>
                <a:spcPts val="0"/>
              </a:spcAft>
              <a:defRPr/>
            </a:pPr>
            <a:r>
              <a:rPr lang="en-CA" noProof="0" smtClean="0">
                <a:effectLst/>
              </a:rPr>
              <a:t>But increased risk for hepatic disease remains higher than mono-infected patients</a:t>
            </a:r>
          </a:p>
          <a:p>
            <a:pPr fontAlgn="auto">
              <a:spcAft>
                <a:spcPts val="0"/>
              </a:spcAft>
              <a:defRPr/>
            </a:pPr>
            <a:r>
              <a:rPr lang="en-CA" noProof="0" smtClean="0">
                <a:effectLst/>
              </a:rPr>
              <a:t>Current guidelines support early cART initiation in HIV/HCV patients</a:t>
            </a:r>
          </a:p>
          <a:p>
            <a:pPr lvl="1" fontAlgn="auto">
              <a:spcAft>
                <a:spcPts val="0"/>
              </a:spcAft>
              <a:defRPr/>
            </a:pPr>
            <a:r>
              <a:rPr lang="en-CA" noProof="0" smtClean="0">
                <a:effectLst/>
              </a:rPr>
              <a:t>In those with CD4 count &gt;500 strong consideration should be given to HCV therapy prior to cART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fontAlgn="auto">
              <a:spcAft>
                <a:spcPts val="0"/>
              </a:spcAft>
              <a:defRPr/>
            </a:pPr>
            <a:r>
              <a:rPr lang="en-CA" sz="3900" noProof="0" smtClean="0">
                <a:effectLst/>
              </a:rPr>
              <a:t>Conclusions</a:t>
            </a:r>
          </a:p>
        </p:txBody>
      </p:sp>
      <p:sp>
        <p:nvSpPr>
          <p:cNvPr id="40963" name="Rectangle 3"/>
          <p:cNvSpPr>
            <a:spLocks noGrp="1" noChangeArrowheads="1"/>
          </p:cNvSpPr>
          <p:nvPr>
            <p:ph idx="1"/>
          </p:nvPr>
        </p:nvSpPr>
        <p:spPr>
          <a:xfrm>
            <a:off x="457200" y="2205038"/>
            <a:ext cx="8229600" cy="3962400"/>
          </a:xfrm>
        </p:spPr>
        <p:txBody>
          <a:bodyPr/>
          <a:lstStyle/>
          <a:p>
            <a:pPr fontAlgn="auto">
              <a:spcAft>
                <a:spcPts val="0"/>
              </a:spcAft>
              <a:defRPr/>
            </a:pPr>
            <a:r>
              <a:rPr lang="en-CA" noProof="0" smtClean="0">
                <a:effectLst/>
              </a:rPr>
              <a:t>cART use may increase risk of hepatoxicity</a:t>
            </a:r>
          </a:p>
          <a:p>
            <a:pPr lvl="1" fontAlgn="auto">
              <a:spcAft>
                <a:spcPts val="0"/>
              </a:spcAft>
              <a:defRPr/>
            </a:pPr>
            <a:r>
              <a:rPr lang="en-CA" noProof="0" smtClean="0">
                <a:effectLst/>
              </a:rPr>
              <a:t>Prior successful HCV therapy lowers this risk</a:t>
            </a:r>
          </a:p>
          <a:p>
            <a:pPr lvl="1" fontAlgn="auto">
              <a:spcAft>
                <a:spcPts val="0"/>
              </a:spcAft>
              <a:defRPr/>
            </a:pPr>
            <a:endParaRPr lang="en-CA" noProof="0" smtClean="0">
              <a:effectLst/>
            </a:endParaRPr>
          </a:p>
          <a:p>
            <a:pPr fontAlgn="auto">
              <a:spcAft>
                <a:spcPts val="0"/>
              </a:spcAft>
              <a:defRPr/>
            </a:pPr>
            <a:r>
              <a:rPr lang="en-CA" noProof="0" smtClean="0">
                <a:effectLst/>
              </a:rPr>
              <a:t>Selection of cART regimen should take into account future HCV therapy and risk of drug-drug interactions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2647904" y="1893072"/>
            <a:ext cx="6372200" cy="1656184"/>
          </a:xfrm>
        </p:spPr>
        <p:txBody>
          <a:bodyPr>
            <a:normAutofit/>
          </a:bodyPr>
          <a:lstStyle/>
          <a:p>
            <a:r>
              <a:rPr lang="en-CA" b="1" noProof="0" smtClean="0">
                <a:effectLst/>
              </a:rPr>
              <a:t>Management of HCV in Co-Infected Patients</a:t>
            </a:r>
            <a:endParaRPr lang="en-CA" noProof="0">
              <a:effectLst/>
            </a:endParaRPr>
          </a:p>
        </p:txBody>
      </p:sp>
      <p:sp>
        <p:nvSpPr>
          <p:cNvPr id="3" name="TextBox 2"/>
          <p:cNvSpPr txBox="1"/>
          <p:nvPr/>
        </p:nvSpPr>
        <p:spPr>
          <a:xfrm>
            <a:off x="3670080" y="4029657"/>
            <a:ext cx="5291264" cy="1015663"/>
          </a:xfrm>
          <a:prstGeom prst="rect">
            <a:avLst/>
          </a:prstGeom>
          <a:noFill/>
        </p:spPr>
        <p:txBody>
          <a:bodyPr wrap="square" rtlCol="0">
            <a:spAutoFit/>
          </a:bodyPr>
          <a:lstStyle/>
          <a:p>
            <a:pPr algn="r"/>
            <a:r>
              <a:rPr lang="fr-FR" sz="2000" b="1" dirty="0">
                <a:solidFill>
                  <a:prstClr val="white"/>
                </a:solidFill>
                <a:effectLst>
                  <a:outerShdw blurRad="38100" dist="38100" dir="2700000" algn="tl">
                    <a:srgbClr val="000000">
                      <a:alpha val="43137"/>
                    </a:srgbClr>
                  </a:outerShdw>
                </a:effectLst>
              </a:rPr>
              <a:t>Marie-Louise Vachon, MD, </a:t>
            </a:r>
            <a:r>
              <a:rPr lang="fr-FR" sz="2000" b="1" dirty="0" err="1">
                <a:solidFill>
                  <a:prstClr val="white"/>
                </a:solidFill>
                <a:effectLst>
                  <a:outerShdw blurRad="38100" dist="38100" dir="2700000" algn="tl">
                    <a:srgbClr val="000000">
                      <a:alpha val="43137"/>
                    </a:srgbClr>
                  </a:outerShdw>
                </a:effectLst>
              </a:rPr>
              <a:t>MSc</a:t>
            </a:r>
            <a:r>
              <a:rPr lang="fr-FR" sz="2000" b="1" dirty="0">
                <a:solidFill>
                  <a:prstClr val="white"/>
                </a:solidFill>
                <a:effectLst>
                  <a:outerShdw blurRad="38100" dist="38100" dir="2700000" algn="tl">
                    <a:srgbClr val="000000">
                      <a:alpha val="43137"/>
                    </a:srgbClr>
                  </a:outerShdw>
                </a:effectLst>
              </a:rPr>
              <a:t/>
            </a:r>
            <a:br>
              <a:rPr lang="fr-FR" sz="2000" b="1" dirty="0">
                <a:solidFill>
                  <a:prstClr val="white"/>
                </a:solidFill>
                <a:effectLst>
                  <a:outerShdw blurRad="38100" dist="38100" dir="2700000" algn="tl">
                    <a:srgbClr val="000000">
                      <a:alpha val="43137"/>
                    </a:srgbClr>
                  </a:outerShdw>
                </a:effectLst>
              </a:rPr>
            </a:br>
            <a:r>
              <a:rPr lang="fr-FR" sz="2000" b="1" dirty="0">
                <a:solidFill>
                  <a:prstClr val="white"/>
                </a:solidFill>
                <a:effectLst>
                  <a:outerShdw blurRad="38100" dist="38100" dir="2700000" algn="tl">
                    <a:srgbClr val="000000">
                      <a:alpha val="43137"/>
                    </a:srgbClr>
                  </a:outerShdw>
                </a:effectLst>
              </a:rPr>
              <a:t>Division of </a:t>
            </a:r>
            <a:r>
              <a:rPr lang="fr-FR" sz="2000" b="1" dirty="0" err="1">
                <a:solidFill>
                  <a:prstClr val="white"/>
                </a:solidFill>
                <a:effectLst>
                  <a:outerShdw blurRad="38100" dist="38100" dir="2700000" algn="tl">
                    <a:srgbClr val="000000">
                      <a:alpha val="43137"/>
                    </a:srgbClr>
                  </a:outerShdw>
                </a:effectLst>
              </a:rPr>
              <a:t>Infectious</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Diseases</a:t>
            </a:r>
            <a:r>
              <a:rPr lang="fr-FR" sz="2000" b="1" dirty="0">
                <a:solidFill>
                  <a:prstClr val="white"/>
                </a:solidFill>
                <a:effectLst>
                  <a:outerShdw blurRad="38100" dist="38100" dir="2700000" algn="tl">
                    <a:srgbClr val="000000">
                      <a:alpha val="43137"/>
                    </a:srgbClr>
                  </a:outerShdw>
                </a:effectLst>
              </a:rPr>
              <a:t/>
            </a:r>
            <a:br>
              <a:rPr lang="fr-FR" sz="2000" b="1" dirty="0">
                <a:solidFill>
                  <a:prstClr val="white"/>
                </a:solidFill>
                <a:effectLst>
                  <a:outerShdw blurRad="38100" dist="38100" dir="2700000" algn="tl">
                    <a:srgbClr val="000000">
                      <a:alpha val="43137"/>
                    </a:srgbClr>
                  </a:outerShdw>
                </a:effectLst>
              </a:rPr>
            </a:br>
            <a:r>
              <a:rPr lang="fr-FR" sz="2000" b="1" dirty="0">
                <a:solidFill>
                  <a:prstClr val="white"/>
                </a:solidFill>
                <a:effectLst>
                  <a:outerShdw blurRad="38100" dist="38100" dir="2700000" algn="tl">
                    <a:srgbClr val="000000">
                      <a:alpha val="43137"/>
                    </a:srgbClr>
                  </a:outerShdw>
                </a:effectLst>
              </a:rPr>
              <a:t>Centre Hospitalier Universitaire de Québec</a:t>
            </a:r>
            <a:endParaRPr lang="en-CA" sz="20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6997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088"/>
            <a:ext cx="8229600" cy="1143000"/>
          </a:xfrm>
        </p:spPr>
        <p:txBody>
          <a:bodyPr>
            <a:noAutofit/>
          </a:bodyPr>
          <a:lstStyle/>
          <a:p>
            <a:r>
              <a:rPr lang="en-CA" sz="3900" noProof="0" smtClean="0">
                <a:effectLst/>
              </a:rPr>
              <a:t>Management of HCV </a:t>
            </a:r>
            <a:br>
              <a:rPr lang="en-CA" sz="3900" noProof="0" smtClean="0">
                <a:effectLst/>
              </a:rPr>
            </a:br>
            <a:r>
              <a:rPr lang="en-CA" sz="3900" noProof="0" smtClean="0">
                <a:effectLst/>
              </a:rPr>
              <a:t>in Co-Infected Patients</a:t>
            </a:r>
            <a:endParaRPr lang="en-CA" sz="3900" noProof="0">
              <a:effectLst/>
            </a:endParaRPr>
          </a:p>
        </p:txBody>
      </p:sp>
      <p:sp>
        <p:nvSpPr>
          <p:cNvPr id="3" name="Espace réservé du contenu 2"/>
          <p:cNvSpPr>
            <a:spLocks noGrp="1"/>
          </p:cNvSpPr>
          <p:nvPr>
            <p:ph idx="1"/>
          </p:nvPr>
        </p:nvSpPr>
        <p:spPr/>
        <p:txBody>
          <a:bodyPr>
            <a:noAutofit/>
          </a:bodyPr>
          <a:lstStyle/>
          <a:p>
            <a:pPr>
              <a:spcBef>
                <a:spcPts val="1200"/>
              </a:spcBef>
            </a:pPr>
            <a:r>
              <a:rPr lang="en-CA" noProof="0" smtClean="0">
                <a:effectLst/>
              </a:rPr>
              <a:t>Prevention and counselling</a:t>
            </a:r>
          </a:p>
          <a:p>
            <a:pPr>
              <a:spcBef>
                <a:spcPts val="1200"/>
              </a:spcBef>
            </a:pPr>
            <a:r>
              <a:rPr lang="en-CA" noProof="0" smtClean="0">
                <a:effectLst/>
              </a:rPr>
              <a:t>Baseline laboratory testing</a:t>
            </a:r>
          </a:p>
          <a:p>
            <a:pPr>
              <a:spcBef>
                <a:spcPts val="1200"/>
              </a:spcBef>
            </a:pPr>
            <a:r>
              <a:rPr lang="en-CA" noProof="0" smtClean="0">
                <a:effectLst/>
              </a:rPr>
              <a:t>All patients should be considered for HCV treatment</a:t>
            </a:r>
          </a:p>
          <a:p>
            <a:pPr>
              <a:spcBef>
                <a:spcPts val="1200"/>
              </a:spcBef>
            </a:pPr>
            <a:r>
              <a:rPr lang="en-CA" noProof="0" smtClean="0">
                <a:effectLst/>
              </a:rPr>
              <a:t>Treatment recommendations for HCV genotype 1 infection</a:t>
            </a:r>
          </a:p>
          <a:p>
            <a:pPr>
              <a:spcBef>
                <a:spcPts val="1200"/>
              </a:spcBef>
            </a:pPr>
            <a:r>
              <a:rPr lang="en-CA" noProof="0" smtClean="0">
                <a:effectLst/>
              </a:rPr>
              <a:t>Monitoring during therapy</a:t>
            </a:r>
          </a:p>
          <a:p>
            <a:pPr>
              <a:spcBef>
                <a:spcPts val="1200"/>
              </a:spcBef>
            </a:pPr>
            <a:r>
              <a:rPr lang="en-CA" noProof="0" smtClean="0">
                <a:effectLst/>
              </a:rPr>
              <a:t>Side effect management</a:t>
            </a:r>
          </a:p>
          <a:p>
            <a:pPr>
              <a:spcBef>
                <a:spcPts val="1200"/>
              </a:spcBef>
            </a:pPr>
            <a:r>
              <a:rPr lang="en-CA" noProof="0" smtClean="0">
                <a:effectLst/>
              </a:rPr>
              <a:t>Resistance issues</a:t>
            </a:r>
          </a:p>
        </p:txBody>
      </p:sp>
    </p:spTree>
    <p:extLst>
      <p:ext uri="{BB962C8B-B14F-4D97-AF65-F5344CB8AC3E}">
        <p14:creationId xmlns:p14="http://schemas.microsoft.com/office/powerpoint/2010/main" val="3483423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088"/>
            <a:ext cx="8229600" cy="1143000"/>
          </a:xfrm>
        </p:spPr>
        <p:txBody>
          <a:bodyPr>
            <a:noAutofit/>
          </a:bodyPr>
          <a:lstStyle/>
          <a:p>
            <a:r>
              <a:rPr lang="en-CA" sz="3900" noProof="0" smtClean="0">
                <a:effectLst/>
              </a:rPr>
              <a:t>Prevention and Counselling: What patients should be told</a:t>
            </a:r>
            <a:endParaRPr lang="en-CA" sz="3900" noProof="0">
              <a:effectLst/>
            </a:endParaRPr>
          </a:p>
        </p:txBody>
      </p:sp>
      <p:sp>
        <p:nvSpPr>
          <p:cNvPr id="3" name="Espace réservé du contenu 2"/>
          <p:cNvSpPr>
            <a:spLocks noGrp="1"/>
          </p:cNvSpPr>
          <p:nvPr>
            <p:ph idx="1"/>
          </p:nvPr>
        </p:nvSpPr>
        <p:spPr/>
        <p:txBody>
          <a:bodyPr>
            <a:noAutofit/>
          </a:bodyPr>
          <a:lstStyle/>
          <a:p>
            <a:r>
              <a:rPr lang="en-CA" noProof="0" smtClean="0">
                <a:effectLst/>
              </a:rPr>
              <a:t>Avoid alcohol</a:t>
            </a:r>
          </a:p>
          <a:p>
            <a:r>
              <a:rPr lang="en-CA" noProof="0" smtClean="0">
                <a:effectLst/>
              </a:rPr>
              <a:t>Maintain healthy diet and weight</a:t>
            </a:r>
          </a:p>
          <a:p>
            <a:r>
              <a:rPr lang="en-CA" noProof="0" smtClean="0">
                <a:effectLst/>
              </a:rPr>
              <a:t>Use precautions to prevent transmission of HCV (and HIV) to others and reinfection</a:t>
            </a:r>
          </a:p>
          <a:p>
            <a:r>
              <a:rPr lang="en-CA" noProof="0" smtClean="0">
                <a:effectLst/>
              </a:rPr>
              <a:t>Get vaccinated against hepatitis A virus (HAV) and hepatitis B virus (HBV) if susceptible</a:t>
            </a:r>
          </a:p>
          <a:p>
            <a:r>
              <a:rPr lang="en-CA" noProof="0" smtClean="0">
                <a:effectLst/>
              </a:rPr>
              <a:t>Give a complete list of medications, vitamins, supplements and herbs you are currently taking to your doctor</a:t>
            </a:r>
          </a:p>
        </p:txBody>
      </p:sp>
    </p:spTree>
    <p:extLst>
      <p:ext uri="{BB962C8B-B14F-4D97-AF65-F5344CB8AC3E}">
        <p14:creationId xmlns:p14="http://schemas.microsoft.com/office/powerpoint/2010/main" val="978755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300" noProof="0" smtClean="0">
                <a:effectLst/>
              </a:rPr>
              <a:t>Baseline Laboratory Testing</a:t>
            </a:r>
            <a:endParaRPr lang="en-CA" sz="4300" noProof="0">
              <a:effectLst/>
            </a:endParaRPr>
          </a:p>
        </p:txBody>
      </p:sp>
      <p:sp>
        <p:nvSpPr>
          <p:cNvPr id="3" name="Espace réservé du contenu 2"/>
          <p:cNvSpPr>
            <a:spLocks noGrp="1"/>
          </p:cNvSpPr>
          <p:nvPr>
            <p:ph sz="half" idx="1"/>
          </p:nvPr>
        </p:nvSpPr>
        <p:spPr>
          <a:xfrm>
            <a:off x="467544" y="1844824"/>
            <a:ext cx="3931920" cy="4395935"/>
          </a:xfrm>
        </p:spPr>
        <p:txBody>
          <a:bodyPr>
            <a:normAutofit fontScale="77500" lnSpcReduction="20000"/>
          </a:bodyPr>
          <a:lstStyle/>
          <a:p>
            <a:r>
              <a:rPr lang="en-CA" sz="2600" noProof="0" dirty="0" err="1" smtClean="0">
                <a:effectLst/>
              </a:rPr>
              <a:t>Virological</a:t>
            </a:r>
            <a:r>
              <a:rPr lang="en-CA" sz="2600" noProof="0" dirty="0" smtClean="0">
                <a:effectLst/>
              </a:rPr>
              <a:t> tests to confirm and type HCV infection</a:t>
            </a:r>
          </a:p>
          <a:p>
            <a:pPr lvl="1">
              <a:buSzPct val="70000"/>
            </a:pPr>
            <a:r>
              <a:rPr lang="en-CA" sz="2300" noProof="0" dirty="0" smtClean="0">
                <a:effectLst/>
              </a:rPr>
              <a:t>Anti-HCV</a:t>
            </a:r>
          </a:p>
          <a:p>
            <a:pPr lvl="1">
              <a:buSzPct val="70000"/>
            </a:pPr>
            <a:r>
              <a:rPr lang="en-CA" sz="2300" noProof="0" dirty="0" smtClean="0">
                <a:effectLst/>
              </a:rPr>
              <a:t>HCV RNA</a:t>
            </a:r>
          </a:p>
          <a:p>
            <a:pPr lvl="1">
              <a:buSzPct val="70000"/>
            </a:pPr>
            <a:r>
              <a:rPr lang="en-CA" sz="2300" noProof="0" dirty="0" smtClean="0">
                <a:effectLst/>
              </a:rPr>
              <a:t>HCV genotype</a:t>
            </a:r>
          </a:p>
          <a:p>
            <a:pPr>
              <a:spcBef>
                <a:spcPts val="2400"/>
              </a:spcBef>
            </a:pPr>
            <a:r>
              <a:rPr lang="en-CA" sz="2600" noProof="0" dirty="0" smtClean="0">
                <a:effectLst/>
              </a:rPr>
              <a:t>Baseline blood tests</a:t>
            </a:r>
          </a:p>
          <a:p>
            <a:pPr lvl="1">
              <a:buSzPct val="70000"/>
            </a:pPr>
            <a:r>
              <a:rPr lang="en-CA" sz="2300" noProof="0" dirty="0" smtClean="0">
                <a:effectLst/>
              </a:rPr>
              <a:t>CBC with differential</a:t>
            </a:r>
          </a:p>
          <a:p>
            <a:pPr lvl="1">
              <a:buSzPct val="70000"/>
            </a:pPr>
            <a:r>
              <a:rPr lang="en-CA" sz="2300" noProof="0" dirty="0" smtClean="0">
                <a:effectLst/>
              </a:rPr>
              <a:t>CD4/CD8 counts</a:t>
            </a:r>
          </a:p>
          <a:p>
            <a:pPr lvl="1">
              <a:buSzPct val="70000"/>
            </a:pPr>
            <a:r>
              <a:rPr lang="en-CA" sz="2300" noProof="0" dirty="0" smtClean="0">
                <a:effectLst/>
              </a:rPr>
              <a:t>Liver enzymes and function tests (ALT, AST, ALP, GGT, Tot and direct </a:t>
            </a:r>
            <a:r>
              <a:rPr lang="en-CA" sz="2300" noProof="0" dirty="0" err="1" smtClean="0">
                <a:effectLst/>
              </a:rPr>
              <a:t>bili</a:t>
            </a:r>
            <a:r>
              <a:rPr lang="en-CA" sz="2300" noProof="0" dirty="0" smtClean="0">
                <a:effectLst/>
              </a:rPr>
              <a:t>, albumin, INR)</a:t>
            </a:r>
          </a:p>
          <a:p>
            <a:pPr lvl="1">
              <a:buSzPct val="70000"/>
            </a:pPr>
            <a:r>
              <a:rPr lang="en-CA" sz="2300" noProof="0" dirty="0" smtClean="0">
                <a:effectLst/>
              </a:rPr>
              <a:t>Glucose and insulin, </a:t>
            </a:r>
            <a:r>
              <a:rPr lang="en-CA" sz="2300" noProof="0" dirty="0" err="1" smtClean="0">
                <a:effectLst/>
              </a:rPr>
              <a:t>creatinine</a:t>
            </a:r>
            <a:endParaRPr lang="en-CA" sz="2300" noProof="0" dirty="0" smtClean="0">
              <a:effectLst/>
            </a:endParaRPr>
          </a:p>
          <a:p>
            <a:pPr lvl="1">
              <a:buSzPct val="70000"/>
            </a:pPr>
            <a:r>
              <a:rPr lang="en-CA" sz="2300" noProof="0" dirty="0" smtClean="0">
                <a:effectLst/>
              </a:rPr>
              <a:t>AFP</a:t>
            </a:r>
          </a:p>
          <a:p>
            <a:pPr lvl="1"/>
            <a:endParaRPr lang="en-CA" noProof="0" dirty="0">
              <a:effectLst/>
            </a:endParaRPr>
          </a:p>
        </p:txBody>
      </p:sp>
      <p:sp>
        <p:nvSpPr>
          <p:cNvPr id="4" name="Espace réservé du contenu 3"/>
          <p:cNvSpPr>
            <a:spLocks noGrp="1"/>
          </p:cNvSpPr>
          <p:nvPr>
            <p:ph sz="half" idx="2"/>
          </p:nvPr>
        </p:nvSpPr>
        <p:spPr>
          <a:xfrm>
            <a:off x="4644008" y="1844824"/>
            <a:ext cx="3931920" cy="4899991"/>
          </a:xfrm>
        </p:spPr>
        <p:txBody>
          <a:bodyPr>
            <a:normAutofit fontScale="77500" lnSpcReduction="20000"/>
          </a:bodyPr>
          <a:lstStyle/>
          <a:p>
            <a:r>
              <a:rPr lang="en-CA" sz="2600" noProof="0" smtClean="0">
                <a:effectLst/>
              </a:rPr>
              <a:t>Liver Imaging</a:t>
            </a:r>
          </a:p>
          <a:p>
            <a:pPr lvl="1">
              <a:buSzPct val="70000"/>
            </a:pPr>
            <a:r>
              <a:rPr lang="en-CA" sz="2300" noProof="0" smtClean="0">
                <a:effectLst/>
              </a:rPr>
              <a:t>Abdominal ultrasound</a:t>
            </a:r>
          </a:p>
          <a:p>
            <a:pPr>
              <a:spcBef>
                <a:spcPts val="2400"/>
              </a:spcBef>
            </a:pPr>
            <a:r>
              <a:rPr lang="en-CA" sz="2600" noProof="0" smtClean="0">
                <a:effectLst/>
              </a:rPr>
              <a:t>Liver fibrosis assessment</a:t>
            </a:r>
          </a:p>
          <a:p>
            <a:pPr lvl="1">
              <a:buSzPct val="70000"/>
            </a:pPr>
            <a:r>
              <a:rPr lang="en-CA" sz="2300" noProof="0" smtClean="0">
                <a:effectLst/>
              </a:rPr>
              <a:t>FibroScan</a:t>
            </a:r>
          </a:p>
          <a:p>
            <a:pPr lvl="1">
              <a:buSzPct val="70000"/>
            </a:pPr>
            <a:r>
              <a:rPr lang="en-CA" sz="2300" noProof="0" smtClean="0">
                <a:effectLst/>
              </a:rPr>
              <a:t>Biomarker panel </a:t>
            </a:r>
          </a:p>
          <a:p>
            <a:pPr lvl="1">
              <a:buSzPct val="70000"/>
            </a:pPr>
            <a:r>
              <a:rPr lang="en-CA" sz="2300" noProof="0" smtClean="0">
                <a:effectLst/>
              </a:rPr>
              <a:t>Liver biopsy</a:t>
            </a:r>
          </a:p>
          <a:p>
            <a:pPr>
              <a:spcBef>
                <a:spcPts val="2400"/>
              </a:spcBef>
            </a:pPr>
            <a:r>
              <a:rPr lang="en-CA" sz="2600" noProof="0" smtClean="0">
                <a:effectLst/>
              </a:rPr>
              <a:t>Other </a:t>
            </a:r>
          </a:p>
          <a:p>
            <a:pPr lvl="1">
              <a:buSzPct val="70000"/>
            </a:pPr>
            <a:r>
              <a:rPr lang="en-CA" sz="2300" noProof="0" smtClean="0">
                <a:effectLst/>
              </a:rPr>
              <a:t>Screen for HBV and HAV immunity</a:t>
            </a:r>
          </a:p>
          <a:p>
            <a:pPr lvl="1">
              <a:buSzPct val="70000"/>
            </a:pPr>
            <a:r>
              <a:rPr lang="en-CA" sz="2300" noProof="0" smtClean="0">
                <a:effectLst/>
              </a:rPr>
              <a:t>Tests to exclude other liver disease</a:t>
            </a:r>
          </a:p>
          <a:p>
            <a:pPr lvl="1">
              <a:buSzPct val="70000"/>
            </a:pPr>
            <a:r>
              <a:rPr lang="en-CA" sz="2300" noProof="0" smtClean="0">
                <a:effectLst/>
              </a:rPr>
              <a:t>Tests to diagnose extrahepatic manifestations of HCV</a:t>
            </a:r>
          </a:p>
          <a:p>
            <a:pPr lvl="1">
              <a:buSzPct val="70000"/>
            </a:pPr>
            <a:r>
              <a:rPr lang="en-CA" sz="2300" noProof="0" smtClean="0">
                <a:effectLst/>
              </a:rPr>
              <a:t>IL28B</a:t>
            </a:r>
            <a:endParaRPr lang="en-CA" sz="2300" noProof="0">
              <a:effectLst/>
            </a:endParaRPr>
          </a:p>
        </p:txBody>
      </p:sp>
    </p:spTree>
    <p:extLst>
      <p:ext uri="{BB962C8B-B14F-4D97-AF65-F5344CB8AC3E}">
        <p14:creationId xmlns:p14="http://schemas.microsoft.com/office/powerpoint/2010/main" val="45045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1648"/>
            <a:ext cx="8229600" cy="1143000"/>
          </a:xfrm>
        </p:spPr>
        <p:txBody>
          <a:bodyPr>
            <a:normAutofit fontScale="90000"/>
          </a:bodyPr>
          <a:lstStyle/>
          <a:p>
            <a:r>
              <a:rPr lang="en-CA" noProof="0" smtClean="0">
                <a:effectLst/>
              </a:rPr>
              <a:t>FibroScan® and serum biomarkers for fibrosis assessment</a:t>
            </a:r>
            <a:endParaRPr lang="en-CA" noProof="0">
              <a:effectLst/>
            </a:endParaRPr>
          </a:p>
        </p:txBody>
      </p:sp>
      <p:sp>
        <p:nvSpPr>
          <p:cNvPr id="3" name="Espace réservé du contenu 2"/>
          <p:cNvSpPr>
            <a:spLocks noGrp="1"/>
          </p:cNvSpPr>
          <p:nvPr>
            <p:ph sz="half" idx="1"/>
          </p:nvPr>
        </p:nvSpPr>
        <p:spPr/>
        <p:txBody>
          <a:bodyPr>
            <a:normAutofit/>
          </a:bodyPr>
          <a:lstStyle/>
          <a:p>
            <a:r>
              <a:rPr lang="en-CA" noProof="0" dirty="0" err="1" smtClean="0">
                <a:effectLst/>
              </a:rPr>
              <a:t>FibroScan</a:t>
            </a:r>
            <a:r>
              <a:rPr lang="en-CA" noProof="0" dirty="0" smtClean="0">
                <a:effectLst/>
              </a:rPr>
              <a:t> ® (transient </a:t>
            </a:r>
            <a:r>
              <a:rPr lang="en-CA" noProof="0" dirty="0" err="1" smtClean="0">
                <a:effectLst/>
              </a:rPr>
              <a:t>elastography</a:t>
            </a:r>
            <a:r>
              <a:rPr lang="en-CA" noProof="0" dirty="0" smtClean="0">
                <a:effectLst/>
              </a:rPr>
              <a:t>)</a:t>
            </a:r>
          </a:p>
          <a:p>
            <a:pPr lvl="1">
              <a:buSzPct val="70000"/>
            </a:pPr>
            <a:r>
              <a:rPr lang="en-CA" noProof="0" dirty="0" smtClean="0">
                <a:effectLst/>
              </a:rPr>
              <a:t>Health Canada-approved </a:t>
            </a:r>
          </a:p>
          <a:p>
            <a:pPr lvl="1">
              <a:buSzPct val="70000"/>
            </a:pPr>
            <a:r>
              <a:rPr lang="en-CA" noProof="0" dirty="0" smtClean="0">
                <a:effectLst/>
              </a:rPr>
              <a:t>Non-invasive</a:t>
            </a:r>
          </a:p>
          <a:p>
            <a:pPr lvl="1">
              <a:buSzPct val="70000"/>
            </a:pPr>
            <a:r>
              <a:rPr lang="en-CA" noProof="0" dirty="0" smtClean="0">
                <a:effectLst/>
              </a:rPr>
              <a:t>Fast</a:t>
            </a:r>
          </a:p>
          <a:p>
            <a:pPr lvl="1">
              <a:buSzPct val="70000"/>
            </a:pPr>
            <a:r>
              <a:rPr lang="en-CA" noProof="0" dirty="0" smtClean="0">
                <a:effectLst/>
              </a:rPr>
              <a:t>Can be done during first patient’s visit</a:t>
            </a:r>
          </a:p>
          <a:p>
            <a:pPr lvl="1">
              <a:buSzPct val="70000"/>
            </a:pPr>
            <a:r>
              <a:rPr lang="en-CA" noProof="0" dirty="0" smtClean="0">
                <a:effectLst/>
              </a:rPr>
              <a:t>High sensitivity to exclude cirrhosis</a:t>
            </a:r>
          </a:p>
          <a:p>
            <a:pPr lvl="1">
              <a:buSzPct val="70000"/>
            </a:pPr>
            <a:r>
              <a:rPr lang="en-CA" noProof="0" dirty="0" smtClean="0">
                <a:effectLst/>
              </a:rPr>
              <a:t>Validated in HIV/HCV co-infected patients</a:t>
            </a:r>
          </a:p>
          <a:p>
            <a:pPr lvl="1"/>
            <a:endParaRPr lang="en-CA" noProof="0" dirty="0" smtClean="0">
              <a:effectLst/>
            </a:endParaRPr>
          </a:p>
          <a:p>
            <a:pPr lvl="1"/>
            <a:endParaRPr lang="en-CA" noProof="0" dirty="0">
              <a:effectLst/>
            </a:endParaRPr>
          </a:p>
        </p:txBody>
      </p:sp>
      <p:sp>
        <p:nvSpPr>
          <p:cNvPr id="4" name="Espace réservé du contenu 3"/>
          <p:cNvSpPr>
            <a:spLocks noGrp="1"/>
          </p:cNvSpPr>
          <p:nvPr>
            <p:ph sz="half" idx="2"/>
          </p:nvPr>
        </p:nvSpPr>
        <p:spPr/>
        <p:txBody>
          <a:bodyPr>
            <a:normAutofit/>
          </a:bodyPr>
          <a:lstStyle/>
          <a:p>
            <a:r>
              <a:rPr lang="en-CA" noProof="0" smtClean="0">
                <a:effectLst/>
              </a:rPr>
              <a:t>Serum biomarkers</a:t>
            </a:r>
          </a:p>
          <a:p>
            <a:pPr lvl="1">
              <a:buSzPct val="70000"/>
            </a:pPr>
            <a:r>
              <a:rPr lang="en-CA" noProof="0" smtClean="0">
                <a:effectLst/>
              </a:rPr>
              <a:t>APRI</a:t>
            </a:r>
          </a:p>
          <a:p>
            <a:pPr lvl="1">
              <a:buSzPct val="70000"/>
            </a:pPr>
            <a:r>
              <a:rPr lang="en-CA" noProof="0" smtClean="0">
                <a:effectLst/>
              </a:rPr>
              <a:t>FIB-4</a:t>
            </a:r>
          </a:p>
          <a:p>
            <a:pPr lvl="1">
              <a:buSzPct val="70000"/>
            </a:pPr>
            <a:r>
              <a:rPr lang="en-CA" noProof="0" smtClean="0">
                <a:effectLst/>
              </a:rPr>
              <a:t>Forns index</a:t>
            </a:r>
          </a:p>
          <a:p>
            <a:pPr lvl="1">
              <a:buSzPct val="70000"/>
            </a:pPr>
            <a:r>
              <a:rPr lang="en-CA" noProof="0" smtClean="0">
                <a:effectLst/>
              </a:rPr>
              <a:t>others</a:t>
            </a:r>
          </a:p>
        </p:txBody>
      </p:sp>
      <p:sp>
        <p:nvSpPr>
          <p:cNvPr id="6" name="ZoneTexte 5"/>
          <p:cNvSpPr txBox="1"/>
          <p:nvPr/>
        </p:nvSpPr>
        <p:spPr>
          <a:xfrm>
            <a:off x="801121" y="5949280"/>
            <a:ext cx="7555595" cy="646331"/>
          </a:xfrm>
          <a:prstGeom prst="rect">
            <a:avLst/>
          </a:prstGeom>
          <a:noFill/>
        </p:spPr>
        <p:txBody>
          <a:bodyPr wrap="none" rtlCol="0">
            <a:spAutoFit/>
          </a:bodyPr>
          <a:lstStyle/>
          <a:p>
            <a:pPr algn="just"/>
            <a:r>
              <a:rPr lang="fr-CA" dirty="0" err="1">
                <a:solidFill>
                  <a:prstClr val="white"/>
                </a:solidFill>
                <a:effectLst>
                  <a:outerShdw blurRad="38100" dist="38100" dir="2700000" algn="tl">
                    <a:srgbClr val="000000">
                      <a:alpha val="43137"/>
                    </a:srgbClr>
                  </a:outerShdw>
                </a:effectLst>
              </a:rPr>
              <a:t>Liver</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biopsy</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is</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helpful</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when</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there</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is</a:t>
            </a:r>
            <a:r>
              <a:rPr lang="fr-CA" dirty="0">
                <a:solidFill>
                  <a:prstClr val="white"/>
                </a:solidFill>
                <a:effectLst>
                  <a:outerShdw blurRad="38100" dist="38100" dir="2700000" algn="tl">
                    <a:srgbClr val="000000">
                      <a:alpha val="43137"/>
                    </a:srgbClr>
                  </a:outerShdw>
                </a:effectLst>
              </a:rPr>
              <a:t> discordant or </a:t>
            </a:r>
            <a:r>
              <a:rPr lang="fr-CA" dirty="0" err="1">
                <a:solidFill>
                  <a:prstClr val="white"/>
                </a:solidFill>
                <a:effectLst>
                  <a:outerShdw blurRad="38100" dist="38100" dir="2700000" algn="tl">
                    <a:srgbClr val="000000">
                      <a:alpha val="43137"/>
                    </a:srgbClr>
                  </a:outerShdw>
                </a:effectLst>
              </a:rPr>
              <a:t>indeterminate</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results</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with</a:t>
            </a:r>
            <a:r>
              <a:rPr lang="fr-CA" dirty="0">
                <a:solidFill>
                  <a:prstClr val="white"/>
                </a:solidFill>
                <a:effectLst>
                  <a:outerShdw blurRad="38100" dist="38100" dir="2700000" algn="tl">
                    <a:srgbClr val="000000">
                      <a:alpha val="43137"/>
                    </a:srgbClr>
                  </a:outerShdw>
                </a:effectLst>
              </a:rPr>
              <a:t> </a:t>
            </a:r>
          </a:p>
          <a:p>
            <a:pPr algn="just"/>
            <a:r>
              <a:rPr lang="fr-CA" dirty="0">
                <a:solidFill>
                  <a:prstClr val="white"/>
                </a:solidFill>
                <a:effectLst>
                  <a:outerShdw blurRad="38100" dist="38100" dir="2700000" algn="tl">
                    <a:srgbClr val="000000">
                      <a:alpha val="43137"/>
                    </a:srgbClr>
                  </a:outerShdw>
                </a:effectLst>
              </a:rPr>
              <a:t>non-invasive techniques and to diagnose </a:t>
            </a:r>
            <a:r>
              <a:rPr lang="fr-CA" dirty="0" err="1">
                <a:solidFill>
                  <a:prstClr val="white"/>
                </a:solidFill>
                <a:effectLst>
                  <a:outerShdw blurRad="38100" dist="38100" dir="2700000" algn="tl">
                    <a:srgbClr val="000000">
                      <a:alpha val="43137"/>
                    </a:srgbClr>
                  </a:outerShdw>
                </a:effectLst>
              </a:rPr>
              <a:t>other</a:t>
            </a:r>
            <a:r>
              <a:rPr lang="fr-CA" dirty="0">
                <a:solidFill>
                  <a:prstClr val="white"/>
                </a:solidFill>
                <a:effectLst>
                  <a:outerShdw blurRad="38100" dist="38100" dir="2700000" algn="tl">
                    <a:srgbClr val="000000">
                      <a:alpha val="43137"/>
                    </a:srgbClr>
                  </a:outerShdw>
                </a:effectLst>
              </a:rPr>
              <a:t> causes of </a:t>
            </a:r>
            <a:r>
              <a:rPr lang="fr-CA" dirty="0" err="1">
                <a:solidFill>
                  <a:prstClr val="white"/>
                </a:solidFill>
                <a:effectLst>
                  <a:outerShdw blurRad="38100" dist="38100" dir="2700000" algn="tl">
                    <a:srgbClr val="000000">
                      <a:alpha val="43137"/>
                    </a:srgbClr>
                  </a:outerShdw>
                </a:effectLst>
              </a:rPr>
              <a:t>liver</a:t>
            </a:r>
            <a:r>
              <a:rPr lang="fr-CA" dirty="0">
                <a:solidFill>
                  <a:prstClr val="white"/>
                </a:solidFill>
                <a:effectLst>
                  <a:outerShdw blurRad="38100" dist="38100" dir="2700000" algn="tl">
                    <a:srgbClr val="000000">
                      <a:alpha val="43137"/>
                    </a:srgbClr>
                  </a:outerShdw>
                </a:effectLst>
              </a:rPr>
              <a:t> </a:t>
            </a:r>
            <a:r>
              <a:rPr lang="fr-CA" dirty="0" err="1">
                <a:solidFill>
                  <a:prstClr val="white"/>
                </a:solidFill>
                <a:effectLst>
                  <a:outerShdw blurRad="38100" dist="38100" dir="2700000" algn="tl">
                    <a:srgbClr val="000000">
                      <a:alpha val="43137"/>
                    </a:srgbClr>
                  </a:outerShdw>
                </a:effectLst>
              </a:rPr>
              <a:t>disease</a:t>
            </a:r>
            <a:r>
              <a:rPr lang="fr-CA" dirty="0">
                <a:solidFill>
                  <a:prstClr val="white"/>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99007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182088"/>
            <a:ext cx="9144000" cy="1143000"/>
          </a:xfrm>
        </p:spPr>
        <p:txBody>
          <a:bodyPr>
            <a:noAutofit/>
          </a:bodyPr>
          <a:lstStyle/>
          <a:p>
            <a:r>
              <a:rPr lang="en-CA" sz="3900" noProof="0" smtClean="0">
                <a:effectLst/>
              </a:rPr>
              <a:t>All patients with HIV/HCV co-infection should be considered for HCV therapy</a:t>
            </a:r>
            <a:endParaRPr lang="en-CA" sz="3900" noProof="0">
              <a:effectLst/>
            </a:endParaRPr>
          </a:p>
        </p:txBody>
      </p:sp>
      <p:sp>
        <p:nvSpPr>
          <p:cNvPr id="3" name="Espace réservé du contenu 2"/>
          <p:cNvSpPr>
            <a:spLocks noGrp="1"/>
          </p:cNvSpPr>
          <p:nvPr>
            <p:ph idx="1"/>
          </p:nvPr>
        </p:nvSpPr>
        <p:spPr/>
        <p:txBody>
          <a:bodyPr>
            <a:normAutofit lnSpcReduction="10000"/>
          </a:bodyPr>
          <a:lstStyle/>
          <a:p>
            <a:r>
              <a:rPr lang="en-CA" noProof="0" dirty="0" smtClean="0">
                <a:effectLst/>
              </a:rPr>
              <a:t>HCV PI in association with </a:t>
            </a:r>
            <a:r>
              <a:rPr lang="en-CA" noProof="0" dirty="0" err="1" smtClean="0">
                <a:effectLst/>
              </a:rPr>
              <a:t>pegIFN</a:t>
            </a:r>
            <a:r>
              <a:rPr lang="en-CA" noProof="0" dirty="0" smtClean="0">
                <a:effectLst/>
              </a:rPr>
              <a:t> and RBV has been approved for treatment of genotype 1 HCV mono-infection</a:t>
            </a:r>
          </a:p>
          <a:p>
            <a:r>
              <a:rPr lang="en-CA" noProof="0" dirty="0" smtClean="0">
                <a:effectLst/>
              </a:rPr>
              <a:t>Safety and efficacy in HIV-infected patients are largely unproven and regulatory approval is pending, but preliminary data are encouraging</a:t>
            </a:r>
          </a:p>
          <a:p>
            <a:pPr lvl="1">
              <a:buSzPct val="72000"/>
            </a:pPr>
            <a:r>
              <a:rPr lang="en-CA" noProof="0" dirty="0" smtClean="0">
                <a:effectLst/>
              </a:rPr>
              <a:t>Decisions to use or withhold HCV PIs in HIV/HCV co-infected persons depend on multiple considerations</a:t>
            </a:r>
          </a:p>
          <a:p>
            <a:r>
              <a:rPr lang="en-CA" noProof="0" dirty="0" smtClean="0">
                <a:effectLst/>
              </a:rPr>
              <a:t>Contraindications to </a:t>
            </a:r>
            <a:r>
              <a:rPr lang="en-CA" noProof="0" dirty="0" err="1" smtClean="0">
                <a:effectLst/>
              </a:rPr>
              <a:t>pegIFN</a:t>
            </a:r>
            <a:r>
              <a:rPr lang="en-CA" noProof="0" dirty="0" smtClean="0">
                <a:effectLst/>
              </a:rPr>
              <a:t> and RBV therapy apply with the use of HCV PI</a:t>
            </a:r>
          </a:p>
          <a:p>
            <a:endParaRPr lang="en-CA" noProof="0" dirty="0" smtClean="0">
              <a:effectLst/>
            </a:endParaRPr>
          </a:p>
          <a:p>
            <a:endParaRPr lang="en-CA" noProof="0" dirty="0" smtClean="0">
              <a:effectLst/>
            </a:endParaRPr>
          </a:p>
          <a:p>
            <a:endParaRPr lang="en-CA" noProof="0" dirty="0" smtClean="0">
              <a:effectLst/>
            </a:endParaRPr>
          </a:p>
          <a:p>
            <a:pPr marL="0" indent="0">
              <a:buNone/>
            </a:pPr>
            <a:endParaRPr lang="en-CA" noProof="0" dirty="0">
              <a:effectLst/>
            </a:endParaRPr>
          </a:p>
        </p:txBody>
      </p:sp>
    </p:spTree>
    <p:extLst>
      <p:ext uri="{BB962C8B-B14F-4D97-AF65-F5344CB8AC3E}">
        <p14:creationId xmlns:p14="http://schemas.microsoft.com/office/powerpoint/2010/main" val="3675966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088"/>
            <a:ext cx="8229600" cy="1143000"/>
          </a:xfrm>
        </p:spPr>
        <p:txBody>
          <a:bodyPr>
            <a:noAutofit/>
          </a:bodyPr>
          <a:lstStyle/>
          <a:p>
            <a:r>
              <a:rPr lang="en-CA" sz="3900" noProof="0" smtClean="0">
                <a:effectLst/>
              </a:rPr>
              <a:t>Considerations prior to decision to use or withold HCV treatment</a:t>
            </a:r>
            <a:endParaRPr lang="en-CA" sz="3900" noProof="0">
              <a:effectLst/>
            </a:endParaRPr>
          </a:p>
        </p:txBody>
      </p:sp>
      <p:sp>
        <p:nvSpPr>
          <p:cNvPr id="3" name="Espace réservé du contenu 2"/>
          <p:cNvSpPr>
            <a:spLocks noGrp="1"/>
          </p:cNvSpPr>
          <p:nvPr>
            <p:ph idx="1"/>
          </p:nvPr>
        </p:nvSpPr>
        <p:spPr>
          <a:xfrm>
            <a:off x="107504" y="1528192"/>
            <a:ext cx="8856984" cy="5141168"/>
          </a:xfrm>
        </p:spPr>
        <p:txBody>
          <a:bodyPr>
            <a:noAutofit/>
          </a:bodyPr>
          <a:lstStyle/>
          <a:p>
            <a:pPr lvl="1">
              <a:spcBef>
                <a:spcPts val="0"/>
              </a:spcBef>
              <a:spcAft>
                <a:spcPts val="400"/>
              </a:spcAft>
            </a:pPr>
            <a:r>
              <a:rPr lang="en-CA" sz="1600" noProof="0" dirty="0" smtClean="0">
                <a:effectLst/>
              </a:rPr>
              <a:t>HCV eradication is associated with decreased morbidity and mortality</a:t>
            </a:r>
          </a:p>
          <a:p>
            <a:pPr lvl="2">
              <a:spcBef>
                <a:spcPts val="0"/>
              </a:spcBef>
              <a:spcAft>
                <a:spcPts val="400"/>
              </a:spcAft>
            </a:pPr>
            <a:r>
              <a:rPr lang="en-CA" sz="1600" noProof="0" dirty="0" smtClean="0">
                <a:effectLst/>
              </a:rPr>
              <a:t>Liver fibrosis progresses more rapidly in HIV co-infected patients</a:t>
            </a:r>
          </a:p>
          <a:p>
            <a:pPr lvl="2">
              <a:spcBef>
                <a:spcPts val="0"/>
              </a:spcBef>
              <a:spcAft>
                <a:spcPts val="400"/>
              </a:spcAft>
            </a:pPr>
            <a:r>
              <a:rPr lang="en-CA" sz="1600" noProof="0" dirty="0" smtClean="0">
                <a:effectLst/>
              </a:rPr>
              <a:t>Priority is given to patients with advanced fibrosis and cirrhosis</a:t>
            </a:r>
            <a:endParaRPr lang="en-CA" sz="1600" i="1" noProof="0" dirty="0" smtClean="0">
              <a:effectLst/>
            </a:endParaRPr>
          </a:p>
          <a:p>
            <a:pPr lvl="1">
              <a:spcBef>
                <a:spcPts val="0"/>
              </a:spcBef>
              <a:spcAft>
                <a:spcPts val="400"/>
              </a:spcAft>
            </a:pPr>
            <a:r>
              <a:rPr lang="en-CA" sz="1600" noProof="0" dirty="0" smtClean="0">
                <a:effectLst/>
              </a:rPr>
              <a:t>Higher success rates are achieved in patients with positive predictors of SVR</a:t>
            </a:r>
          </a:p>
          <a:p>
            <a:pPr lvl="2">
              <a:spcBef>
                <a:spcPts val="0"/>
              </a:spcBef>
              <a:spcAft>
                <a:spcPts val="400"/>
              </a:spcAft>
            </a:pPr>
            <a:r>
              <a:rPr lang="en-CA" sz="1600" noProof="0" dirty="0" smtClean="0">
                <a:effectLst/>
              </a:rPr>
              <a:t>Consider treating patients with IL28B CC genotype, low viral load (&lt;400 000 IU/ml), naïve or prior </a:t>
            </a:r>
            <a:r>
              <a:rPr lang="en-CA" sz="1600" noProof="0" dirty="0" err="1" smtClean="0">
                <a:effectLst/>
              </a:rPr>
              <a:t>relapsers</a:t>
            </a:r>
            <a:r>
              <a:rPr lang="en-CA" sz="1600" noProof="0" dirty="0" smtClean="0">
                <a:effectLst/>
              </a:rPr>
              <a:t>, even if no or low fibrosis stage</a:t>
            </a:r>
          </a:p>
          <a:p>
            <a:pPr lvl="1">
              <a:spcBef>
                <a:spcPts val="0"/>
              </a:spcBef>
              <a:spcAft>
                <a:spcPts val="400"/>
              </a:spcAft>
            </a:pPr>
            <a:r>
              <a:rPr lang="en-CA" sz="1600" noProof="0" dirty="0" smtClean="0">
                <a:effectLst/>
              </a:rPr>
              <a:t>Patient’s motivation</a:t>
            </a:r>
          </a:p>
          <a:p>
            <a:pPr lvl="2">
              <a:spcBef>
                <a:spcPts val="0"/>
              </a:spcBef>
              <a:spcAft>
                <a:spcPts val="400"/>
              </a:spcAft>
            </a:pPr>
            <a:r>
              <a:rPr lang="en-CA" sz="1600" noProof="0" dirty="0" smtClean="0">
                <a:effectLst/>
              </a:rPr>
              <a:t>Now may be a good time to treat for some patients (e.g. young woman with mild fibrosis who wishes to become pregnant in the future)</a:t>
            </a:r>
          </a:p>
          <a:p>
            <a:pPr lvl="1">
              <a:spcBef>
                <a:spcPts val="0"/>
              </a:spcBef>
              <a:spcAft>
                <a:spcPts val="400"/>
              </a:spcAft>
            </a:pPr>
            <a:r>
              <a:rPr lang="en-CA" sz="1600" noProof="0" dirty="0" smtClean="0">
                <a:effectLst/>
              </a:rPr>
              <a:t>Well-controlled HIV is desired before starting HCV treatment</a:t>
            </a:r>
          </a:p>
          <a:p>
            <a:pPr lvl="2">
              <a:spcBef>
                <a:spcPts val="0"/>
              </a:spcBef>
              <a:spcAft>
                <a:spcPts val="400"/>
              </a:spcAft>
            </a:pPr>
            <a:r>
              <a:rPr lang="en-CA" sz="1600" noProof="0" dirty="0" smtClean="0">
                <a:effectLst/>
              </a:rPr>
              <a:t>Patients with well-controlled HIV respond better to HCV treatment and higher CD4 counts facilitate management during HCV treatment. For patients with low CD4 counts (&lt;200 cells/mm</a:t>
            </a:r>
            <a:r>
              <a:rPr lang="en-CA" sz="1600" baseline="30000" noProof="0" dirty="0" smtClean="0">
                <a:effectLst/>
              </a:rPr>
              <a:t>3</a:t>
            </a:r>
            <a:r>
              <a:rPr lang="en-CA" sz="1600" noProof="0" dirty="0" smtClean="0">
                <a:effectLst/>
              </a:rPr>
              <a:t>), if possible, ART should be initiated and HCV treatment delayed until HIV RNA is undetectable and CD4 counts have increased</a:t>
            </a:r>
          </a:p>
          <a:p>
            <a:pPr lvl="1">
              <a:spcBef>
                <a:spcPts val="0"/>
              </a:spcBef>
              <a:spcAft>
                <a:spcPts val="400"/>
              </a:spcAft>
            </a:pPr>
            <a:r>
              <a:rPr lang="en-CA" sz="1600" noProof="0" dirty="0" smtClean="0">
                <a:effectLst/>
              </a:rPr>
              <a:t>Drug-drug interactions between HCV PIs and ART should be assessed: overall limited data available</a:t>
            </a:r>
          </a:p>
          <a:p>
            <a:pPr lvl="1">
              <a:spcBef>
                <a:spcPts val="0"/>
              </a:spcBef>
              <a:spcAft>
                <a:spcPts val="400"/>
              </a:spcAft>
            </a:pPr>
            <a:r>
              <a:rPr lang="en-CA" sz="1600" noProof="0" dirty="0" smtClean="0">
                <a:effectLst/>
              </a:rPr>
              <a:t>Liver transplantation is not widely available and not highly successful in HIV co-infected</a:t>
            </a:r>
          </a:p>
          <a:p>
            <a:pPr lvl="1">
              <a:spcBef>
                <a:spcPts val="0"/>
              </a:spcBef>
              <a:spcAft>
                <a:spcPts val="400"/>
              </a:spcAft>
            </a:pPr>
            <a:r>
              <a:rPr lang="en-CA" sz="1600" noProof="0" dirty="0" smtClean="0">
                <a:effectLst/>
              </a:rPr>
              <a:t>Poor side effect profile associated with HCV PIs and new anti-HCV drugs are being developed</a:t>
            </a:r>
            <a:endParaRPr lang="en-CA" sz="1600" noProof="0" dirty="0">
              <a:effectLst/>
            </a:endParaRPr>
          </a:p>
        </p:txBody>
      </p:sp>
    </p:spTree>
    <p:extLst>
      <p:ext uri="{BB962C8B-B14F-4D97-AF65-F5344CB8AC3E}">
        <p14:creationId xmlns:p14="http://schemas.microsoft.com/office/powerpoint/2010/main" val="176310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Line 7"/>
          <p:cNvSpPr>
            <a:spLocks noChangeShapeType="1"/>
          </p:cNvSpPr>
          <p:nvPr/>
        </p:nvSpPr>
        <p:spPr bwMode="auto">
          <a:xfrm>
            <a:off x="2876551" y="5991225"/>
            <a:ext cx="0" cy="68263"/>
          </a:xfrm>
          <a:prstGeom prst="line">
            <a:avLst/>
          </a:prstGeom>
          <a:noFill/>
          <a:ln w="12700">
            <a:solidFill>
              <a:schemeClr val="tx1"/>
            </a:solidFill>
            <a:round/>
            <a:headEnd/>
            <a:tailEnd/>
          </a:ln>
        </p:spPr>
        <p:txBody>
          <a:bodyPr/>
          <a:lstStyle/>
          <a:p>
            <a:endParaRPr lang="en-US">
              <a:solidFill>
                <a:prstClr val="white"/>
              </a:solidFill>
            </a:endParaRPr>
          </a:p>
        </p:txBody>
      </p:sp>
      <p:sp>
        <p:nvSpPr>
          <p:cNvPr id="29698" name="Line 9"/>
          <p:cNvSpPr>
            <a:spLocks noChangeShapeType="1"/>
          </p:cNvSpPr>
          <p:nvPr/>
        </p:nvSpPr>
        <p:spPr bwMode="auto">
          <a:xfrm>
            <a:off x="3908426" y="5991225"/>
            <a:ext cx="0" cy="68263"/>
          </a:xfrm>
          <a:prstGeom prst="line">
            <a:avLst/>
          </a:prstGeom>
          <a:noFill/>
          <a:ln w="12700">
            <a:solidFill>
              <a:schemeClr val="tx1"/>
            </a:solidFill>
            <a:round/>
            <a:headEnd/>
            <a:tailEnd/>
          </a:ln>
        </p:spPr>
        <p:txBody>
          <a:bodyPr/>
          <a:lstStyle/>
          <a:p>
            <a:endParaRPr lang="en-US">
              <a:solidFill>
                <a:prstClr val="white"/>
              </a:solidFill>
            </a:endParaRPr>
          </a:p>
        </p:txBody>
      </p:sp>
      <p:sp>
        <p:nvSpPr>
          <p:cNvPr id="29699" name="Line 11"/>
          <p:cNvSpPr>
            <a:spLocks noChangeShapeType="1"/>
          </p:cNvSpPr>
          <p:nvPr/>
        </p:nvSpPr>
        <p:spPr bwMode="auto">
          <a:xfrm>
            <a:off x="4941888" y="5991225"/>
            <a:ext cx="0" cy="68263"/>
          </a:xfrm>
          <a:prstGeom prst="line">
            <a:avLst/>
          </a:prstGeom>
          <a:noFill/>
          <a:ln w="12700">
            <a:solidFill>
              <a:schemeClr val="tx1"/>
            </a:solidFill>
            <a:round/>
            <a:headEnd/>
            <a:tailEnd/>
          </a:ln>
        </p:spPr>
        <p:txBody>
          <a:bodyPr/>
          <a:lstStyle/>
          <a:p>
            <a:endParaRPr lang="en-US">
              <a:solidFill>
                <a:prstClr val="white"/>
              </a:solidFill>
            </a:endParaRPr>
          </a:p>
        </p:txBody>
      </p:sp>
      <p:sp>
        <p:nvSpPr>
          <p:cNvPr id="29700" name="Line 13"/>
          <p:cNvSpPr>
            <a:spLocks noChangeShapeType="1"/>
          </p:cNvSpPr>
          <p:nvPr/>
        </p:nvSpPr>
        <p:spPr bwMode="auto">
          <a:xfrm>
            <a:off x="5965826" y="5991225"/>
            <a:ext cx="0" cy="68263"/>
          </a:xfrm>
          <a:prstGeom prst="line">
            <a:avLst/>
          </a:prstGeom>
          <a:noFill/>
          <a:ln w="12700">
            <a:solidFill>
              <a:schemeClr val="tx1"/>
            </a:solidFill>
            <a:round/>
            <a:headEnd/>
            <a:tailEnd/>
          </a:ln>
        </p:spPr>
        <p:txBody>
          <a:bodyPr/>
          <a:lstStyle/>
          <a:p>
            <a:endParaRPr lang="en-US">
              <a:solidFill>
                <a:prstClr val="white"/>
              </a:solidFill>
            </a:endParaRPr>
          </a:p>
        </p:txBody>
      </p:sp>
      <p:sp>
        <p:nvSpPr>
          <p:cNvPr id="29701" name="Line 15"/>
          <p:cNvSpPr>
            <a:spLocks noChangeShapeType="1"/>
          </p:cNvSpPr>
          <p:nvPr/>
        </p:nvSpPr>
        <p:spPr bwMode="auto">
          <a:xfrm>
            <a:off x="7002463" y="5991225"/>
            <a:ext cx="0" cy="68263"/>
          </a:xfrm>
          <a:prstGeom prst="line">
            <a:avLst/>
          </a:prstGeom>
          <a:noFill/>
          <a:ln w="12700">
            <a:solidFill>
              <a:schemeClr val="tx1"/>
            </a:solidFill>
            <a:round/>
            <a:headEnd/>
            <a:tailEnd/>
          </a:ln>
        </p:spPr>
        <p:txBody>
          <a:bodyPr/>
          <a:lstStyle/>
          <a:p>
            <a:endParaRPr lang="en-US">
              <a:solidFill>
                <a:prstClr val="white"/>
              </a:solidFill>
            </a:endParaRPr>
          </a:p>
        </p:txBody>
      </p:sp>
      <p:sp>
        <p:nvSpPr>
          <p:cNvPr id="29702" name="Line 17"/>
          <p:cNvSpPr>
            <a:spLocks noChangeShapeType="1"/>
          </p:cNvSpPr>
          <p:nvPr/>
        </p:nvSpPr>
        <p:spPr bwMode="auto">
          <a:xfrm>
            <a:off x="8059738" y="5991225"/>
            <a:ext cx="0" cy="68263"/>
          </a:xfrm>
          <a:prstGeom prst="line">
            <a:avLst/>
          </a:prstGeom>
          <a:noFill/>
          <a:ln w="12700">
            <a:solidFill>
              <a:schemeClr val="tx1"/>
            </a:solidFill>
            <a:round/>
            <a:headEnd/>
            <a:tailEnd/>
          </a:ln>
        </p:spPr>
        <p:txBody>
          <a:bodyPr/>
          <a:lstStyle/>
          <a:p>
            <a:endParaRPr lang="en-US">
              <a:solidFill>
                <a:prstClr val="white"/>
              </a:solidFill>
            </a:endParaRPr>
          </a:p>
        </p:txBody>
      </p:sp>
      <p:sp>
        <p:nvSpPr>
          <p:cNvPr id="29703" name="Rectangle 2"/>
          <p:cNvSpPr>
            <a:spLocks noGrp="1" noChangeArrowheads="1"/>
          </p:cNvSpPr>
          <p:nvPr>
            <p:ph type="title" idx="4294967295"/>
          </p:nvPr>
        </p:nvSpPr>
        <p:spPr>
          <a:xfrm>
            <a:off x="0" y="1704"/>
            <a:ext cx="9144000" cy="1473200"/>
          </a:xfrm>
        </p:spPr>
        <p:txBody>
          <a:bodyPr>
            <a:noAutofit/>
          </a:bodyPr>
          <a:lstStyle/>
          <a:p>
            <a:pPr eaLnBrk="1" hangingPunct="1"/>
            <a:r>
              <a:rPr lang="en-CA" sz="3600" b="1" kern="1200" noProof="0">
                <a:effectLst/>
                <a:cs typeface="+mj-cs"/>
              </a:rPr>
              <a:t>Morbidity and Mortality for the top 20 pathogens in ON, ranked by disease burden</a:t>
            </a:r>
          </a:p>
        </p:txBody>
      </p:sp>
      <p:sp>
        <p:nvSpPr>
          <p:cNvPr id="29704" name="TextBox 5"/>
          <p:cNvSpPr txBox="1">
            <a:spLocks noChangeArrowheads="1"/>
          </p:cNvSpPr>
          <p:nvPr/>
        </p:nvSpPr>
        <p:spPr bwMode="auto">
          <a:xfrm>
            <a:off x="7650862" y="6536377"/>
            <a:ext cx="1457642" cy="276999"/>
          </a:xfrm>
          <a:prstGeom prst="rect">
            <a:avLst/>
          </a:prstGeom>
          <a:noFill/>
          <a:ln w="9525">
            <a:noFill/>
            <a:miter lim="800000"/>
            <a:headEnd/>
            <a:tailEnd/>
          </a:ln>
        </p:spPr>
        <p:txBody>
          <a:bodyPr wrap="none">
            <a:spAutoFit/>
          </a:bodyPr>
          <a:lstStyle/>
          <a:p>
            <a:pPr algn="r" defTabSz="457200"/>
            <a:r>
              <a:rPr lang="en-US" sz="1200" dirty="0" err="1">
                <a:solidFill>
                  <a:prstClr val="white"/>
                </a:solidFill>
                <a:ea typeface="ＭＳ Ｐゴシック"/>
                <a:cs typeface="ＭＳ Ｐゴシック"/>
              </a:rPr>
              <a:t>OnBOIDS</a:t>
            </a:r>
            <a:r>
              <a:rPr lang="en-US" sz="1200" dirty="0">
                <a:solidFill>
                  <a:prstClr val="white"/>
                </a:solidFill>
                <a:ea typeface="ＭＳ Ｐゴシック"/>
                <a:cs typeface="ＭＳ Ｐゴシック"/>
              </a:rPr>
              <a:t>, Dec 2010</a:t>
            </a:r>
          </a:p>
        </p:txBody>
      </p:sp>
      <p:sp>
        <p:nvSpPr>
          <p:cNvPr id="19460" name="Text Box 4"/>
          <p:cNvSpPr txBox="1">
            <a:spLocks noChangeArrowheads="1"/>
          </p:cNvSpPr>
          <p:nvPr/>
        </p:nvSpPr>
        <p:spPr bwMode="auto">
          <a:xfrm>
            <a:off x="683568" y="1796918"/>
            <a:ext cx="2114360" cy="4229363"/>
          </a:xfrm>
          <a:prstGeom prst="rect">
            <a:avLst/>
          </a:prstGeom>
          <a:noFill/>
          <a:ln w="12700">
            <a:noFill/>
            <a:miter lim="800000"/>
            <a:headEnd/>
            <a:tailEnd/>
          </a:ln>
          <a:effectLst/>
        </p:spPr>
        <p:txBody>
          <a:bodyPr wrap="none">
            <a:spAutoFit/>
          </a:bodyPr>
          <a:lstStyle/>
          <a:p>
            <a:pPr algn="r">
              <a:lnSpc>
                <a:spcPct val="96000"/>
              </a:lnSpc>
              <a:defRPr/>
            </a:pPr>
            <a:r>
              <a:rPr lang="en-CA" sz="1400" dirty="0">
                <a:solidFill>
                  <a:prstClr val="white"/>
                </a:solidFill>
                <a:effectLst>
                  <a:outerShdw blurRad="38100" dist="38100" dir="2700000" algn="tl">
                    <a:srgbClr val="000000">
                      <a:alpha val="43137"/>
                    </a:srgbClr>
                  </a:outerShdw>
                </a:effectLst>
              </a:rPr>
              <a:t>Hepatitis C virus</a:t>
            </a:r>
          </a:p>
          <a:p>
            <a:pPr algn="r">
              <a:lnSpc>
                <a:spcPct val="96000"/>
              </a:lnSpc>
              <a:defRPr/>
            </a:pPr>
            <a:r>
              <a:rPr lang="en-CA" sz="1400" i="1" dirty="0">
                <a:solidFill>
                  <a:prstClr val="white"/>
                </a:solidFill>
                <a:effectLst>
                  <a:outerShdw blurRad="38100" dist="38100" dir="2700000" algn="tl">
                    <a:srgbClr val="000000">
                      <a:alpha val="43137"/>
                    </a:srgbClr>
                  </a:outerShdw>
                </a:effectLst>
              </a:rPr>
              <a:t>Streptococcus </a:t>
            </a:r>
            <a:r>
              <a:rPr lang="en-CA" sz="1400" i="1" dirty="0" err="1">
                <a:solidFill>
                  <a:prstClr val="white"/>
                </a:solidFill>
                <a:effectLst>
                  <a:outerShdw blurRad="38100" dist="38100" dir="2700000" algn="tl">
                    <a:srgbClr val="000000">
                      <a:alpha val="43137"/>
                    </a:srgbClr>
                  </a:outerShdw>
                </a:effectLst>
              </a:rPr>
              <a:t>pneumoriae</a:t>
            </a:r>
            <a:endParaRPr lang="en-CA" sz="1400" i="1" dirty="0">
              <a:solidFill>
                <a:prstClr val="white"/>
              </a:solidFill>
              <a:effectLst>
                <a:outerShdw blurRad="38100" dist="38100" dir="2700000" algn="tl">
                  <a:srgbClr val="000000">
                    <a:alpha val="43137"/>
                  </a:srgbClr>
                </a:outerShdw>
              </a:effectLst>
            </a:endParaRPr>
          </a:p>
          <a:p>
            <a:pPr algn="r">
              <a:lnSpc>
                <a:spcPct val="96000"/>
              </a:lnSpc>
              <a:defRPr/>
            </a:pPr>
            <a:r>
              <a:rPr lang="en-CA" sz="1400" dirty="0">
                <a:solidFill>
                  <a:prstClr val="white"/>
                </a:solidFill>
                <a:effectLst>
                  <a:outerShdw blurRad="38100" dist="38100" dir="2700000" algn="tl">
                    <a:srgbClr val="000000">
                      <a:alpha val="43137"/>
                    </a:srgbClr>
                  </a:outerShdw>
                </a:effectLst>
              </a:rPr>
              <a:t>Human papillomavirus</a:t>
            </a:r>
          </a:p>
          <a:p>
            <a:pPr algn="r">
              <a:lnSpc>
                <a:spcPct val="96000"/>
              </a:lnSpc>
              <a:defRPr/>
            </a:pPr>
            <a:r>
              <a:rPr lang="en-CA" sz="1400" dirty="0">
                <a:solidFill>
                  <a:prstClr val="white"/>
                </a:solidFill>
                <a:effectLst>
                  <a:outerShdw blurRad="38100" dist="38100" dir="2700000" algn="tl">
                    <a:srgbClr val="000000">
                      <a:alpha val="43137"/>
                    </a:srgbClr>
                  </a:outerShdw>
                </a:effectLst>
              </a:rPr>
              <a:t>Hepatitis B virus</a:t>
            </a:r>
          </a:p>
          <a:p>
            <a:pPr algn="r">
              <a:lnSpc>
                <a:spcPct val="96000"/>
              </a:lnSpc>
              <a:defRPr/>
            </a:pPr>
            <a:r>
              <a:rPr lang="en-CA" sz="1400" i="1" dirty="0">
                <a:solidFill>
                  <a:prstClr val="white"/>
                </a:solidFill>
                <a:effectLst>
                  <a:outerShdw blurRad="38100" dist="38100" dir="2700000" algn="tl">
                    <a:srgbClr val="000000">
                      <a:alpha val="43137"/>
                    </a:srgbClr>
                  </a:outerShdw>
                </a:effectLst>
              </a:rPr>
              <a:t>Escherichia coli</a:t>
            </a:r>
          </a:p>
          <a:p>
            <a:pPr algn="r">
              <a:lnSpc>
                <a:spcPct val="96000"/>
              </a:lnSpc>
              <a:defRPr/>
            </a:pPr>
            <a:r>
              <a:rPr lang="en-CA" sz="1400" dirty="0">
                <a:solidFill>
                  <a:prstClr val="white"/>
                </a:solidFill>
                <a:effectLst>
                  <a:outerShdw blurRad="38100" dist="38100" dir="2700000" algn="tl">
                    <a:srgbClr val="000000">
                      <a:alpha val="43137"/>
                    </a:srgbClr>
                  </a:outerShdw>
                </a:effectLst>
              </a:rPr>
              <a:t>HIV/AIDS</a:t>
            </a:r>
          </a:p>
          <a:p>
            <a:pPr algn="r">
              <a:lnSpc>
                <a:spcPct val="96000"/>
              </a:lnSpc>
              <a:defRPr/>
            </a:pPr>
            <a:r>
              <a:rPr lang="en-CA" sz="1400" i="1" dirty="0">
                <a:solidFill>
                  <a:prstClr val="white"/>
                </a:solidFill>
                <a:effectLst>
                  <a:outerShdw blurRad="38100" dist="38100" dir="2700000" algn="tl">
                    <a:srgbClr val="000000">
                      <a:alpha val="43137"/>
                    </a:srgbClr>
                  </a:outerShdw>
                </a:effectLst>
              </a:rPr>
              <a:t>Staphylococcus </a:t>
            </a:r>
            <a:r>
              <a:rPr lang="en-CA" sz="1400" i="1" dirty="0" err="1">
                <a:solidFill>
                  <a:prstClr val="white"/>
                </a:solidFill>
                <a:effectLst>
                  <a:outerShdw blurRad="38100" dist="38100" dir="2700000" algn="tl">
                    <a:srgbClr val="000000">
                      <a:alpha val="43137"/>
                    </a:srgbClr>
                  </a:outerShdw>
                </a:effectLst>
              </a:rPr>
              <a:t>aureus</a:t>
            </a:r>
            <a:endParaRPr lang="en-CA" sz="1400" i="1" dirty="0">
              <a:solidFill>
                <a:prstClr val="white"/>
              </a:solidFill>
              <a:effectLst>
                <a:outerShdw blurRad="38100" dist="38100" dir="2700000" algn="tl">
                  <a:srgbClr val="000000">
                    <a:alpha val="43137"/>
                  </a:srgbClr>
                </a:outerShdw>
              </a:effectLst>
            </a:endParaRPr>
          </a:p>
          <a:p>
            <a:pPr algn="r">
              <a:lnSpc>
                <a:spcPct val="96000"/>
              </a:lnSpc>
              <a:defRPr/>
            </a:pPr>
            <a:r>
              <a:rPr lang="en-CA" sz="1400" dirty="0">
                <a:solidFill>
                  <a:prstClr val="white"/>
                </a:solidFill>
                <a:effectLst>
                  <a:outerShdw blurRad="38100" dist="38100" dir="2700000" algn="tl">
                    <a:srgbClr val="000000">
                      <a:alpha val="43137"/>
                    </a:srgbClr>
                  </a:outerShdw>
                </a:effectLst>
              </a:rPr>
              <a:t>Influenza</a:t>
            </a:r>
          </a:p>
          <a:p>
            <a:pPr algn="r">
              <a:lnSpc>
                <a:spcPct val="96000"/>
              </a:lnSpc>
              <a:defRPr/>
            </a:pPr>
            <a:r>
              <a:rPr lang="en-CA" sz="1400" i="1" dirty="0">
                <a:solidFill>
                  <a:prstClr val="white"/>
                </a:solidFill>
                <a:effectLst>
                  <a:outerShdw blurRad="38100" dist="38100" dir="2700000" algn="tl">
                    <a:srgbClr val="000000">
                      <a:alpha val="43137"/>
                    </a:srgbClr>
                  </a:outerShdw>
                </a:effectLst>
              </a:rPr>
              <a:t>Clostridium </a:t>
            </a:r>
            <a:r>
              <a:rPr lang="en-CA" sz="1400" i="1" dirty="0" err="1">
                <a:solidFill>
                  <a:prstClr val="white"/>
                </a:solidFill>
                <a:effectLst>
                  <a:outerShdw blurRad="38100" dist="38100" dir="2700000" algn="tl">
                    <a:srgbClr val="000000">
                      <a:alpha val="43137"/>
                    </a:srgbClr>
                  </a:outerShdw>
                </a:effectLst>
              </a:rPr>
              <a:t>difficile</a:t>
            </a:r>
            <a:endParaRPr lang="en-CA" sz="1400" i="1" dirty="0">
              <a:solidFill>
                <a:prstClr val="white"/>
              </a:solidFill>
              <a:effectLst>
                <a:outerShdw blurRad="38100" dist="38100" dir="2700000" algn="tl">
                  <a:srgbClr val="000000">
                    <a:alpha val="43137"/>
                  </a:srgbClr>
                </a:outerShdw>
              </a:effectLst>
            </a:endParaRPr>
          </a:p>
          <a:p>
            <a:pPr algn="r">
              <a:lnSpc>
                <a:spcPct val="96000"/>
              </a:lnSpc>
              <a:defRPr/>
            </a:pPr>
            <a:r>
              <a:rPr lang="en-CA" sz="1400" dirty="0">
                <a:solidFill>
                  <a:prstClr val="white"/>
                </a:solidFill>
                <a:effectLst>
                  <a:outerShdw blurRad="38100" dist="38100" dir="2700000" algn="tl">
                    <a:srgbClr val="000000">
                      <a:alpha val="43137"/>
                    </a:srgbClr>
                  </a:outerShdw>
                </a:effectLst>
              </a:rPr>
              <a:t>Rhinovirus</a:t>
            </a:r>
          </a:p>
          <a:p>
            <a:pPr algn="r">
              <a:lnSpc>
                <a:spcPct val="96000"/>
              </a:lnSpc>
              <a:defRPr/>
            </a:pPr>
            <a:r>
              <a:rPr lang="en-CA" sz="1400" dirty="0">
                <a:solidFill>
                  <a:prstClr val="white"/>
                </a:solidFill>
                <a:effectLst>
                  <a:outerShdw blurRad="38100" dist="38100" dir="2700000" algn="tl">
                    <a:srgbClr val="000000">
                      <a:alpha val="43137"/>
                    </a:srgbClr>
                  </a:outerShdw>
                </a:effectLst>
              </a:rPr>
              <a:t>Respiratory syncytial virus</a:t>
            </a:r>
          </a:p>
          <a:p>
            <a:pPr algn="r">
              <a:lnSpc>
                <a:spcPct val="96000"/>
              </a:lnSpc>
              <a:defRPr/>
            </a:pPr>
            <a:r>
              <a:rPr lang="en-CA" sz="1400" dirty="0" err="1">
                <a:solidFill>
                  <a:prstClr val="white"/>
                </a:solidFill>
                <a:effectLst>
                  <a:outerShdw blurRad="38100" dist="38100" dir="2700000" algn="tl">
                    <a:srgbClr val="000000">
                      <a:alpha val="43137"/>
                    </a:srgbClr>
                  </a:outerShdw>
                </a:effectLst>
              </a:rPr>
              <a:t>Parainfluenza</a:t>
            </a:r>
            <a:r>
              <a:rPr lang="en-CA" sz="1400" dirty="0">
                <a:solidFill>
                  <a:prstClr val="white"/>
                </a:solidFill>
                <a:effectLst>
                  <a:outerShdw blurRad="38100" dist="38100" dir="2700000" algn="tl">
                    <a:srgbClr val="000000">
                      <a:alpha val="43137"/>
                    </a:srgbClr>
                  </a:outerShdw>
                </a:effectLst>
              </a:rPr>
              <a:t> virus</a:t>
            </a:r>
          </a:p>
          <a:p>
            <a:pPr algn="r">
              <a:lnSpc>
                <a:spcPct val="96000"/>
              </a:lnSpc>
              <a:defRPr/>
            </a:pPr>
            <a:r>
              <a:rPr lang="en-CA" sz="1400" dirty="0">
                <a:solidFill>
                  <a:prstClr val="white"/>
                </a:solidFill>
                <a:effectLst>
                  <a:outerShdw blurRad="38100" dist="38100" dir="2700000" algn="tl">
                    <a:srgbClr val="000000">
                      <a:alpha val="43137"/>
                    </a:srgbClr>
                  </a:outerShdw>
                </a:effectLst>
              </a:rPr>
              <a:t>Group B </a:t>
            </a:r>
            <a:r>
              <a:rPr lang="en-CA" sz="1400" dirty="0" err="1">
                <a:solidFill>
                  <a:prstClr val="white"/>
                </a:solidFill>
                <a:effectLst>
                  <a:outerShdw blurRad="38100" dist="38100" dir="2700000" algn="tl">
                    <a:srgbClr val="000000">
                      <a:alpha val="43137"/>
                    </a:srgbClr>
                  </a:outerShdw>
                </a:effectLst>
              </a:rPr>
              <a:t>steptococcus</a:t>
            </a:r>
            <a:endParaRPr lang="en-CA" sz="1400" dirty="0">
              <a:solidFill>
                <a:prstClr val="white"/>
              </a:solidFill>
              <a:effectLst>
                <a:outerShdw blurRad="38100" dist="38100" dir="2700000" algn="tl">
                  <a:srgbClr val="000000">
                    <a:alpha val="43137"/>
                  </a:srgbClr>
                </a:outerShdw>
              </a:effectLst>
            </a:endParaRPr>
          </a:p>
          <a:p>
            <a:pPr algn="r">
              <a:lnSpc>
                <a:spcPct val="96000"/>
              </a:lnSpc>
              <a:defRPr/>
            </a:pPr>
            <a:r>
              <a:rPr lang="en-CA" sz="1400" dirty="0">
                <a:solidFill>
                  <a:prstClr val="white"/>
                </a:solidFill>
                <a:effectLst>
                  <a:outerShdw blurRad="38100" dist="38100" dir="2700000" algn="tl">
                    <a:srgbClr val="000000">
                      <a:alpha val="43137"/>
                    </a:srgbClr>
                  </a:outerShdw>
                </a:effectLst>
              </a:rPr>
              <a:t>Group A </a:t>
            </a:r>
            <a:r>
              <a:rPr lang="en-CA" sz="1400" dirty="0" err="1">
                <a:solidFill>
                  <a:prstClr val="white"/>
                </a:solidFill>
                <a:effectLst>
                  <a:outerShdw blurRad="38100" dist="38100" dir="2700000" algn="tl">
                    <a:srgbClr val="000000">
                      <a:alpha val="43137"/>
                    </a:srgbClr>
                  </a:outerShdw>
                </a:effectLst>
              </a:rPr>
              <a:t>steptococcus</a:t>
            </a:r>
            <a:endParaRPr lang="en-CA" sz="1400" dirty="0">
              <a:solidFill>
                <a:prstClr val="white"/>
              </a:solidFill>
              <a:effectLst>
                <a:outerShdw blurRad="38100" dist="38100" dir="2700000" algn="tl">
                  <a:srgbClr val="000000">
                    <a:alpha val="43137"/>
                  </a:srgbClr>
                </a:outerShdw>
              </a:effectLst>
            </a:endParaRPr>
          </a:p>
          <a:p>
            <a:pPr algn="r">
              <a:lnSpc>
                <a:spcPct val="96000"/>
              </a:lnSpc>
              <a:defRPr/>
            </a:pPr>
            <a:r>
              <a:rPr lang="en-CA" sz="1400" i="1" dirty="0" err="1">
                <a:solidFill>
                  <a:prstClr val="white"/>
                </a:solidFill>
                <a:effectLst>
                  <a:outerShdw blurRad="38100" dist="38100" dir="2700000" algn="tl">
                    <a:srgbClr val="000000">
                      <a:alpha val="43137"/>
                    </a:srgbClr>
                  </a:outerShdw>
                </a:effectLst>
              </a:rPr>
              <a:t>Haemophilus</a:t>
            </a:r>
            <a:r>
              <a:rPr lang="en-CA" sz="1400" i="1" dirty="0">
                <a:solidFill>
                  <a:prstClr val="white"/>
                </a:solidFill>
                <a:effectLst>
                  <a:outerShdw blurRad="38100" dist="38100" dir="2700000" algn="tl">
                    <a:srgbClr val="000000">
                      <a:alpha val="43137"/>
                    </a:srgbClr>
                  </a:outerShdw>
                </a:effectLst>
              </a:rPr>
              <a:t> influenza</a:t>
            </a:r>
          </a:p>
          <a:p>
            <a:pPr algn="r">
              <a:lnSpc>
                <a:spcPct val="96000"/>
              </a:lnSpc>
              <a:defRPr/>
            </a:pPr>
            <a:r>
              <a:rPr lang="en-CA" sz="1400" dirty="0">
                <a:solidFill>
                  <a:prstClr val="white"/>
                </a:solidFill>
                <a:effectLst>
                  <a:outerShdw blurRad="38100" dist="38100" dir="2700000" algn="tl">
                    <a:srgbClr val="000000">
                      <a:alpha val="43137"/>
                    </a:srgbClr>
                  </a:outerShdw>
                </a:effectLst>
              </a:rPr>
              <a:t>Tuberculosis</a:t>
            </a:r>
          </a:p>
          <a:p>
            <a:pPr algn="r">
              <a:lnSpc>
                <a:spcPct val="96000"/>
              </a:lnSpc>
              <a:defRPr/>
            </a:pPr>
            <a:r>
              <a:rPr lang="en-CA" sz="1400" i="1" dirty="0">
                <a:solidFill>
                  <a:prstClr val="white"/>
                </a:solidFill>
                <a:effectLst>
                  <a:outerShdw blurRad="38100" dist="38100" dir="2700000" algn="tl">
                    <a:srgbClr val="000000">
                      <a:alpha val="43137"/>
                    </a:srgbClr>
                  </a:outerShdw>
                </a:effectLst>
              </a:rPr>
              <a:t>Legionella</a:t>
            </a:r>
          </a:p>
          <a:p>
            <a:pPr algn="r">
              <a:lnSpc>
                <a:spcPct val="96000"/>
              </a:lnSpc>
              <a:defRPr/>
            </a:pPr>
            <a:r>
              <a:rPr lang="en-CA" sz="1400" dirty="0">
                <a:solidFill>
                  <a:prstClr val="white"/>
                </a:solidFill>
                <a:effectLst>
                  <a:outerShdw blurRad="38100" dist="38100" dir="2700000" algn="tl">
                    <a:srgbClr val="000000">
                      <a:alpha val="43137"/>
                    </a:srgbClr>
                  </a:outerShdw>
                </a:effectLst>
              </a:rPr>
              <a:t>Chlamydia</a:t>
            </a:r>
          </a:p>
          <a:p>
            <a:pPr algn="r">
              <a:lnSpc>
                <a:spcPct val="96000"/>
              </a:lnSpc>
              <a:defRPr/>
            </a:pPr>
            <a:r>
              <a:rPr lang="en-CA" sz="1400" dirty="0">
                <a:solidFill>
                  <a:prstClr val="white"/>
                </a:solidFill>
                <a:effectLst>
                  <a:outerShdw blurRad="38100" dist="38100" dir="2700000" algn="tl">
                    <a:srgbClr val="000000">
                      <a:alpha val="43137"/>
                    </a:srgbClr>
                  </a:outerShdw>
                </a:effectLst>
              </a:rPr>
              <a:t>Adenovirus</a:t>
            </a:r>
          </a:p>
          <a:p>
            <a:pPr algn="r">
              <a:lnSpc>
                <a:spcPct val="96000"/>
              </a:lnSpc>
              <a:defRPr/>
            </a:pPr>
            <a:r>
              <a:rPr lang="en-CA" sz="1400" dirty="0" err="1">
                <a:solidFill>
                  <a:prstClr val="white"/>
                </a:solidFill>
                <a:effectLst>
                  <a:outerShdw blurRad="38100" dist="38100" dir="2700000" algn="tl">
                    <a:srgbClr val="000000">
                      <a:alpha val="43137"/>
                    </a:srgbClr>
                  </a:outerShdw>
                </a:effectLst>
              </a:rPr>
              <a:t>Gonorrhea</a:t>
            </a:r>
            <a:endParaRPr lang="en-CA" sz="1400" dirty="0">
              <a:solidFill>
                <a:prstClr val="white"/>
              </a:solidFill>
              <a:effectLst>
                <a:outerShdw blurRad="38100" dist="38100" dir="2700000" algn="tl">
                  <a:srgbClr val="000000">
                    <a:alpha val="43137"/>
                  </a:srgbClr>
                </a:outerShdw>
              </a:effectLst>
            </a:endParaRPr>
          </a:p>
        </p:txBody>
      </p:sp>
      <p:sp>
        <p:nvSpPr>
          <p:cNvPr id="29706" name="Rectangle 5"/>
          <p:cNvSpPr>
            <a:spLocks noChangeArrowheads="1"/>
          </p:cNvSpPr>
          <p:nvPr/>
        </p:nvSpPr>
        <p:spPr bwMode="auto">
          <a:xfrm>
            <a:off x="2844801" y="1773238"/>
            <a:ext cx="5214937" cy="4217987"/>
          </a:xfrm>
          <a:prstGeom prst="rect">
            <a:avLst/>
          </a:prstGeom>
          <a:noFill/>
          <a:ln w="12700">
            <a:solidFill>
              <a:schemeClr val="tx1"/>
            </a:solidFill>
            <a:miter lim="800000"/>
            <a:headEnd/>
            <a:tailEnd/>
          </a:ln>
        </p:spPr>
        <p:txBody>
          <a:bodyPr wrap="none" anchor="ctr"/>
          <a:lstStyle/>
          <a:p>
            <a:endParaRPr lang="en-US">
              <a:solidFill>
                <a:prstClr val="white"/>
              </a:solidFill>
            </a:endParaRPr>
          </a:p>
        </p:txBody>
      </p:sp>
      <p:sp>
        <p:nvSpPr>
          <p:cNvPr id="29707" name="Text Box 6"/>
          <p:cNvSpPr txBox="1">
            <a:spLocks noChangeArrowheads="1"/>
          </p:cNvSpPr>
          <p:nvPr/>
        </p:nvSpPr>
        <p:spPr bwMode="auto">
          <a:xfrm>
            <a:off x="3881438" y="4800600"/>
            <a:ext cx="3986213" cy="1044575"/>
          </a:xfrm>
          <a:prstGeom prst="rect">
            <a:avLst/>
          </a:prstGeom>
          <a:noFill/>
          <a:ln w="12700">
            <a:noFill/>
            <a:miter lim="800000"/>
            <a:headEnd/>
            <a:tailEnd/>
          </a:ln>
        </p:spPr>
        <p:txBody>
          <a:bodyPr>
            <a:spAutoFit/>
          </a:bodyPr>
          <a:lstStyle/>
          <a:p>
            <a:pPr>
              <a:lnSpc>
                <a:spcPct val="130000"/>
              </a:lnSpc>
            </a:pPr>
            <a:r>
              <a:rPr lang="fr-CA" sz="1600" dirty="0" err="1">
                <a:solidFill>
                  <a:prstClr val="white"/>
                </a:solidFill>
              </a:rPr>
              <a:t>Years</a:t>
            </a:r>
            <a:r>
              <a:rPr lang="fr-CA" sz="1600" dirty="0">
                <a:solidFill>
                  <a:prstClr val="white"/>
                </a:solidFill>
              </a:rPr>
              <a:t> of Life </a:t>
            </a:r>
            <a:r>
              <a:rPr lang="fr-CA" sz="1600" dirty="0" err="1">
                <a:solidFill>
                  <a:prstClr val="white"/>
                </a:solidFill>
              </a:rPr>
              <a:t>Lost</a:t>
            </a:r>
            <a:r>
              <a:rPr lang="fr-CA" sz="1600" dirty="0">
                <a:solidFill>
                  <a:prstClr val="white"/>
                </a:solidFill>
              </a:rPr>
              <a:t> (YLL)</a:t>
            </a:r>
          </a:p>
          <a:p>
            <a:pPr>
              <a:lnSpc>
                <a:spcPct val="130000"/>
              </a:lnSpc>
            </a:pPr>
            <a:r>
              <a:rPr lang="fr-CA" sz="1600" dirty="0" err="1">
                <a:solidFill>
                  <a:prstClr val="white"/>
                </a:solidFill>
              </a:rPr>
              <a:t>Year-Equivalents</a:t>
            </a:r>
            <a:r>
              <a:rPr lang="fr-CA" sz="1600" dirty="0">
                <a:solidFill>
                  <a:prstClr val="white"/>
                </a:solidFill>
              </a:rPr>
              <a:t> of </a:t>
            </a:r>
            <a:r>
              <a:rPr lang="fr-CA" sz="1600" dirty="0" err="1">
                <a:solidFill>
                  <a:prstClr val="white"/>
                </a:solidFill>
              </a:rPr>
              <a:t>Reduced</a:t>
            </a:r>
            <a:r>
              <a:rPr lang="fr-CA" sz="1600" dirty="0">
                <a:solidFill>
                  <a:prstClr val="white"/>
                </a:solidFill>
              </a:rPr>
              <a:t> </a:t>
            </a:r>
            <a:r>
              <a:rPr lang="fr-CA" sz="1600" dirty="0" err="1">
                <a:solidFill>
                  <a:prstClr val="white"/>
                </a:solidFill>
              </a:rPr>
              <a:t>Functioning</a:t>
            </a:r>
            <a:r>
              <a:rPr lang="fr-CA" sz="1600" dirty="0">
                <a:solidFill>
                  <a:prstClr val="white"/>
                </a:solidFill>
              </a:rPr>
              <a:t> (YERF)</a:t>
            </a:r>
            <a:endParaRPr lang="en-CA" sz="1600" dirty="0">
              <a:solidFill>
                <a:prstClr val="white"/>
              </a:solidFill>
            </a:endParaRPr>
          </a:p>
        </p:txBody>
      </p:sp>
      <p:sp>
        <p:nvSpPr>
          <p:cNvPr id="19464" name="Text Box 8"/>
          <p:cNvSpPr txBox="1">
            <a:spLocks noChangeArrowheads="1"/>
          </p:cNvSpPr>
          <p:nvPr/>
        </p:nvSpPr>
        <p:spPr bwMode="auto">
          <a:xfrm>
            <a:off x="2919413" y="6049963"/>
            <a:ext cx="296862" cy="336550"/>
          </a:xfrm>
          <a:prstGeom prst="rect">
            <a:avLst/>
          </a:prstGeom>
          <a:noFill/>
          <a:ln w="12700">
            <a:noFill/>
            <a:miter lim="800000"/>
            <a:headEnd/>
            <a:tailEnd/>
          </a:ln>
          <a:effectLst/>
        </p:spPr>
        <p:txBody>
          <a:bodyPr wrap="none">
            <a:spAutoFit/>
          </a:bodyPr>
          <a:lstStyle/>
          <a:p>
            <a:pPr algn="ctr">
              <a:defRPr/>
            </a:pPr>
            <a:r>
              <a:rPr lang="fr-CA" sz="1600" dirty="0">
                <a:solidFill>
                  <a:prstClr val="white"/>
                </a:solidFill>
              </a:rPr>
              <a:t>0</a:t>
            </a:r>
            <a:endParaRPr lang="en-CA" sz="1600" dirty="0">
              <a:solidFill>
                <a:prstClr val="white"/>
              </a:solidFill>
            </a:endParaRPr>
          </a:p>
        </p:txBody>
      </p:sp>
      <p:sp>
        <p:nvSpPr>
          <p:cNvPr id="19466" name="Text Box 10"/>
          <p:cNvSpPr txBox="1">
            <a:spLocks noChangeArrowheads="1"/>
          </p:cNvSpPr>
          <p:nvPr/>
        </p:nvSpPr>
        <p:spPr bwMode="auto">
          <a:xfrm>
            <a:off x="3579634" y="6049963"/>
            <a:ext cx="660757" cy="338554"/>
          </a:xfrm>
          <a:prstGeom prst="rect">
            <a:avLst/>
          </a:prstGeom>
          <a:noFill/>
          <a:ln w="12700">
            <a:noFill/>
            <a:miter lim="800000"/>
            <a:headEnd/>
            <a:tailEnd/>
          </a:ln>
          <a:effectLst/>
        </p:spPr>
        <p:txBody>
          <a:bodyPr wrap="none">
            <a:spAutoFit/>
          </a:bodyPr>
          <a:lstStyle/>
          <a:p>
            <a:pPr algn="ctr">
              <a:defRPr/>
            </a:pPr>
            <a:r>
              <a:rPr lang="fr-CA" sz="1600" dirty="0">
                <a:solidFill>
                  <a:prstClr val="white"/>
                </a:solidFill>
              </a:rPr>
              <a:t>2,000</a:t>
            </a:r>
            <a:endParaRPr lang="en-CA" sz="1600" dirty="0">
              <a:solidFill>
                <a:prstClr val="white"/>
              </a:solidFill>
            </a:endParaRPr>
          </a:p>
        </p:txBody>
      </p:sp>
      <p:sp>
        <p:nvSpPr>
          <p:cNvPr id="19468" name="Text Box 12"/>
          <p:cNvSpPr txBox="1">
            <a:spLocks noChangeArrowheads="1"/>
          </p:cNvSpPr>
          <p:nvPr/>
        </p:nvSpPr>
        <p:spPr bwMode="auto">
          <a:xfrm>
            <a:off x="4612295" y="6049963"/>
            <a:ext cx="662361" cy="338554"/>
          </a:xfrm>
          <a:prstGeom prst="rect">
            <a:avLst/>
          </a:prstGeom>
          <a:noFill/>
          <a:ln w="12700">
            <a:noFill/>
            <a:miter lim="800000"/>
            <a:headEnd/>
            <a:tailEnd/>
          </a:ln>
          <a:effectLst/>
        </p:spPr>
        <p:txBody>
          <a:bodyPr wrap="none">
            <a:spAutoFit/>
          </a:bodyPr>
          <a:lstStyle/>
          <a:p>
            <a:pPr algn="ctr">
              <a:defRPr/>
            </a:pPr>
            <a:r>
              <a:rPr lang="fr-CA" sz="1600">
                <a:solidFill>
                  <a:prstClr val="white"/>
                </a:solidFill>
              </a:rPr>
              <a:t>4,000</a:t>
            </a:r>
            <a:endParaRPr lang="en-CA" sz="1600">
              <a:solidFill>
                <a:prstClr val="white"/>
              </a:solidFill>
            </a:endParaRPr>
          </a:p>
        </p:txBody>
      </p:sp>
      <p:sp>
        <p:nvSpPr>
          <p:cNvPr id="19470" name="Text Box 14"/>
          <p:cNvSpPr txBox="1">
            <a:spLocks noChangeArrowheads="1"/>
          </p:cNvSpPr>
          <p:nvPr/>
        </p:nvSpPr>
        <p:spPr bwMode="auto">
          <a:xfrm>
            <a:off x="5635431" y="6049963"/>
            <a:ext cx="663964" cy="338554"/>
          </a:xfrm>
          <a:prstGeom prst="rect">
            <a:avLst/>
          </a:prstGeom>
          <a:noFill/>
          <a:ln w="12700">
            <a:noFill/>
            <a:miter lim="800000"/>
            <a:headEnd/>
            <a:tailEnd/>
          </a:ln>
          <a:effectLst/>
        </p:spPr>
        <p:txBody>
          <a:bodyPr wrap="none">
            <a:spAutoFit/>
          </a:bodyPr>
          <a:lstStyle/>
          <a:p>
            <a:pPr algn="ctr">
              <a:defRPr/>
            </a:pPr>
            <a:r>
              <a:rPr lang="fr-CA" sz="1600">
                <a:solidFill>
                  <a:prstClr val="white"/>
                </a:solidFill>
              </a:rPr>
              <a:t>6,000</a:t>
            </a:r>
            <a:endParaRPr lang="en-CA" sz="1600">
              <a:solidFill>
                <a:prstClr val="white"/>
              </a:solidFill>
            </a:endParaRPr>
          </a:p>
        </p:txBody>
      </p:sp>
      <p:sp>
        <p:nvSpPr>
          <p:cNvPr id="19472" name="Text Box 16"/>
          <p:cNvSpPr txBox="1">
            <a:spLocks noChangeArrowheads="1"/>
          </p:cNvSpPr>
          <p:nvPr/>
        </p:nvSpPr>
        <p:spPr bwMode="auto">
          <a:xfrm>
            <a:off x="6672870" y="6049963"/>
            <a:ext cx="662361" cy="338554"/>
          </a:xfrm>
          <a:prstGeom prst="rect">
            <a:avLst/>
          </a:prstGeom>
          <a:noFill/>
          <a:ln w="12700">
            <a:noFill/>
            <a:miter lim="800000"/>
            <a:headEnd/>
            <a:tailEnd/>
          </a:ln>
          <a:effectLst/>
        </p:spPr>
        <p:txBody>
          <a:bodyPr wrap="none">
            <a:spAutoFit/>
          </a:bodyPr>
          <a:lstStyle/>
          <a:p>
            <a:pPr algn="ctr">
              <a:defRPr/>
            </a:pPr>
            <a:r>
              <a:rPr lang="fr-CA" sz="1600">
                <a:solidFill>
                  <a:prstClr val="white"/>
                </a:solidFill>
              </a:rPr>
              <a:t>8,000</a:t>
            </a:r>
            <a:endParaRPr lang="en-CA" sz="1600">
              <a:solidFill>
                <a:prstClr val="white"/>
              </a:solidFill>
            </a:endParaRPr>
          </a:p>
        </p:txBody>
      </p:sp>
      <p:sp>
        <p:nvSpPr>
          <p:cNvPr id="19474" name="Text Box 18"/>
          <p:cNvSpPr txBox="1">
            <a:spLocks noChangeArrowheads="1"/>
          </p:cNvSpPr>
          <p:nvPr/>
        </p:nvSpPr>
        <p:spPr bwMode="auto">
          <a:xfrm>
            <a:off x="7685253" y="6049963"/>
            <a:ext cx="753732" cy="338554"/>
          </a:xfrm>
          <a:prstGeom prst="rect">
            <a:avLst/>
          </a:prstGeom>
          <a:noFill/>
          <a:ln w="12700">
            <a:noFill/>
            <a:miter lim="800000"/>
            <a:headEnd/>
            <a:tailEnd/>
          </a:ln>
          <a:effectLst/>
        </p:spPr>
        <p:txBody>
          <a:bodyPr wrap="none">
            <a:spAutoFit/>
          </a:bodyPr>
          <a:lstStyle/>
          <a:p>
            <a:pPr algn="ctr">
              <a:defRPr/>
            </a:pPr>
            <a:r>
              <a:rPr lang="fr-CA" sz="1600">
                <a:solidFill>
                  <a:prstClr val="white"/>
                </a:solidFill>
              </a:rPr>
              <a:t>10,000</a:t>
            </a:r>
            <a:endParaRPr lang="en-CA" sz="1600">
              <a:solidFill>
                <a:prstClr val="white"/>
              </a:solidFill>
            </a:endParaRPr>
          </a:p>
        </p:txBody>
      </p:sp>
      <p:sp>
        <p:nvSpPr>
          <p:cNvPr id="19475" name="Text Box 19"/>
          <p:cNvSpPr txBox="1">
            <a:spLocks noChangeArrowheads="1"/>
          </p:cNvSpPr>
          <p:nvPr/>
        </p:nvSpPr>
        <p:spPr bwMode="auto">
          <a:xfrm>
            <a:off x="4111587" y="6308725"/>
            <a:ext cx="2667077" cy="369332"/>
          </a:xfrm>
          <a:prstGeom prst="rect">
            <a:avLst/>
          </a:prstGeom>
          <a:noFill/>
          <a:ln w="12700">
            <a:noFill/>
            <a:miter lim="800000"/>
            <a:headEnd/>
            <a:tailEnd/>
          </a:ln>
          <a:effectLst/>
        </p:spPr>
        <p:txBody>
          <a:bodyPr wrap="none">
            <a:spAutoFit/>
          </a:bodyPr>
          <a:lstStyle/>
          <a:p>
            <a:pPr algn="ctr">
              <a:defRPr/>
            </a:pPr>
            <a:r>
              <a:rPr lang="fr-CA" dirty="0" err="1">
                <a:solidFill>
                  <a:prstClr val="white"/>
                </a:solidFill>
              </a:rPr>
              <a:t>Health</a:t>
            </a:r>
            <a:r>
              <a:rPr lang="fr-CA" dirty="0">
                <a:solidFill>
                  <a:prstClr val="white"/>
                </a:solidFill>
              </a:rPr>
              <a:t> </a:t>
            </a:r>
            <a:r>
              <a:rPr lang="fr-CA" dirty="0" err="1">
                <a:solidFill>
                  <a:prstClr val="white"/>
                </a:solidFill>
              </a:rPr>
              <a:t>Adjusted</a:t>
            </a:r>
            <a:r>
              <a:rPr lang="fr-CA" dirty="0">
                <a:solidFill>
                  <a:prstClr val="white"/>
                </a:solidFill>
              </a:rPr>
              <a:t> Life </a:t>
            </a:r>
            <a:r>
              <a:rPr lang="fr-CA" dirty="0" err="1">
                <a:solidFill>
                  <a:prstClr val="white"/>
                </a:solidFill>
              </a:rPr>
              <a:t>Years</a:t>
            </a:r>
            <a:endParaRPr lang="en-CA" dirty="0">
              <a:solidFill>
                <a:prstClr val="white"/>
              </a:solidFill>
            </a:endParaRPr>
          </a:p>
        </p:txBody>
      </p:sp>
      <p:sp>
        <p:nvSpPr>
          <p:cNvPr id="29715" name="Rectangle 20"/>
          <p:cNvSpPr>
            <a:spLocks noChangeArrowheads="1"/>
          </p:cNvSpPr>
          <p:nvPr/>
        </p:nvSpPr>
        <p:spPr bwMode="auto">
          <a:xfrm>
            <a:off x="6789738" y="1851025"/>
            <a:ext cx="56673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16" name="Rectangle 21"/>
          <p:cNvSpPr>
            <a:spLocks noChangeArrowheads="1"/>
          </p:cNvSpPr>
          <p:nvPr/>
        </p:nvSpPr>
        <p:spPr bwMode="auto">
          <a:xfrm>
            <a:off x="6173788" y="2060575"/>
            <a:ext cx="847725"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17" name="Rectangle 22"/>
          <p:cNvSpPr>
            <a:spLocks noChangeArrowheads="1"/>
          </p:cNvSpPr>
          <p:nvPr/>
        </p:nvSpPr>
        <p:spPr bwMode="auto">
          <a:xfrm>
            <a:off x="6003926" y="2270125"/>
            <a:ext cx="769937"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18" name="Rectangle 23"/>
          <p:cNvSpPr>
            <a:spLocks noChangeArrowheads="1"/>
          </p:cNvSpPr>
          <p:nvPr/>
        </p:nvSpPr>
        <p:spPr bwMode="auto">
          <a:xfrm>
            <a:off x="6030913" y="2476500"/>
            <a:ext cx="32543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19" name="Rectangle 24"/>
          <p:cNvSpPr>
            <a:spLocks noChangeArrowheads="1"/>
          </p:cNvSpPr>
          <p:nvPr/>
        </p:nvSpPr>
        <p:spPr bwMode="auto">
          <a:xfrm>
            <a:off x="6034088" y="2682875"/>
            <a:ext cx="32543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0" name="Rectangle 25"/>
          <p:cNvSpPr>
            <a:spLocks noChangeArrowheads="1"/>
          </p:cNvSpPr>
          <p:nvPr/>
        </p:nvSpPr>
        <p:spPr bwMode="auto">
          <a:xfrm>
            <a:off x="5395913" y="2884488"/>
            <a:ext cx="690563" cy="179387"/>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1" name="Rectangle 26"/>
          <p:cNvSpPr>
            <a:spLocks noChangeArrowheads="1"/>
          </p:cNvSpPr>
          <p:nvPr/>
        </p:nvSpPr>
        <p:spPr bwMode="auto">
          <a:xfrm>
            <a:off x="4454526" y="3086100"/>
            <a:ext cx="325437"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2" name="Rectangle 27"/>
          <p:cNvSpPr>
            <a:spLocks noChangeArrowheads="1"/>
          </p:cNvSpPr>
          <p:nvPr/>
        </p:nvSpPr>
        <p:spPr bwMode="auto">
          <a:xfrm>
            <a:off x="4176713" y="3292475"/>
            <a:ext cx="55403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3" name="Rectangle 28"/>
          <p:cNvSpPr>
            <a:spLocks noChangeArrowheads="1"/>
          </p:cNvSpPr>
          <p:nvPr/>
        </p:nvSpPr>
        <p:spPr bwMode="auto">
          <a:xfrm>
            <a:off x="3743326" y="3494088"/>
            <a:ext cx="66675" cy="179387"/>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4" name="Rectangle 29"/>
          <p:cNvSpPr>
            <a:spLocks noChangeArrowheads="1"/>
          </p:cNvSpPr>
          <p:nvPr/>
        </p:nvSpPr>
        <p:spPr bwMode="auto">
          <a:xfrm>
            <a:off x="2914651" y="3700463"/>
            <a:ext cx="828675" cy="179387"/>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5" name="Rectangle 30"/>
          <p:cNvSpPr>
            <a:spLocks noChangeArrowheads="1"/>
          </p:cNvSpPr>
          <p:nvPr/>
        </p:nvSpPr>
        <p:spPr bwMode="auto">
          <a:xfrm>
            <a:off x="3211513" y="3911600"/>
            <a:ext cx="334963"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6" name="Rectangle 31"/>
          <p:cNvSpPr>
            <a:spLocks noChangeArrowheads="1"/>
          </p:cNvSpPr>
          <p:nvPr/>
        </p:nvSpPr>
        <p:spPr bwMode="auto">
          <a:xfrm>
            <a:off x="2967038" y="4117975"/>
            <a:ext cx="32543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7" name="Rectangle 32"/>
          <p:cNvSpPr>
            <a:spLocks noChangeArrowheads="1"/>
          </p:cNvSpPr>
          <p:nvPr/>
        </p:nvSpPr>
        <p:spPr bwMode="auto">
          <a:xfrm>
            <a:off x="2967038" y="4319588"/>
            <a:ext cx="325438" cy="179387"/>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8" name="Rectangle 33"/>
          <p:cNvSpPr>
            <a:spLocks noChangeArrowheads="1"/>
          </p:cNvSpPr>
          <p:nvPr/>
        </p:nvSpPr>
        <p:spPr bwMode="auto">
          <a:xfrm>
            <a:off x="2951163" y="4521200"/>
            <a:ext cx="32543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29" name="Rectangle 34"/>
          <p:cNvSpPr>
            <a:spLocks noChangeArrowheads="1"/>
          </p:cNvSpPr>
          <p:nvPr/>
        </p:nvSpPr>
        <p:spPr bwMode="auto">
          <a:xfrm>
            <a:off x="3079751" y="4722813"/>
            <a:ext cx="187325" cy="179387"/>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30" name="Rectangle 35"/>
          <p:cNvSpPr>
            <a:spLocks noChangeArrowheads="1"/>
          </p:cNvSpPr>
          <p:nvPr/>
        </p:nvSpPr>
        <p:spPr bwMode="auto">
          <a:xfrm>
            <a:off x="3151188" y="4924425"/>
            <a:ext cx="5873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31" name="Rectangle 36"/>
          <p:cNvSpPr>
            <a:spLocks noChangeArrowheads="1"/>
          </p:cNvSpPr>
          <p:nvPr/>
        </p:nvSpPr>
        <p:spPr bwMode="auto">
          <a:xfrm>
            <a:off x="3149601" y="5126038"/>
            <a:ext cx="42862" cy="179387"/>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32" name="Rectangle 37"/>
          <p:cNvSpPr>
            <a:spLocks noChangeArrowheads="1"/>
          </p:cNvSpPr>
          <p:nvPr/>
        </p:nvSpPr>
        <p:spPr bwMode="auto">
          <a:xfrm>
            <a:off x="2879726" y="5329238"/>
            <a:ext cx="236537" cy="179387"/>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33" name="Rectangle 38"/>
          <p:cNvSpPr>
            <a:spLocks noChangeArrowheads="1"/>
          </p:cNvSpPr>
          <p:nvPr/>
        </p:nvSpPr>
        <p:spPr bwMode="auto">
          <a:xfrm>
            <a:off x="3005138" y="5534025"/>
            <a:ext cx="9048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34" name="Rectangle 39"/>
          <p:cNvSpPr>
            <a:spLocks noChangeArrowheads="1"/>
          </p:cNvSpPr>
          <p:nvPr/>
        </p:nvSpPr>
        <p:spPr bwMode="auto">
          <a:xfrm>
            <a:off x="2887663" y="5740400"/>
            <a:ext cx="192088"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
        <p:nvSpPr>
          <p:cNvPr id="29735" name="Rectangle 40"/>
          <p:cNvSpPr>
            <a:spLocks noChangeArrowheads="1"/>
          </p:cNvSpPr>
          <p:nvPr/>
        </p:nvSpPr>
        <p:spPr bwMode="auto">
          <a:xfrm>
            <a:off x="2844801" y="1851025"/>
            <a:ext cx="4013200"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36" name="Rectangle 41"/>
          <p:cNvSpPr>
            <a:spLocks noChangeArrowheads="1"/>
          </p:cNvSpPr>
          <p:nvPr/>
        </p:nvSpPr>
        <p:spPr bwMode="auto">
          <a:xfrm>
            <a:off x="2844801" y="2060575"/>
            <a:ext cx="3365500"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37" name="Rectangle 42"/>
          <p:cNvSpPr>
            <a:spLocks noChangeArrowheads="1"/>
          </p:cNvSpPr>
          <p:nvPr/>
        </p:nvSpPr>
        <p:spPr bwMode="auto">
          <a:xfrm>
            <a:off x="2844801" y="2270125"/>
            <a:ext cx="3194050"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38" name="Rectangle 43"/>
          <p:cNvSpPr>
            <a:spLocks noChangeArrowheads="1"/>
          </p:cNvSpPr>
          <p:nvPr/>
        </p:nvSpPr>
        <p:spPr bwMode="auto">
          <a:xfrm>
            <a:off x="2844801" y="2476500"/>
            <a:ext cx="3468687"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39" name="Rectangle 44"/>
          <p:cNvSpPr>
            <a:spLocks noChangeArrowheads="1"/>
          </p:cNvSpPr>
          <p:nvPr/>
        </p:nvSpPr>
        <p:spPr bwMode="auto">
          <a:xfrm>
            <a:off x="2844801" y="2682875"/>
            <a:ext cx="3332162"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0" name="Rectangle 45"/>
          <p:cNvSpPr>
            <a:spLocks noChangeArrowheads="1"/>
          </p:cNvSpPr>
          <p:nvPr/>
        </p:nvSpPr>
        <p:spPr bwMode="auto">
          <a:xfrm>
            <a:off x="2844801" y="2884488"/>
            <a:ext cx="2562225" cy="179387"/>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1" name="Rectangle 46"/>
          <p:cNvSpPr>
            <a:spLocks noChangeArrowheads="1"/>
          </p:cNvSpPr>
          <p:nvPr/>
        </p:nvSpPr>
        <p:spPr bwMode="auto">
          <a:xfrm>
            <a:off x="2844801" y="3086100"/>
            <a:ext cx="1738312"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2" name="Rectangle 47"/>
          <p:cNvSpPr>
            <a:spLocks noChangeArrowheads="1"/>
          </p:cNvSpPr>
          <p:nvPr/>
        </p:nvSpPr>
        <p:spPr bwMode="auto">
          <a:xfrm>
            <a:off x="2844801" y="3292475"/>
            <a:ext cx="1335087"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3" name="Rectangle 48"/>
          <p:cNvSpPr>
            <a:spLocks noChangeArrowheads="1"/>
          </p:cNvSpPr>
          <p:nvPr/>
        </p:nvSpPr>
        <p:spPr bwMode="auto">
          <a:xfrm>
            <a:off x="2844801" y="3494088"/>
            <a:ext cx="892175" cy="179387"/>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4" name="Rectangle 49"/>
          <p:cNvSpPr>
            <a:spLocks noChangeArrowheads="1"/>
          </p:cNvSpPr>
          <p:nvPr/>
        </p:nvSpPr>
        <p:spPr bwMode="auto">
          <a:xfrm>
            <a:off x="2844801" y="3700463"/>
            <a:ext cx="69850" cy="179387"/>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5" name="Rectangle 50"/>
          <p:cNvSpPr>
            <a:spLocks noChangeArrowheads="1"/>
          </p:cNvSpPr>
          <p:nvPr/>
        </p:nvSpPr>
        <p:spPr bwMode="auto">
          <a:xfrm>
            <a:off x="2844801" y="3911600"/>
            <a:ext cx="496887"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6" name="Rectangle 51"/>
          <p:cNvSpPr>
            <a:spLocks noChangeArrowheads="1"/>
          </p:cNvSpPr>
          <p:nvPr/>
        </p:nvSpPr>
        <p:spPr bwMode="auto">
          <a:xfrm>
            <a:off x="2844801" y="4117975"/>
            <a:ext cx="325437"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7" name="Rectangle 52"/>
          <p:cNvSpPr>
            <a:spLocks noChangeArrowheads="1"/>
          </p:cNvSpPr>
          <p:nvPr/>
        </p:nvSpPr>
        <p:spPr bwMode="auto">
          <a:xfrm>
            <a:off x="2844801" y="4319588"/>
            <a:ext cx="387350" cy="179387"/>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8" name="Rectangle 53"/>
          <p:cNvSpPr>
            <a:spLocks noChangeArrowheads="1"/>
          </p:cNvSpPr>
          <p:nvPr/>
        </p:nvSpPr>
        <p:spPr bwMode="auto">
          <a:xfrm>
            <a:off x="2844801" y="4521200"/>
            <a:ext cx="325437"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49" name="Rectangle 54"/>
          <p:cNvSpPr>
            <a:spLocks noChangeArrowheads="1"/>
          </p:cNvSpPr>
          <p:nvPr/>
        </p:nvSpPr>
        <p:spPr bwMode="auto">
          <a:xfrm>
            <a:off x="2844801" y="4722813"/>
            <a:ext cx="344487" cy="179387"/>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50" name="Rectangle 55"/>
          <p:cNvSpPr>
            <a:spLocks noChangeArrowheads="1"/>
          </p:cNvSpPr>
          <p:nvPr/>
        </p:nvSpPr>
        <p:spPr bwMode="auto">
          <a:xfrm>
            <a:off x="2844801" y="5329238"/>
            <a:ext cx="42862" cy="179387"/>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51" name="Rectangle 56"/>
          <p:cNvSpPr>
            <a:spLocks noChangeArrowheads="1"/>
          </p:cNvSpPr>
          <p:nvPr/>
        </p:nvSpPr>
        <p:spPr bwMode="auto">
          <a:xfrm>
            <a:off x="2844801" y="5534025"/>
            <a:ext cx="165100"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52" name="Rectangle 57"/>
          <p:cNvSpPr>
            <a:spLocks noChangeArrowheads="1"/>
          </p:cNvSpPr>
          <p:nvPr/>
        </p:nvSpPr>
        <p:spPr bwMode="auto">
          <a:xfrm>
            <a:off x="2844801" y="5740400"/>
            <a:ext cx="42862"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53" name="Rectangle 58"/>
          <p:cNvSpPr>
            <a:spLocks noChangeArrowheads="1"/>
          </p:cNvSpPr>
          <p:nvPr/>
        </p:nvSpPr>
        <p:spPr bwMode="auto">
          <a:xfrm>
            <a:off x="2844801" y="5126038"/>
            <a:ext cx="325437" cy="179387"/>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54" name="Rectangle 59"/>
          <p:cNvSpPr>
            <a:spLocks noChangeArrowheads="1"/>
          </p:cNvSpPr>
          <p:nvPr/>
        </p:nvSpPr>
        <p:spPr bwMode="auto">
          <a:xfrm>
            <a:off x="2844801" y="4924425"/>
            <a:ext cx="344487" cy="179388"/>
          </a:xfrm>
          <a:prstGeom prst="rect">
            <a:avLst/>
          </a:prstGeom>
          <a:gradFill rotWithShape="1">
            <a:gsLst>
              <a:gs pos="0">
                <a:srgbClr val="D17D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55" name="Rectangle 60"/>
          <p:cNvSpPr>
            <a:spLocks noChangeArrowheads="1"/>
          </p:cNvSpPr>
          <p:nvPr/>
        </p:nvSpPr>
        <p:spPr bwMode="auto">
          <a:xfrm>
            <a:off x="3678238" y="4949825"/>
            <a:ext cx="165100" cy="179388"/>
          </a:xfrm>
          <a:prstGeom prst="rect">
            <a:avLst/>
          </a:prstGeom>
          <a:gradFill rotWithShape="1">
            <a:gsLst>
              <a:gs pos="0">
                <a:srgbClr val="C27400"/>
              </a:gs>
              <a:gs pos="100000">
                <a:srgbClr val="FF9900"/>
              </a:gs>
            </a:gsLst>
            <a:lin ang="0" scaled="1"/>
          </a:gradFill>
          <a:ln w="12700">
            <a:solidFill>
              <a:srgbClr val="FF9900"/>
            </a:solidFill>
            <a:miter lim="800000"/>
            <a:headEnd/>
            <a:tailEnd/>
          </a:ln>
        </p:spPr>
        <p:txBody>
          <a:bodyPr wrap="none" anchor="ctr"/>
          <a:lstStyle/>
          <a:p>
            <a:endParaRPr lang="en-US">
              <a:solidFill>
                <a:prstClr val="white"/>
              </a:solidFill>
            </a:endParaRPr>
          </a:p>
        </p:txBody>
      </p:sp>
      <p:sp>
        <p:nvSpPr>
          <p:cNvPr id="29756" name="Rectangle 61"/>
          <p:cNvSpPr>
            <a:spLocks noChangeArrowheads="1"/>
          </p:cNvSpPr>
          <p:nvPr/>
        </p:nvSpPr>
        <p:spPr bwMode="auto">
          <a:xfrm>
            <a:off x="3678238" y="5267325"/>
            <a:ext cx="165100" cy="179388"/>
          </a:xfrm>
          <a:prstGeom prst="rect">
            <a:avLst/>
          </a:prstGeom>
          <a:gradFill rotWithShape="1">
            <a:gsLst>
              <a:gs pos="0">
                <a:srgbClr val="00C2C2"/>
              </a:gs>
              <a:gs pos="100000">
                <a:srgbClr val="00FFFF"/>
              </a:gs>
            </a:gsLst>
            <a:lin ang="0" scaled="1"/>
          </a:gradFill>
          <a:ln w="12700">
            <a:solidFill>
              <a:srgbClr val="00FFFF"/>
            </a:solidFill>
            <a:miter lim="800000"/>
            <a:headEnd/>
            <a:tailEnd/>
          </a:ln>
        </p:spPr>
        <p:txBody>
          <a:bodyPr wrap="none" anchor="ctr"/>
          <a:lstStyle/>
          <a:p>
            <a:endParaRPr lang="en-US">
              <a:solidFill>
                <a:prstClr val="white"/>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re 1"/>
          <p:cNvSpPr>
            <a:spLocks noGrp="1"/>
          </p:cNvSpPr>
          <p:nvPr>
            <p:ph type="title"/>
          </p:nvPr>
        </p:nvSpPr>
        <p:spPr>
          <a:xfrm>
            <a:off x="0" y="61832"/>
            <a:ext cx="9144000" cy="1417638"/>
          </a:xfrm>
        </p:spPr>
        <p:txBody>
          <a:bodyPr>
            <a:noAutofit/>
          </a:bodyPr>
          <a:lstStyle/>
          <a:p>
            <a:r>
              <a:rPr lang="en-CA" sz="3400" noProof="0" smtClean="0">
                <a:effectLst/>
              </a:rPr>
              <a:t>Treatment Options for HCV Genotype 1 Patients co-infected with HIV: DHHS Guidelines</a:t>
            </a:r>
          </a:p>
        </p:txBody>
      </p:sp>
      <p:sp>
        <p:nvSpPr>
          <p:cNvPr id="87043" name="Espace réservé du contenu 2"/>
          <p:cNvSpPr>
            <a:spLocks noGrp="1"/>
          </p:cNvSpPr>
          <p:nvPr>
            <p:ph idx="4294967295"/>
          </p:nvPr>
        </p:nvSpPr>
        <p:spPr>
          <a:xfrm>
            <a:off x="683568" y="1447800"/>
            <a:ext cx="7704856" cy="838200"/>
          </a:xfrm>
        </p:spPr>
        <p:txBody>
          <a:bodyPr/>
          <a:lstStyle/>
          <a:p>
            <a:pPr marL="0" indent="0" algn="ctr">
              <a:buFont typeface="Wingdings" pitchFamily="2" charset="2"/>
              <a:buNone/>
            </a:pPr>
            <a:r>
              <a:rPr lang="en-CA" sz="2000" b="0" noProof="0" smtClean="0">
                <a:effectLst/>
              </a:rPr>
              <a:t>R</a:t>
            </a:r>
            <a:r>
              <a:rPr lang="en-CA" sz="2000" b="0" noProof="0" smtClean="0">
                <a:solidFill>
                  <a:schemeClr val="tx1"/>
                </a:solidFill>
                <a:effectLst/>
              </a:rPr>
              <a:t>ecommendations on use of boceprevir or telaprevir in HIV/HCV genotype 1 co-infected patients</a:t>
            </a:r>
            <a:endParaRPr lang="en-CA" sz="2000" b="0" baseline="30000" noProof="0" smtClean="0">
              <a:solidFill>
                <a:schemeClr val="tx1"/>
              </a:solidFill>
              <a:effectLst/>
            </a:endParaRPr>
          </a:p>
        </p:txBody>
      </p:sp>
      <p:sp>
        <p:nvSpPr>
          <p:cNvPr id="87044" name="Textfeld 1"/>
          <p:cNvSpPr txBox="1">
            <a:spLocks noChangeArrowheads="1"/>
          </p:cNvSpPr>
          <p:nvPr/>
        </p:nvSpPr>
        <p:spPr bwMode="auto">
          <a:xfrm>
            <a:off x="372533" y="6540564"/>
            <a:ext cx="8390466" cy="309563"/>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0" tIns="45720" rIns="0" bIns="45720" anchor="b" anchorCtr="0">
            <a:noAutofit/>
          </a:bodyPr>
          <a:lstStyle>
            <a:defPPr>
              <a:defRPr lang="en-US"/>
            </a:defPPr>
            <a:lvl1pPr>
              <a:spcBef>
                <a:spcPct val="0"/>
              </a:spcBef>
              <a:spcAft>
                <a:spcPct val="0"/>
              </a:spcAft>
              <a:defRPr sz="1000">
                <a:latin typeface="Arial"/>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pPr algn="r"/>
            <a:r>
              <a:rPr lang="de-DE" sz="1200" dirty="0">
                <a:solidFill>
                  <a:prstClr val="white"/>
                </a:solidFill>
                <a:latin typeface="Corbel"/>
              </a:rPr>
              <a:t>DHHS Guidelines, 2012. </a:t>
            </a:r>
            <a:endParaRPr lang="en-US" sz="1200" dirty="0">
              <a:solidFill>
                <a:prstClr val="white"/>
              </a:solidFill>
              <a:latin typeface="Corbel"/>
            </a:endParaRPr>
          </a:p>
        </p:txBody>
      </p:sp>
      <p:sp>
        <p:nvSpPr>
          <p:cNvPr id="87045" name="ZoneTexte 3"/>
          <p:cNvSpPr txBox="1">
            <a:spLocks noChangeArrowheads="1"/>
          </p:cNvSpPr>
          <p:nvPr/>
        </p:nvSpPr>
        <p:spPr bwMode="auto">
          <a:xfrm>
            <a:off x="372533" y="6173848"/>
            <a:ext cx="8390466" cy="309563"/>
          </a:xfrm>
          <a:prstGeom prst="rect">
            <a:avLst/>
          </a:prstGeom>
          <a:noFill/>
          <a:ln>
            <a:noFill/>
          </a:ln>
        </p:spPr>
        <p:txBody>
          <a:bodyPr lIns="0" rIns="0" anchor="b"/>
          <a:lstStyle>
            <a:defPPr>
              <a:defRPr lang="en-US"/>
            </a:defPPr>
            <a:lvl1pPr eaLnBrk="0" fontAlgn="base" hangingPunct="0">
              <a:spcBef>
                <a:spcPct val="0"/>
              </a:spcBef>
              <a:spcAft>
                <a:spcPct val="0"/>
              </a:spcAft>
              <a:defRPr sz="1000" b="0">
                <a:solidFill>
                  <a:schemeClr val="bg1"/>
                </a:solidFill>
                <a:latin typeface="Arial" charset="0"/>
              </a:defRPr>
            </a:lvl1pPr>
            <a:lvl2pPr fontAlgn="base">
              <a:spcBef>
                <a:spcPct val="0"/>
              </a:spcBef>
              <a:spcAft>
                <a:spcPct val="0"/>
              </a:spcAft>
              <a:defRPr>
                <a:latin typeface="Arial" charset="0"/>
              </a:defRPr>
            </a:lvl2pPr>
            <a:lvl3pPr fontAlgn="base">
              <a:spcBef>
                <a:spcPct val="0"/>
              </a:spcBef>
              <a:spcAft>
                <a:spcPct val="0"/>
              </a:spcAft>
              <a:defRPr>
                <a:latin typeface="Arial" charset="0"/>
              </a:defRPr>
            </a:lvl3pPr>
            <a:lvl4pPr fontAlgn="base">
              <a:spcBef>
                <a:spcPct val="0"/>
              </a:spcBef>
              <a:spcAft>
                <a:spcPct val="0"/>
              </a:spcAft>
              <a:defRPr>
                <a:latin typeface="Arial" charset="0"/>
              </a:defRPr>
            </a:lvl4pPr>
            <a:lvl5pPr fontAlgn="base">
              <a:spcBef>
                <a:spcPct val="0"/>
              </a:spcBef>
              <a:spcAft>
                <a:spcPct val="0"/>
              </a:spcAft>
              <a:defRPr>
                <a:latin typeface="Arial" charset="0"/>
              </a:defRPr>
            </a:lvl5pPr>
            <a:lvl6pPr>
              <a:defRPr>
                <a:latin typeface="Arial" charset="0"/>
              </a:defRPr>
            </a:lvl6pPr>
            <a:lvl7pPr>
              <a:defRPr>
                <a:latin typeface="Arial" charset="0"/>
              </a:defRPr>
            </a:lvl7pPr>
            <a:lvl8pPr>
              <a:defRPr>
                <a:latin typeface="Arial" charset="0"/>
              </a:defRPr>
            </a:lvl8pPr>
            <a:lvl9pPr>
              <a:defRPr>
                <a:latin typeface="Arial" charset="0"/>
              </a:defRPr>
            </a:lvl9pPr>
          </a:lstStyle>
          <a:p>
            <a:pPr algn="just"/>
            <a:r>
              <a:rPr lang="en-US" sz="1300" dirty="0">
                <a:solidFill>
                  <a:prstClr val="white"/>
                </a:solidFill>
                <a:latin typeface="Corbel"/>
              </a:rPr>
              <a:t>*</a:t>
            </a:r>
            <a:r>
              <a:rPr lang="fr-FR" sz="1300" dirty="0">
                <a:solidFill>
                  <a:prstClr val="white"/>
                </a:solidFill>
                <a:latin typeface="Corbel"/>
              </a:rPr>
              <a:t>These recommendations may be modified as new drug interaction and clinical trial information become available.</a:t>
            </a:r>
          </a:p>
        </p:txBody>
      </p:sp>
      <p:graphicFrame>
        <p:nvGraphicFramePr>
          <p:cNvPr id="9" name="Content Placeholder 4"/>
          <p:cNvGraphicFramePr>
            <a:graphicFrameLocks noGrp="1"/>
          </p:cNvGraphicFramePr>
          <p:nvPr>
            <p:extLst>
              <p:ext uri="{D42A27DB-BD31-4B8C-83A1-F6EECF244321}">
                <p14:modId xmlns:p14="http://schemas.microsoft.com/office/powerpoint/2010/main" val="2924965528"/>
              </p:ext>
            </p:extLst>
          </p:nvPr>
        </p:nvGraphicFramePr>
        <p:xfrm>
          <a:off x="754856" y="2286000"/>
          <a:ext cx="7634288" cy="3458929"/>
        </p:xfrm>
        <a:graphic>
          <a:graphicData uri="http://schemas.openxmlformats.org/drawingml/2006/table">
            <a:tbl>
              <a:tblPr firstRow="1" bandRow="1">
                <a:tableStyleId>{073A0DAA-6AF3-43AB-8588-CEC1D06C72B9}</a:tableStyleId>
              </a:tblPr>
              <a:tblGrid>
                <a:gridCol w="2667000"/>
                <a:gridCol w="4967288"/>
              </a:tblGrid>
              <a:tr h="347663">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Patient Group</a:t>
                      </a:r>
                      <a:endParaRPr kumimoji="0" lang="en-GB" sz="2000" b="1"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L="83026" marR="83026" marT="45734" marB="4573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u="none" strike="noStrike" cap="none" normalizeH="0" baseline="0" dirty="0" smtClean="0">
                          <a:ln>
                            <a:noFill/>
                          </a:ln>
                          <a:effectLst/>
                        </a:rPr>
                        <a:t>Recommendation*</a:t>
                      </a:r>
                      <a:endParaRPr kumimoji="0" lang="en-GB" sz="2000" b="1"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L="83026" marR="83026" marT="45734" marB="45734" horzOverflow="overflow"/>
                </a:tc>
              </a:tr>
              <a:tr h="593725">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effectLst/>
                        </a:rPr>
                        <a:t>Patients not on ART</a:t>
                      </a:r>
                      <a:endParaRPr kumimoji="0" lang="en-GB" sz="20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3026" marR="83026" marT="45734" marB="45734"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2000" u="none" strike="noStrike" cap="none" normalizeH="0" baseline="0" dirty="0" smtClean="0">
                          <a:ln>
                            <a:noFill/>
                          </a:ln>
                          <a:effectLst/>
                        </a:rPr>
                        <a:t>Use either boceprevir or telaprevir</a:t>
                      </a:r>
                      <a:endParaRPr kumimoji="0" lang="en-US" sz="2000" b="0" i="0" u="none" strike="noStrike" cap="none" normalizeH="0" baseline="30000" dirty="0" smtClean="0">
                        <a:ln>
                          <a:noFill/>
                        </a:ln>
                        <a:solidFill>
                          <a:schemeClr val="tx1"/>
                        </a:solidFill>
                        <a:effectLst/>
                        <a:latin typeface="Arial" pitchFamily="34" charset="0"/>
                        <a:ea typeface="MS PGothic" pitchFamily="34" charset="-128"/>
                        <a:cs typeface="Arial" pitchFamily="34" charset="0"/>
                      </a:endParaRPr>
                    </a:p>
                  </a:txBody>
                  <a:tcPr marL="83026" marR="83026" marT="45734" marB="45734" horzOverflow="overflow"/>
                </a:tc>
              </a:tr>
              <a:tr h="762000">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effectLst/>
                        </a:rPr>
                        <a:t>Patients receiving RAL + 2 NRTIs</a:t>
                      </a:r>
                      <a:endParaRPr kumimoji="0" lang="en-GB" sz="20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3026" marR="83026" marT="45734" marB="45734"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2000" u="none" strike="noStrike" cap="none" normalizeH="0" baseline="0" dirty="0" smtClean="0">
                          <a:ln>
                            <a:noFill/>
                          </a:ln>
                          <a:effectLst/>
                        </a:rPr>
                        <a:t>Use either boceprevir or telaprevir</a:t>
                      </a:r>
                      <a:endParaRPr kumimoji="0" lang="en-US" sz="2000" b="0" i="0" u="none" strike="noStrike" cap="none" normalizeH="0" baseline="30000" dirty="0" smtClean="0">
                        <a:ln>
                          <a:noFill/>
                        </a:ln>
                        <a:solidFill>
                          <a:schemeClr val="tx1"/>
                        </a:solidFill>
                        <a:effectLst/>
                        <a:latin typeface="Arial" pitchFamily="34" charset="0"/>
                        <a:ea typeface="MS PGothic" pitchFamily="34" charset="-128"/>
                        <a:cs typeface="Arial" pitchFamily="34" charset="0"/>
                      </a:endParaRPr>
                    </a:p>
                  </a:txBody>
                  <a:tcPr marL="83026" marR="83026" marT="45734" marB="45734" horzOverflow="overflow"/>
                </a:tc>
              </a:tr>
              <a:tr h="347663">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effectLst/>
                        </a:rPr>
                        <a:t>Patients receiving ATV/r + 2 NRTIs</a:t>
                      </a:r>
                      <a:endParaRPr kumimoji="0" lang="en-GB" sz="20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3026" marR="83026" marT="45734" marB="45734"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2000" u="none" strike="noStrike" cap="none" normalizeH="0" baseline="0" dirty="0" smtClean="0">
                          <a:ln>
                            <a:noFill/>
                          </a:ln>
                          <a:effectLst/>
                        </a:rPr>
                        <a:t>Use telaprevir at the standard dose.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2000" u="none" strike="noStrike" cap="none" normalizeH="0" baseline="0" dirty="0" smtClean="0">
                          <a:ln>
                            <a:noFill/>
                          </a:ln>
                          <a:effectLst/>
                        </a:rPr>
                        <a:t>Do not use boceprevir.</a:t>
                      </a:r>
                      <a:endParaRPr kumimoji="0" lang="en-US" sz="20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3026" marR="83026" marT="45734" marB="45734" horzOverflow="overflow"/>
                </a:tc>
              </a:tr>
              <a:tr h="347663">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fr-FR" sz="2000" u="none" strike="noStrike" cap="none" normalizeH="0" baseline="0" dirty="0" smtClean="0">
                          <a:ln>
                            <a:noFill/>
                          </a:ln>
                          <a:effectLst/>
                        </a:rPr>
                        <a:t>Patients receiving EFV + 2 NRTIs</a:t>
                      </a:r>
                      <a:endParaRPr kumimoji="0" lang="en-GB" sz="20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3026" marR="83026" marT="45734" marB="45734"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2000" u="none" strike="noStrike" cap="none" normalizeH="0" baseline="0" dirty="0" smtClean="0">
                          <a:ln>
                            <a:noFill/>
                          </a:ln>
                          <a:effectLst/>
                        </a:rPr>
                        <a:t>Use telaprevir at increased dose of 1,125 mg every 7-9 hours.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2000" u="none" strike="noStrike" cap="none" normalizeH="0" baseline="0" dirty="0" smtClean="0">
                          <a:ln>
                            <a:noFill/>
                          </a:ln>
                          <a:effectLst/>
                        </a:rPr>
                        <a:t>Do not use boceprevir.</a:t>
                      </a:r>
                      <a:endParaRPr kumimoji="0" lang="en-US" sz="2000" b="0"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marL="83026" marR="83026" marT="45734" marB="45734" horzOverflow="overflow"/>
                </a:tc>
              </a:tr>
            </a:tbl>
          </a:graphicData>
        </a:graphic>
      </p:graphicFrame>
    </p:spTree>
    <p:extLst>
      <p:ext uri="{BB962C8B-B14F-4D97-AF65-F5344CB8AC3E}">
        <p14:creationId xmlns:p14="http://schemas.microsoft.com/office/powerpoint/2010/main" val="31063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96" name="Rectangle 52"/>
          <p:cNvSpPr>
            <a:spLocks noGrp="1"/>
          </p:cNvSpPr>
          <p:nvPr>
            <p:ph type="title"/>
            <p:custDataLst>
              <p:tags r:id="rId1"/>
            </p:custDataLst>
          </p:nvPr>
        </p:nvSpPr>
        <p:spPr>
          <a:xfrm>
            <a:off x="0" y="182088"/>
            <a:ext cx="9144000" cy="1143000"/>
          </a:xfrm>
        </p:spPr>
        <p:txBody>
          <a:bodyPr>
            <a:noAutofit/>
          </a:bodyPr>
          <a:lstStyle/>
          <a:p>
            <a:r>
              <a:rPr lang="en-CA" sz="3600" noProof="0" smtClean="0">
                <a:effectLst/>
              </a:rPr>
              <a:t>Proposed treatment algorithm: telaprevir in patients with HIV/HCV co-infection</a:t>
            </a:r>
            <a:endParaRPr lang="en-CA" sz="3600" noProof="0">
              <a:effectLst/>
            </a:endParaRPr>
          </a:p>
        </p:txBody>
      </p:sp>
      <p:sp>
        <p:nvSpPr>
          <p:cNvPr id="313397" name="Text Box 53"/>
          <p:cNvSpPr txBox="1">
            <a:spLocks noChangeArrowheads="1"/>
          </p:cNvSpPr>
          <p:nvPr>
            <p:custDataLst>
              <p:tags r:id="rId2"/>
            </p:custDataLst>
          </p:nvPr>
        </p:nvSpPr>
        <p:spPr bwMode="auto">
          <a:xfrm>
            <a:off x="455852" y="1628800"/>
            <a:ext cx="8240233" cy="1015663"/>
          </a:xfrm>
          <a:prstGeom prst="rect">
            <a:avLst/>
          </a:prstGeom>
          <a:noFill/>
          <a:ln>
            <a:noFill/>
          </a:ln>
          <a:effectLst>
            <a:prstShdw prst="shdw17" dist="17961" dir="2700000">
              <a:srgbClr val="395C99"/>
            </a:prstShdw>
          </a:effectLs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spcBef>
                <a:spcPct val="50000"/>
              </a:spcBef>
            </a:pPr>
            <a:r>
              <a:rPr lang="en-US" sz="2000" dirty="0" smtClean="0">
                <a:solidFill>
                  <a:prstClr val="white"/>
                </a:solidFill>
                <a:effectLst>
                  <a:outerShdw blurRad="38100" dist="38100" dir="2700000" algn="tl">
                    <a:srgbClr val="000000">
                      <a:alpha val="43137"/>
                    </a:srgbClr>
                  </a:outerShdw>
                </a:effectLst>
                <a:latin typeface="Corbel"/>
              </a:rPr>
              <a:t>Until more data are available, a 48 week treatment duration is recommended for all HIV infected patients using week 4, 12 and 24 futility rule time points, without RGT.</a:t>
            </a:r>
            <a:endParaRPr lang="en-US" sz="2000" dirty="0">
              <a:solidFill>
                <a:prstClr val="white"/>
              </a:solidFill>
              <a:effectLst>
                <a:outerShdw blurRad="38100" dist="38100" dir="2700000" algn="tl">
                  <a:srgbClr val="000000">
                    <a:alpha val="43137"/>
                  </a:srgbClr>
                </a:outerShdw>
              </a:effectLst>
              <a:latin typeface="Corbel"/>
            </a:endParaRPr>
          </a:p>
        </p:txBody>
      </p:sp>
      <p:sp>
        <p:nvSpPr>
          <p:cNvPr id="46085" name="Text Box 54"/>
          <p:cNvSpPr txBox="1">
            <a:spLocks noChangeArrowheads="1"/>
          </p:cNvSpPr>
          <p:nvPr>
            <p:custDataLst>
              <p:tags r:id="rId3"/>
            </p:custDataLst>
          </p:nvPr>
        </p:nvSpPr>
        <p:spPr bwMode="auto">
          <a:xfrm>
            <a:off x="323528" y="5742053"/>
            <a:ext cx="8412162" cy="783291"/>
          </a:xfrm>
          <a:prstGeom prst="rect">
            <a:avLst/>
          </a:prstGeom>
          <a:noFill/>
          <a:ln>
            <a:noFill/>
          </a:ln>
          <a:effectLst>
            <a:prstShdw prst="shdw17" dist="17961" dir="2700000">
              <a:srgbClr val="395C99">
                <a:alpha val="74998"/>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eaLnBrk="1" hangingPunct="1">
              <a:lnSpc>
                <a:spcPct val="95000"/>
              </a:lnSpc>
              <a:spcAft>
                <a:spcPts val="600"/>
              </a:spcAft>
            </a:pPr>
            <a:r>
              <a:rPr lang="en-US" sz="1400" dirty="0" smtClean="0">
                <a:solidFill>
                  <a:prstClr val="white"/>
                </a:solidFill>
                <a:latin typeface="Corbel"/>
              </a:rPr>
              <a:t>Peg-IFN : </a:t>
            </a:r>
            <a:r>
              <a:rPr lang="en-US" sz="1400" dirty="0" err="1" smtClean="0">
                <a:solidFill>
                  <a:prstClr val="white"/>
                </a:solidFill>
                <a:latin typeface="Corbel"/>
              </a:rPr>
              <a:t>peginterferon</a:t>
            </a:r>
            <a:r>
              <a:rPr lang="en-US" sz="1400" dirty="0">
                <a:solidFill>
                  <a:prstClr val="white"/>
                </a:solidFill>
                <a:latin typeface="Corbel"/>
              </a:rPr>
              <a:t>; </a:t>
            </a:r>
            <a:r>
              <a:rPr lang="en-US" sz="1400" dirty="0" smtClean="0">
                <a:solidFill>
                  <a:prstClr val="white"/>
                </a:solidFill>
                <a:latin typeface="Corbel"/>
              </a:rPr>
              <a:t>RBV : </a:t>
            </a:r>
            <a:r>
              <a:rPr lang="en-US" sz="1400" dirty="0" err="1" smtClean="0">
                <a:solidFill>
                  <a:prstClr val="white"/>
                </a:solidFill>
                <a:latin typeface="Corbel"/>
              </a:rPr>
              <a:t>ribavirine</a:t>
            </a:r>
            <a:r>
              <a:rPr lang="en-US" sz="1400" dirty="0" smtClean="0">
                <a:solidFill>
                  <a:prstClr val="white"/>
                </a:solidFill>
                <a:latin typeface="Corbel"/>
              </a:rPr>
              <a:t>; RGT: response-guided therapy</a:t>
            </a:r>
          </a:p>
          <a:p>
            <a:pPr eaLnBrk="1" hangingPunct="1">
              <a:lnSpc>
                <a:spcPct val="95000"/>
              </a:lnSpc>
              <a:spcAft>
                <a:spcPts val="600"/>
              </a:spcAft>
            </a:pPr>
            <a:r>
              <a:rPr lang="en-US" sz="1400" dirty="0" smtClean="0">
                <a:solidFill>
                  <a:prstClr val="white"/>
                </a:solidFill>
                <a:latin typeface="Corbel"/>
              </a:rPr>
              <a:t>* Stop treatment at these </a:t>
            </a:r>
            <a:r>
              <a:rPr lang="en-US" sz="1400" dirty="0" err="1" smtClean="0">
                <a:solidFill>
                  <a:prstClr val="white"/>
                </a:solidFill>
                <a:latin typeface="Corbel"/>
              </a:rPr>
              <a:t>timepoints</a:t>
            </a:r>
            <a:r>
              <a:rPr lang="en-US" sz="1400" dirty="0" smtClean="0">
                <a:solidFill>
                  <a:prstClr val="white"/>
                </a:solidFill>
                <a:latin typeface="Corbel"/>
              </a:rPr>
              <a:t> because of futility in patients with HCV RNA &gt; 1000 IU/mL at week 4 or 12 or a detectable HCV RNA at week 24.</a:t>
            </a:r>
            <a:endParaRPr lang="en-CA" sz="1400" dirty="0">
              <a:solidFill>
                <a:prstClr val="white"/>
              </a:solidFill>
              <a:latin typeface="Corbel"/>
            </a:endParaRPr>
          </a:p>
        </p:txBody>
      </p:sp>
      <p:cxnSp>
        <p:nvCxnSpPr>
          <p:cNvPr id="28" name="Connecteur droit 48"/>
          <p:cNvCxnSpPr>
            <a:cxnSpLocks noChangeShapeType="1"/>
          </p:cNvCxnSpPr>
          <p:nvPr>
            <p:custDataLst>
              <p:tags r:id="rId4"/>
            </p:custDataLst>
          </p:nvPr>
        </p:nvCxnSpPr>
        <p:spPr bwMode="auto">
          <a:xfrm>
            <a:off x="8123376" y="3490210"/>
            <a:ext cx="0" cy="840725"/>
          </a:xfrm>
          <a:prstGeom prst="line">
            <a:avLst/>
          </a:prstGeom>
          <a:noFill/>
          <a:ln w="19050" cmpd="sng">
            <a:solidFill>
              <a:schemeClr val="tx1"/>
            </a:solidFill>
            <a:prstDash val="solid"/>
            <a:round/>
            <a:headEnd type="oval"/>
            <a:tailEnd/>
          </a:ln>
          <a:extLst>
            <a:ext uri="{909E8E84-426E-40DD-AFC4-6F175D3DCCD1}">
              <a14:hiddenFill xmlns:a14="http://schemas.microsoft.com/office/drawing/2010/main">
                <a:noFill/>
              </a14:hiddenFill>
            </a:ext>
          </a:extLst>
        </p:spPr>
      </p:cxnSp>
      <p:cxnSp>
        <p:nvCxnSpPr>
          <p:cNvPr id="31" name="Connecteur droit 48"/>
          <p:cNvCxnSpPr>
            <a:cxnSpLocks noChangeShapeType="1"/>
          </p:cNvCxnSpPr>
          <p:nvPr>
            <p:custDataLst>
              <p:tags r:id="rId5"/>
            </p:custDataLst>
          </p:nvPr>
        </p:nvCxnSpPr>
        <p:spPr bwMode="auto">
          <a:xfrm>
            <a:off x="1121727" y="3712457"/>
            <a:ext cx="0" cy="622917"/>
          </a:xfrm>
          <a:prstGeom prst="line">
            <a:avLst/>
          </a:prstGeom>
          <a:noFill/>
          <a:ln w="19050" cmpd="sng">
            <a:solidFill>
              <a:schemeClr val="tx1"/>
            </a:solidFill>
            <a:prstDash val="solid"/>
            <a:round/>
            <a:headEnd/>
            <a:tailEnd/>
          </a:ln>
          <a:extLst>
            <a:ext uri="{909E8E84-426E-40DD-AFC4-6F175D3DCCD1}">
              <a14:hiddenFill xmlns:a14="http://schemas.microsoft.com/office/drawing/2010/main">
                <a:noFill/>
              </a14:hiddenFill>
            </a:ext>
          </a:extLst>
        </p:spPr>
      </p:cxnSp>
      <p:grpSp>
        <p:nvGrpSpPr>
          <p:cNvPr id="2" name="Group 5"/>
          <p:cNvGrpSpPr/>
          <p:nvPr>
            <p:custDataLst>
              <p:tags r:id="rId6"/>
            </p:custDataLst>
          </p:nvPr>
        </p:nvGrpSpPr>
        <p:grpSpPr>
          <a:xfrm>
            <a:off x="1674715" y="3729644"/>
            <a:ext cx="1136112" cy="605730"/>
            <a:chOff x="1674715" y="3101009"/>
            <a:chExt cx="1136112" cy="840725"/>
          </a:xfrm>
        </p:grpSpPr>
        <p:cxnSp>
          <p:nvCxnSpPr>
            <p:cNvPr id="30" name="Connecteur droit 48"/>
            <p:cNvCxnSpPr>
              <a:cxnSpLocks noChangeShapeType="1"/>
            </p:cNvCxnSpPr>
            <p:nvPr/>
          </p:nvCxnSpPr>
          <p:spPr bwMode="auto">
            <a:xfrm>
              <a:off x="2810827" y="3101009"/>
              <a:ext cx="0" cy="840725"/>
            </a:xfrm>
            <a:prstGeom prst="line">
              <a:avLst/>
            </a:prstGeom>
            <a:noFill/>
            <a:ln w="19050" cmpd="sng">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32" name="Connecteur droit 48"/>
            <p:cNvCxnSpPr>
              <a:cxnSpLocks noChangeShapeType="1"/>
            </p:cNvCxnSpPr>
            <p:nvPr/>
          </p:nvCxnSpPr>
          <p:spPr bwMode="auto">
            <a:xfrm>
              <a:off x="1674715" y="3101009"/>
              <a:ext cx="0" cy="840725"/>
            </a:xfrm>
            <a:prstGeom prst="line">
              <a:avLst/>
            </a:prstGeom>
            <a:noFill/>
            <a:ln w="19050" cmpd="sng">
              <a:solidFill>
                <a:schemeClr val="tx1"/>
              </a:solidFill>
              <a:prstDash val="solid"/>
              <a:round/>
              <a:headEnd/>
              <a:tailEnd/>
            </a:ln>
            <a:extLst>
              <a:ext uri="{909E8E84-426E-40DD-AFC4-6F175D3DCCD1}">
                <a14:hiddenFill xmlns:a14="http://schemas.microsoft.com/office/drawing/2010/main">
                  <a:noFill/>
                </a14:hiddenFill>
              </a:ext>
            </a:extLst>
          </p:spPr>
        </p:cxnSp>
      </p:grpSp>
      <p:cxnSp>
        <p:nvCxnSpPr>
          <p:cNvPr id="33" name="Connecteur droit 48"/>
          <p:cNvCxnSpPr>
            <a:cxnSpLocks noChangeShapeType="1"/>
          </p:cNvCxnSpPr>
          <p:nvPr>
            <p:custDataLst>
              <p:tags r:id="rId7"/>
            </p:custDataLst>
          </p:nvPr>
        </p:nvCxnSpPr>
        <p:spPr bwMode="auto">
          <a:xfrm>
            <a:off x="4618788" y="3494649"/>
            <a:ext cx="0" cy="840725"/>
          </a:xfrm>
          <a:prstGeom prst="line">
            <a:avLst/>
          </a:prstGeom>
          <a:noFill/>
          <a:ln w="19050" cmpd="sng">
            <a:solidFill>
              <a:schemeClr val="tx1"/>
            </a:solidFill>
            <a:prstDash val="solid"/>
            <a:round/>
            <a:headEnd type="oval"/>
            <a:tailEnd/>
          </a:ln>
          <a:extLst>
            <a:ext uri="{909E8E84-426E-40DD-AFC4-6F175D3DCCD1}">
              <a14:hiddenFill xmlns:a14="http://schemas.microsoft.com/office/drawing/2010/main">
                <a:noFill/>
              </a14:hiddenFill>
            </a:ext>
          </a:extLst>
        </p:spPr>
      </p:cxnSp>
      <p:sp>
        <p:nvSpPr>
          <p:cNvPr id="34" name="ZoneTexte 19"/>
          <p:cNvSpPr txBox="1">
            <a:spLocks noChangeArrowheads="1"/>
          </p:cNvSpPr>
          <p:nvPr>
            <p:custDataLst>
              <p:tags r:id="rId8"/>
            </p:custDataLst>
          </p:nvPr>
        </p:nvSpPr>
        <p:spPr bwMode="auto">
          <a:xfrm>
            <a:off x="7524328" y="2910014"/>
            <a:ext cx="117908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End of treatment</a:t>
            </a:r>
            <a:endParaRPr lang="en-US" b="1" dirty="0">
              <a:latin typeface="Corbel"/>
              <a:cs typeface="ＭＳ Ｐゴシック" charset="0"/>
            </a:endParaRPr>
          </a:p>
        </p:txBody>
      </p:sp>
      <p:sp>
        <p:nvSpPr>
          <p:cNvPr id="36" name="ZoneTexte 51"/>
          <p:cNvSpPr txBox="1">
            <a:spLocks noChangeArrowheads="1"/>
          </p:cNvSpPr>
          <p:nvPr>
            <p:custDataLst>
              <p:tags r:id="rId9"/>
            </p:custDataLst>
          </p:nvPr>
        </p:nvSpPr>
        <p:spPr bwMode="auto">
          <a:xfrm>
            <a:off x="3893897" y="2910014"/>
            <a:ext cx="144987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Undetectable HCV RNA</a:t>
            </a:r>
            <a:endParaRPr lang="en-US" b="1" dirty="0">
              <a:latin typeface="Corbel"/>
              <a:cs typeface="ＭＳ Ｐゴシック" charset="0"/>
            </a:endParaRPr>
          </a:p>
        </p:txBody>
      </p:sp>
      <p:sp>
        <p:nvSpPr>
          <p:cNvPr id="37" name="ZoneTexte 61"/>
          <p:cNvSpPr txBox="1">
            <a:spLocks noChangeArrowheads="1"/>
          </p:cNvSpPr>
          <p:nvPr>
            <p:custDataLst>
              <p:tags r:id="rId10"/>
            </p:custDataLst>
          </p:nvPr>
        </p:nvSpPr>
        <p:spPr bwMode="auto">
          <a:xfrm>
            <a:off x="5372344" y="3824473"/>
            <a:ext cx="2579688"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CA" b="1">
                <a:solidFill>
                  <a:srgbClr val="000000"/>
                </a:solidFill>
                <a:latin typeface="Corbel"/>
                <a:cs typeface="ＭＳ Ｐゴシック" charset="0"/>
              </a:rPr>
              <a:t>PEG-IFN/RBV</a:t>
            </a:r>
            <a:endParaRPr lang="fr-CA" b="1">
              <a:solidFill>
                <a:srgbClr val="000000"/>
              </a:solidFill>
              <a:latin typeface="Corbel"/>
              <a:cs typeface="ＭＳ Ｐゴシック" charset="0"/>
            </a:endParaRPr>
          </a:p>
        </p:txBody>
      </p:sp>
      <p:sp>
        <p:nvSpPr>
          <p:cNvPr id="38" name="ZoneTexte 71"/>
          <p:cNvSpPr txBox="1">
            <a:spLocks noChangeArrowheads="1"/>
          </p:cNvSpPr>
          <p:nvPr>
            <p:custDataLst>
              <p:tags r:id="rId11"/>
            </p:custDataLst>
          </p:nvPr>
        </p:nvSpPr>
        <p:spPr bwMode="auto">
          <a:xfrm>
            <a:off x="123122" y="4374262"/>
            <a:ext cx="84847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Week </a:t>
            </a:r>
          </a:p>
        </p:txBody>
      </p:sp>
      <p:sp>
        <p:nvSpPr>
          <p:cNvPr id="39" name="ZoneTexte 74"/>
          <p:cNvSpPr txBox="1">
            <a:spLocks noChangeArrowheads="1"/>
          </p:cNvSpPr>
          <p:nvPr>
            <p:custDataLst>
              <p:tags r:id="rId12"/>
            </p:custDataLst>
          </p:nvPr>
        </p:nvSpPr>
        <p:spPr bwMode="auto">
          <a:xfrm>
            <a:off x="1250974" y="4368724"/>
            <a:ext cx="85451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 4*</a:t>
            </a:r>
            <a:endParaRPr lang="en-US" b="1" dirty="0">
              <a:latin typeface="Corbel"/>
              <a:cs typeface="ＭＳ Ｐゴシック" charset="0"/>
            </a:endParaRPr>
          </a:p>
        </p:txBody>
      </p:sp>
      <p:sp>
        <p:nvSpPr>
          <p:cNvPr id="40" name="ZoneTexte 75"/>
          <p:cNvSpPr txBox="1">
            <a:spLocks noChangeArrowheads="1"/>
          </p:cNvSpPr>
          <p:nvPr>
            <p:custDataLst>
              <p:tags r:id="rId13"/>
            </p:custDataLst>
          </p:nvPr>
        </p:nvSpPr>
        <p:spPr bwMode="auto">
          <a:xfrm>
            <a:off x="3851920" y="4411212"/>
            <a:ext cx="154104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Week 24*</a:t>
            </a:r>
            <a:endParaRPr lang="en-US" b="1" dirty="0">
              <a:latin typeface="Corbel"/>
              <a:cs typeface="ＭＳ Ｐゴシック" charset="0"/>
            </a:endParaRPr>
          </a:p>
        </p:txBody>
      </p:sp>
      <p:sp>
        <p:nvSpPr>
          <p:cNvPr id="41" name="ZoneTexte 77"/>
          <p:cNvSpPr txBox="1">
            <a:spLocks noChangeArrowheads="1"/>
          </p:cNvSpPr>
          <p:nvPr>
            <p:custDataLst>
              <p:tags r:id="rId14"/>
            </p:custDataLst>
          </p:nvPr>
        </p:nvSpPr>
        <p:spPr bwMode="auto">
          <a:xfrm>
            <a:off x="7753594" y="4368724"/>
            <a:ext cx="102845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Week 48</a:t>
            </a:r>
            <a:endParaRPr lang="en-US" b="1" dirty="0">
              <a:latin typeface="Corbel"/>
              <a:cs typeface="ＭＳ Ｐゴシック" charset="0"/>
            </a:endParaRPr>
          </a:p>
        </p:txBody>
      </p:sp>
      <p:sp>
        <p:nvSpPr>
          <p:cNvPr id="42" name="ZoneTexte 74"/>
          <p:cNvSpPr txBox="1">
            <a:spLocks noChangeArrowheads="1"/>
          </p:cNvSpPr>
          <p:nvPr>
            <p:custDataLst>
              <p:tags r:id="rId15"/>
            </p:custDataLst>
          </p:nvPr>
        </p:nvSpPr>
        <p:spPr bwMode="auto">
          <a:xfrm>
            <a:off x="2322141" y="4371493"/>
            <a:ext cx="97793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12* </a:t>
            </a:r>
            <a:endParaRPr lang="en-US" b="1" dirty="0">
              <a:latin typeface="Corbel"/>
              <a:cs typeface="ＭＳ Ｐゴシック" charset="0"/>
            </a:endParaRPr>
          </a:p>
        </p:txBody>
      </p:sp>
      <p:sp>
        <p:nvSpPr>
          <p:cNvPr id="43" name="Rectangle 4"/>
          <p:cNvSpPr>
            <a:spLocks noChangeArrowheads="1"/>
          </p:cNvSpPr>
          <p:nvPr>
            <p:custDataLst>
              <p:tags r:id="rId16"/>
            </p:custDataLst>
          </p:nvPr>
        </p:nvSpPr>
        <p:spPr bwMode="auto">
          <a:xfrm>
            <a:off x="1678232" y="3714905"/>
            <a:ext cx="6445250" cy="542456"/>
          </a:xfrm>
          <a:prstGeom prst="rect">
            <a:avLst/>
          </a:prstGeom>
          <a:solidFill>
            <a:srgbClr val="E8A120"/>
          </a:solidFill>
          <a:ln w="19050" cmpd="sng">
            <a:solidFill>
              <a:srgbClr val="000000"/>
            </a:solidFill>
            <a:miter lim="800000"/>
            <a:headEnd/>
            <a:tailEnd/>
          </a:ln>
        </p:spPr>
        <p:txBody>
          <a:bodyPr anchor="ctr"/>
          <a:lstStyle/>
          <a:p>
            <a:pPr algn="ctr">
              <a:lnSpc>
                <a:spcPct val="90000"/>
              </a:lnSpc>
              <a:spcAft>
                <a:spcPts val="200"/>
              </a:spcAft>
            </a:pPr>
            <a:endParaRPr lang="en-CA">
              <a:solidFill>
                <a:prstClr val="black"/>
              </a:solidFill>
              <a:cs typeface="ＭＳ Ｐゴシック" charset="0"/>
            </a:endParaRPr>
          </a:p>
        </p:txBody>
      </p:sp>
      <p:sp>
        <p:nvSpPr>
          <p:cNvPr id="44" name="Rectangle 4"/>
          <p:cNvSpPr>
            <a:spLocks noChangeArrowheads="1"/>
          </p:cNvSpPr>
          <p:nvPr>
            <p:custDataLst>
              <p:tags r:id="rId17"/>
            </p:custDataLst>
          </p:nvPr>
        </p:nvSpPr>
        <p:spPr bwMode="auto">
          <a:xfrm>
            <a:off x="1121019" y="3714905"/>
            <a:ext cx="1687513" cy="542456"/>
          </a:xfrm>
          <a:prstGeom prst="rect">
            <a:avLst/>
          </a:prstGeom>
          <a:solidFill>
            <a:schemeClr val="tx2"/>
          </a:solidFill>
          <a:ln w="19050" cmpd="sng">
            <a:solidFill>
              <a:srgbClr val="000000"/>
            </a:solidFill>
            <a:miter lim="800000"/>
            <a:headEnd/>
            <a:tailEnd/>
          </a:ln>
        </p:spPr>
        <p:txBody>
          <a:bodyPr anchor="ctr"/>
          <a:lstStyle/>
          <a:p>
            <a:pPr algn="ctr">
              <a:lnSpc>
                <a:spcPct val="90000"/>
              </a:lnSpc>
              <a:spcAft>
                <a:spcPts val="200"/>
              </a:spcAft>
            </a:pPr>
            <a:endParaRPr lang="en-CA">
              <a:solidFill>
                <a:srgbClr val="000000"/>
              </a:solidFill>
              <a:cs typeface="ＭＳ Ｐゴシック" charset="0"/>
            </a:endParaRPr>
          </a:p>
        </p:txBody>
      </p:sp>
      <p:sp>
        <p:nvSpPr>
          <p:cNvPr id="46" name="ZoneTexte 70"/>
          <p:cNvSpPr txBox="1">
            <a:spLocks noChangeArrowheads="1"/>
          </p:cNvSpPr>
          <p:nvPr>
            <p:custDataLst>
              <p:tags r:id="rId18"/>
            </p:custDataLst>
          </p:nvPr>
        </p:nvSpPr>
        <p:spPr bwMode="auto">
          <a:xfrm>
            <a:off x="4210294" y="3837047"/>
            <a:ext cx="1946275"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CA" b="1" dirty="0" smtClean="0">
                <a:solidFill>
                  <a:prstClr val="black"/>
                </a:solidFill>
                <a:latin typeface="Corbel"/>
                <a:cs typeface="ＭＳ Ｐゴシック" charset="0"/>
              </a:rPr>
              <a:t>Peg-IFN/RBV</a:t>
            </a:r>
            <a:endParaRPr lang="fr-CA" b="1" dirty="0">
              <a:solidFill>
                <a:prstClr val="black"/>
              </a:solidFill>
              <a:latin typeface="Corbel"/>
              <a:cs typeface="ＭＳ Ｐゴシック" charset="0"/>
            </a:endParaRPr>
          </a:p>
        </p:txBody>
      </p:sp>
      <p:sp>
        <p:nvSpPr>
          <p:cNvPr id="47" name="ZoneTexte 70"/>
          <p:cNvSpPr txBox="1">
            <a:spLocks noChangeArrowheads="1"/>
          </p:cNvSpPr>
          <p:nvPr>
            <p:custDataLst>
              <p:tags r:id="rId19"/>
            </p:custDataLst>
          </p:nvPr>
        </p:nvSpPr>
        <p:spPr bwMode="auto">
          <a:xfrm>
            <a:off x="1119432" y="3702723"/>
            <a:ext cx="1691678" cy="5652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CA" b="1" dirty="0" err="1" smtClean="0">
                <a:solidFill>
                  <a:schemeClr val="bg1"/>
                </a:solidFill>
                <a:latin typeface="Corbel"/>
                <a:cs typeface="ＭＳ Ｐゴシック" charset="0"/>
              </a:rPr>
              <a:t>Telaprevir</a:t>
            </a:r>
            <a:r>
              <a:rPr lang="en-CA" b="1" dirty="0" smtClean="0">
                <a:solidFill>
                  <a:schemeClr val="bg1"/>
                </a:solidFill>
                <a:latin typeface="Corbel"/>
                <a:cs typeface="ＭＳ Ｐゴシック" charset="0"/>
              </a:rPr>
              <a:t> </a:t>
            </a:r>
            <a:r>
              <a:rPr lang="en-CA" b="1" dirty="0">
                <a:solidFill>
                  <a:schemeClr val="bg1"/>
                </a:solidFill>
                <a:latin typeface="Corbel"/>
                <a:cs typeface="ＭＳ Ｐゴシック" charset="0"/>
              </a:rPr>
              <a:t>+ </a:t>
            </a:r>
          </a:p>
          <a:p>
            <a:pPr algn="ctr" eaLnBrk="1" hangingPunct="1">
              <a:lnSpc>
                <a:spcPct val="90000"/>
              </a:lnSpc>
              <a:spcAft>
                <a:spcPts val="200"/>
              </a:spcAft>
            </a:pPr>
            <a:r>
              <a:rPr lang="en-CA" b="1" dirty="0" smtClean="0">
                <a:solidFill>
                  <a:schemeClr val="bg1"/>
                </a:solidFill>
                <a:latin typeface="Corbel"/>
                <a:cs typeface="ＭＳ Ｐゴシック" charset="0"/>
              </a:rPr>
              <a:t>Peg-IFN/RBV</a:t>
            </a:r>
            <a:endParaRPr lang="fr-CA" b="1" dirty="0">
              <a:solidFill>
                <a:schemeClr val="bg1"/>
              </a:solidFill>
              <a:latin typeface="Corbel"/>
              <a:cs typeface="ＭＳ Ｐゴシック" charset="0"/>
            </a:endParaRPr>
          </a:p>
        </p:txBody>
      </p:sp>
      <p:sp>
        <p:nvSpPr>
          <p:cNvPr id="25" name="ZoneTexte 74"/>
          <p:cNvSpPr txBox="1">
            <a:spLocks noChangeArrowheads="1"/>
          </p:cNvSpPr>
          <p:nvPr>
            <p:custDataLst>
              <p:tags r:id="rId20"/>
            </p:custDataLst>
          </p:nvPr>
        </p:nvSpPr>
        <p:spPr bwMode="auto">
          <a:xfrm>
            <a:off x="1734015" y="4383083"/>
            <a:ext cx="85451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8*</a:t>
            </a:r>
            <a:endParaRPr lang="en-US" b="1" dirty="0">
              <a:latin typeface="Corbel"/>
              <a:cs typeface="ＭＳ Ｐゴシック" charset="0"/>
            </a:endParaRPr>
          </a:p>
        </p:txBody>
      </p:sp>
      <p:cxnSp>
        <p:nvCxnSpPr>
          <p:cNvPr id="5" name="Connecteur droit 4"/>
          <p:cNvCxnSpPr/>
          <p:nvPr/>
        </p:nvCxnSpPr>
        <p:spPr>
          <a:xfrm>
            <a:off x="2161273" y="4257361"/>
            <a:ext cx="0" cy="78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ZoneTexte 74"/>
          <p:cNvSpPr txBox="1">
            <a:spLocks noChangeArrowheads="1"/>
          </p:cNvSpPr>
          <p:nvPr>
            <p:custDataLst>
              <p:tags r:id="rId21"/>
            </p:custDataLst>
          </p:nvPr>
        </p:nvSpPr>
        <p:spPr bwMode="auto">
          <a:xfrm>
            <a:off x="782256" y="4399741"/>
            <a:ext cx="85451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0</a:t>
            </a:r>
            <a:endParaRPr lang="en-US" b="1" dirty="0">
              <a:latin typeface="Corbel"/>
              <a:cs typeface="ＭＳ Ｐゴシック" charset="0"/>
            </a:endParaRPr>
          </a:p>
        </p:txBody>
      </p:sp>
    </p:spTree>
    <p:extLst>
      <p:ext uri="{BB962C8B-B14F-4D97-AF65-F5344CB8AC3E}">
        <p14:creationId xmlns:p14="http://schemas.microsoft.com/office/powerpoint/2010/main" val="369071813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4" name="Connecteur droit 48"/>
          <p:cNvCxnSpPr>
            <a:cxnSpLocks noChangeShapeType="1"/>
          </p:cNvCxnSpPr>
          <p:nvPr>
            <p:custDataLst>
              <p:tags r:id="rId1"/>
            </p:custDataLst>
          </p:nvPr>
        </p:nvCxnSpPr>
        <p:spPr bwMode="auto">
          <a:xfrm>
            <a:off x="1699777" y="3535561"/>
            <a:ext cx="0" cy="840725"/>
          </a:xfrm>
          <a:prstGeom prst="line">
            <a:avLst/>
          </a:prstGeom>
          <a:noFill/>
          <a:ln w="19050" cmpd="sng">
            <a:solidFill>
              <a:schemeClr val="tx1"/>
            </a:solidFill>
            <a:prstDash val="solid"/>
            <a:round/>
            <a:headEnd type="oval"/>
            <a:tailEnd/>
          </a:ln>
          <a:extLst>
            <a:ext uri="{909E8E84-426E-40DD-AFC4-6F175D3DCCD1}">
              <a14:hiddenFill xmlns:a14="http://schemas.microsoft.com/office/drawing/2010/main">
                <a:noFill/>
              </a14:hiddenFill>
            </a:ext>
          </a:extLst>
        </p:spPr>
      </p:cxnSp>
      <p:sp>
        <p:nvSpPr>
          <p:cNvPr id="55" name="ZoneTexte 19"/>
          <p:cNvSpPr txBox="1">
            <a:spLocks noChangeArrowheads="1"/>
          </p:cNvSpPr>
          <p:nvPr>
            <p:custDataLst>
              <p:tags r:id="rId2"/>
            </p:custDataLst>
          </p:nvPr>
        </p:nvSpPr>
        <p:spPr bwMode="auto">
          <a:xfrm>
            <a:off x="797442" y="2924944"/>
            <a:ext cx="17969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Add </a:t>
            </a:r>
            <a:r>
              <a:rPr lang="en-US" b="1" dirty="0" err="1" smtClean="0">
                <a:latin typeface="Corbel"/>
                <a:cs typeface="ＭＳ Ｐゴシック" charset="0"/>
              </a:rPr>
              <a:t>boceprevir</a:t>
            </a:r>
            <a:r>
              <a:rPr lang="en-US" b="1" dirty="0" smtClean="0">
                <a:latin typeface="Corbel"/>
                <a:cs typeface="ＭＳ Ｐゴシック" charset="0"/>
              </a:rPr>
              <a:t> at end of week 4</a:t>
            </a:r>
            <a:endParaRPr lang="en-US" b="1" dirty="0">
              <a:latin typeface="Corbel"/>
              <a:cs typeface="ＭＳ Ｐゴシック" charset="0"/>
            </a:endParaRPr>
          </a:p>
        </p:txBody>
      </p:sp>
      <p:cxnSp>
        <p:nvCxnSpPr>
          <p:cNvPr id="37" name="Connecteur droit 48"/>
          <p:cNvCxnSpPr>
            <a:cxnSpLocks noChangeShapeType="1"/>
          </p:cNvCxnSpPr>
          <p:nvPr>
            <p:custDataLst>
              <p:tags r:id="rId3"/>
            </p:custDataLst>
          </p:nvPr>
        </p:nvCxnSpPr>
        <p:spPr bwMode="auto">
          <a:xfrm>
            <a:off x="2810827" y="3768596"/>
            <a:ext cx="0" cy="605730"/>
          </a:xfrm>
          <a:prstGeom prst="line">
            <a:avLst/>
          </a:prstGeom>
          <a:noFill/>
          <a:ln w="19050" cmpd="sng">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52" name="Connecteur droit 48"/>
          <p:cNvCxnSpPr>
            <a:cxnSpLocks noChangeShapeType="1"/>
          </p:cNvCxnSpPr>
          <p:nvPr>
            <p:custDataLst>
              <p:tags r:id="rId4"/>
            </p:custDataLst>
          </p:nvPr>
        </p:nvCxnSpPr>
        <p:spPr bwMode="auto">
          <a:xfrm>
            <a:off x="2245172" y="3768596"/>
            <a:ext cx="0" cy="605730"/>
          </a:xfrm>
          <a:prstGeom prst="line">
            <a:avLst/>
          </a:prstGeom>
          <a:noFill/>
          <a:ln w="19050" cmpd="sng">
            <a:solidFill>
              <a:schemeClr val="tx1"/>
            </a:solidFill>
            <a:prstDash val="solid"/>
            <a:round/>
            <a:headEnd/>
            <a:tailEnd/>
          </a:ln>
          <a:extLst>
            <a:ext uri="{909E8E84-426E-40DD-AFC4-6F175D3DCCD1}">
              <a14:hiddenFill xmlns:a14="http://schemas.microsoft.com/office/drawing/2010/main">
                <a:noFill/>
              </a14:hiddenFill>
            </a:ext>
          </a:extLst>
        </p:spPr>
      </p:cxnSp>
      <p:sp>
        <p:nvSpPr>
          <p:cNvPr id="496693" name="Rectangle 53"/>
          <p:cNvSpPr>
            <a:spLocks noGrp="1"/>
          </p:cNvSpPr>
          <p:nvPr>
            <p:ph type="title"/>
            <p:custDataLst>
              <p:tags r:id="rId5"/>
            </p:custDataLst>
          </p:nvPr>
        </p:nvSpPr>
        <p:spPr>
          <a:xfrm>
            <a:off x="0" y="182088"/>
            <a:ext cx="9144000" cy="1143000"/>
          </a:xfrm>
        </p:spPr>
        <p:txBody>
          <a:bodyPr>
            <a:noAutofit/>
          </a:bodyPr>
          <a:lstStyle/>
          <a:p>
            <a:r>
              <a:rPr lang="en-CA" sz="3600" noProof="0" smtClean="0">
                <a:effectLst/>
              </a:rPr>
              <a:t>Proposed treatment algorithm: boceprevir in patients with HIV/HCV co-infection</a:t>
            </a:r>
            <a:endParaRPr lang="en-CA" sz="3600" noProof="0">
              <a:effectLst/>
            </a:endParaRPr>
          </a:p>
        </p:txBody>
      </p:sp>
      <p:sp>
        <p:nvSpPr>
          <p:cNvPr id="4" name="Text Placeholder 3"/>
          <p:cNvSpPr>
            <a:spLocks noGrp="1"/>
          </p:cNvSpPr>
          <p:nvPr>
            <p:ph type="body" sz="quarter" idx="10"/>
            <p:custDataLst>
              <p:tags r:id="rId6"/>
            </p:custDataLst>
          </p:nvPr>
        </p:nvSpPr>
        <p:spPr>
          <a:xfrm>
            <a:off x="251520" y="1628800"/>
            <a:ext cx="8712968" cy="914400"/>
          </a:xfrm>
        </p:spPr>
        <p:txBody>
          <a:bodyPr>
            <a:normAutofit/>
          </a:bodyPr>
          <a:lstStyle/>
          <a:p>
            <a:pPr marL="0" indent="0" algn="just">
              <a:spcBef>
                <a:spcPct val="50000"/>
              </a:spcBef>
              <a:buNone/>
            </a:pPr>
            <a:r>
              <a:rPr lang="en-CA" sz="1900" b="0" noProof="0" smtClean="0">
                <a:effectLst/>
              </a:rPr>
              <a:t>Until more data are available, a 48 week treatment duration is recommended for all HIV infected patients using week 12 and 24 futility rule time points, without RGT.</a:t>
            </a:r>
            <a:endParaRPr lang="en-CA" sz="1900" b="0" noProof="0">
              <a:effectLst/>
            </a:endParaRPr>
          </a:p>
        </p:txBody>
      </p:sp>
      <p:sp>
        <p:nvSpPr>
          <p:cNvPr id="31" name="Text Box 54"/>
          <p:cNvSpPr txBox="1">
            <a:spLocks noChangeArrowheads="1"/>
          </p:cNvSpPr>
          <p:nvPr>
            <p:custDataLst>
              <p:tags r:id="rId7"/>
            </p:custDataLst>
          </p:nvPr>
        </p:nvSpPr>
        <p:spPr bwMode="auto">
          <a:xfrm>
            <a:off x="295826" y="5805264"/>
            <a:ext cx="8412162" cy="783291"/>
          </a:xfrm>
          <a:prstGeom prst="rect">
            <a:avLst/>
          </a:prstGeom>
          <a:noFill/>
          <a:ln>
            <a:noFill/>
          </a:ln>
          <a:effectLst>
            <a:prstShdw prst="shdw17" dist="17961" dir="2700000">
              <a:srgbClr val="395C99">
                <a:alpha val="74998"/>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eaLnBrk="1" hangingPunct="1">
              <a:lnSpc>
                <a:spcPct val="95000"/>
              </a:lnSpc>
              <a:spcAft>
                <a:spcPts val="600"/>
              </a:spcAft>
            </a:pPr>
            <a:r>
              <a:rPr lang="en-US" sz="1400" dirty="0">
                <a:solidFill>
                  <a:prstClr val="white"/>
                </a:solidFill>
                <a:effectLst>
                  <a:outerShdw blurRad="38100" dist="38100" dir="2700000" algn="tl">
                    <a:srgbClr val="000000">
                      <a:alpha val="43137"/>
                    </a:srgbClr>
                  </a:outerShdw>
                </a:effectLst>
                <a:latin typeface="Corbel"/>
              </a:rPr>
              <a:t>Peg-IFN : </a:t>
            </a:r>
            <a:r>
              <a:rPr lang="en-US" sz="1400" dirty="0" err="1">
                <a:solidFill>
                  <a:prstClr val="white"/>
                </a:solidFill>
                <a:effectLst>
                  <a:outerShdw blurRad="38100" dist="38100" dir="2700000" algn="tl">
                    <a:srgbClr val="000000">
                      <a:alpha val="43137"/>
                    </a:srgbClr>
                  </a:outerShdw>
                </a:effectLst>
                <a:latin typeface="Corbel"/>
              </a:rPr>
              <a:t>peginterferon</a:t>
            </a:r>
            <a:r>
              <a:rPr lang="en-US" sz="1400" dirty="0">
                <a:solidFill>
                  <a:prstClr val="white"/>
                </a:solidFill>
                <a:effectLst>
                  <a:outerShdw blurRad="38100" dist="38100" dir="2700000" algn="tl">
                    <a:srgbClr val="000000">
                      <a:alpha val="43137"/>
                    </a:srgbClr>
                  </a:outerShdw>
                </a:effectLst>
                <a:latin typeface="Corbel"/>
              </a:rPr>
              <a:t>; RBV : </a:t>
            </a:r>
            <a:r>
              <a:rPr lang="en-US" sz="1400" dirty="0" err="1">
                <a:solidFill>
                  <a:prstClr val="white"/>
                </a:solidFill>
                <a:effectLst>
                  <a:outerShdw blurRad="38100" dist="38100" dir="2700000" algn="tl">
                    <a:srgbClr val="000000">
                      <a:alpha val="43137"/>
                    </a:srgbClr>
                  </a:outerShdw>
                </a:effectLst>
                <a:latin typeface="Corbel"/>
              </a:rPr>
              <a:t>ribavirine</a:t>
            </a:r>
            <a:r>
              <a:rPr lang="en-US" sz="1400" dirty="0">
                <a:solidFill>
                  <a:prstClr val="white"/>
                </a:solidFill>
                <a:effectLst>
                  <a:outerShdw blurRad="38100" dist="38100" dir="2700000" algn="tl">
                    <a:srgbClr val="000000">
                      <a:alpha val="43137"/>
                    </a:srgbClr>
                  </a:outerShdw>
                </a:effectLst>
                <a:latin typeface="Corbel"/>
              </a:rPr>
              <a:t>; RGT: response-guided </a:t>
            </a:r>
            <a:r>
              <a:rPr lang="en-US" sz="1400" dirty="0" smtClean="0">
                <a:solidFill>
                  <a:prstClr val="white"/>
                </a:solidFill>
                <a:effectLst>
                  <a:outerShdw blurRad="38100" dist="38100" dir="2700000" algn="tl">
                    <a:srgbClr val="000000">
                      <a:alpha val="43137"/>
                    </a:srgbClr>
                  </a:outerShdw>
                </a:effectLst>
                <a:latin typeface="Corbel"/>
              </a:rPr>
              <a:t>therapy</a:t>
            </a:r>
          </a:p>
          <a:p>
            <a:pPr eaLnBrk="1" hangingPunct="1">
              <a:lnSpc>
                <a:spcPct val="95000"/>
              </a:lnSpc>
              <a:spcAft>
                <a:spcPts val="600"/>
              </a:spcAft>
            </a:pPr>
            <a:r>
              <a:rPr lang="en-US" sz="1400" dirty="0">
                <a:solidFill>
                  <a:prstClr val="white"/>
                </a:solidFill>
                <a:effectLst>
                  <a:outerShdw blurRad="38100" dist="38100" dir="2700000" algn="tl">
                    <a:srgbClr val="000000">
                      <a:alpha val="43137"/>
                    </a:srgbClr>
                  </a:outerShdw>
                </a:effectLst>
                <a:latin typeface="Corbel"/>
              </a:rPr>
              <a:t>* Stop treatment at these </a:t>
            </a:r>
            <a:r>
              <a:rPr lang="en-US" sz="1400" dirty="0" smtClean="0">
                <a:solidFill>
                  <a:prstClr val="white"/>
                </a:solidFill>
                <a:effectLst>
                  <a:outerShdw blurRad="38100" dist="38100" dir="2700000" algn="tl">
                    <a:srgbClr val="000000">
                      <a:alpha val="43137"/>
                    </a:srgbClr>
                  </a:outerShdw>
                </a:effectLst>
                <a:latin typeface="Corbel"/>
              </a:rPr>
              <a:t>time points </a:t>
            </a:r>
            <a:r>
              <a:rPr lang="en-US" sz="1400" dirty="0">
                <a:solidFill>
                  <a:prstClr val="white"/>
                </a:solidFill>
                <a:effectLst>
                  <a:outerShdw blurRad="38100" dist="38100" dir="2700000" algn="tl">
                    <a:srgbClr val="000000">
                      <a:alpha val="43137"/>
                    </a:srgbClr>
                  </a:outerShdw>
                </a:effectLst>
                <a:latin typeface="Corbel"/>
              </a:rPr>
              <a:t>because of futility in patients with HCV </a:t>
            </a:r>
            <a:r>
              <a:rPr lang="en-US" sz="1400" dirty="0" smtClean="0">
                <a:solidFill>
                  <a:prstClr val="white"/>
                </a:solidFill>
                <a:effectLst>
                  <a:outerShdw blurRad="38100" dist="38100" dir="2700000" algn="tl">
                    <a:srgbClr val="000000">
                      <a:alpha val="43137"/>
                    </a:srgbClr>
                  </a:outerShdw>
                </a:effectLst>
                <a:latin typeface="Corbel"/>
              </a:rPr>
              <a:t>RNA &gt;100 IU/ml at week </a:t>
            </a:r>
            <a:r>
              <a:rPr lang="en-US" sz="1400" dirty="0">
                <a:solidFill>
                  <a:prstClr val="white"/>
                </a:solidFill>
                <a:effectLst>
                  <a:outerShdw blurRad="38100" dist="38100" dir="2700000" algn="tl">
                    <a:srgbClr val="000000">
                      <a:alpha val="43137"/>
                    </a:srgbClr>
                  </a:outerShdw>
                </a:effectLst>
                <a:latin typeface="Corbel"/>
              </a:rPr>
              <a:t>12 or a detectable HCV RNA at week 24</a:t>
            </a:r>
            <a:r>
              <a:rPr lang="en-US" sz="1400" dirty="0" smtClean="0">
                <a:solidFill>
                  <a:prstClr val="white"/>
                </a:solidFill>
                <a:effectLst>
                  <a:outerShdw blurRad="38100" dist="38100" dir="2700000" algn="tl">
                    <a:srgbClr val="000000">
                      <a:alpha val="43137"/>
                    </a:srgbClr>
                  </a:outerShdw>
                </a:effectLst>
                <a:latin typeface="Corbel"/>
              </a:rPr>
              <a:t>.</a:t>
            </a:r>
            <a:endParaRPr lang="en-CA" sz="1400" dirty="0">
              <a:solidFill>
                <a:prstClr val="white"/>
              </a:solidFill>
              <a:effectLst>
                <a:outerShdw blurRad="38100" dist="38100" dir="2700000" algn="tl">
                  <a:srgbClr val="000000">
                    <a:alpha val="43137"/>
                  </a:srgbClr>
                </a:outerShdw>
              </a:effectLst>
              <a:latin typeface="Corbel"/>
            </a:endParaRPr>
          </a:p>
        </p:txBody>
      </p:sp>
      <p:cxnSp>
        <p:nvCxnSpPr>
          <p:cNvPr id="34" name="Connecteur droit 48"/>
          <p:cNvCxnSpPr>
            <a:cxnSpLocks noChangeShapeType="1"/>
          </p:cNvCxnSpPr>
          <p:nvPr>
            <p:custDataLst>
              <p:tags r:id="rId8"/>
            </p:custDataLst>
          </p:nvPr>
        </p:nvCxnSpPr>
        <p:spPr bwMode="auto">
          <a:xfrm>
            <a:off x="8123376" y="3529162"/>
            <a:ext cx="0" cy="840725"/>
          </a:xfrm>
          <a:prstGeom prst="line">
            <a:avLst/>
          </a:prstGeom>
          <a:noFill/>
          <a:ln w="19050" cmpd="sng">
            <a:solidFill>
              <a:schemeClr val="tx1"/>
            </a:solidFill>
            <a:prstDash val="solid"/>
            <a:round/>
            <a:headEnd type="oval"/>
            <a:tailEnd/>
          </a:ln>
          <a:extLst>
            <a:ext uri="{909E8E84-426E-40DD-AFC4-6F175D3DCCD1}">
              <a14:hiddenFill xmlns:a14="http://schemas.microsoft.com/office/drawing/2010/main">
                <a:noFill/>
              </a14:hiddenFill>
            </a:ext>
          </a:extLst>
        </p:spPr>
      </p:cxnSp>
      <p:cxnSp>
        <p:nvCxnSpPr>
          <p:cNvPr id="35" name="Connecteur droit 48"/>
          <p:cNvCxnSpPr>
            <a:cxnSpLocks noChangeShapeType="1"/>
          </p:cNvCxnSpPr>
          <p:nvPr>
            <p:custDataLst>
              <p:tags r:id="rId9"/>
            </p:custDataLst>
          </p:nvPr>
        </p:nvCxnSpPr>
        <p:spPr bwMode="auto">
          <a:xfrm>
            <a:off x="1121727" y="3751409"/>
            <a:ext cx="0" cy="622917"/>
          </a:xfrm>
          <a:prstGeom prst="line">
            <a:avLst/>
          </a:prstGeom>
          <a:noFill/>
          <a:ln w="19050" cmpd="sng">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39" name="Connecteur droit 48"/>
          <p:cNvCxnSpPr>
            <a:cxnSpLocks noChangeShapeType="1"/>
          </p:cNvCxnSpPr>
          <p:nvPr>
            <p:custDataLst>
              <p:tags r:id="rId10"/>
            </p:custDataLst>
          </p:nvPr>
        </p:nvCxnSpPr>
        <p:spPr bwMode="auto">
          <a:xfrm>
            <a:off x="4618788" y="3533601"/>
            <a:ext cx="0" cy="840725"/>
          </a:xfrm>
          <a:prstGeom prst="line">
            <a:avLst/>
          </a:prstGeom>
          <a:noFill/>
          <a:ln w="19050" cmpd="sng">
            <a:solidFill>
              <a:schemeClr val="tx1"/>
            </a:solidFill>
            <a:prstDash val="solid"/>
            <a:round/>
            <a:headEnd type="oval"/>
            <a:tailEnd/>
          </a:ln>
          <a:extLst>
            <a:ext uri="{909E8E84-426E-40DD-AFC4-6F175D3DCCD1}">
              <a14:hiddenFill xmlns:a14="http://schemas.microsoft.com/office/drawing/2010/main">
                <a:noFill/>
              </a14:hiddenFill>
            </a:ext>
          </a:extLst>
        </p:spPr>
      </p:cxnSp>
      <p:sp>
        <p:nvSpPr>
          <p:cNvPr id="40" name="ZoneTexte 19"/>
          <p:cNvSpPr txBox="1">
            <a:spLocks noChangeArrowheads="1"/>
          </p:cNvSpPr>
          <p:nvPr>
            <p:custDataLst>
              <p:tags r:id="rId11"/>
            </p:custDataLst>
          </p:nvPr>
        </p:nvSpPr>
        <p:spPr bwMode="auto">
          <a:xfrm>
            <a:off x="7589831" y="2948966"/>
            <a:ext cx="115863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End of treatment</a:t>
            </a:r>
            <a:endParaRPr lang="en-US" b="1" dirty="0">
              <a:latin typeface="Corbel"/>
              <a:cs typeface="ＭＳ Ｐゴシック" charset="0"/>
            </a:endParaRPr>
          </a:p>
        </p:txBody>
      </p:sp>
      <p:sp>
        <p:nvSpPr>
          <p:cNvPr id="41" name="ZoneTexte 51"/>
          <p:cNvSpPr txBox="1">
            <a:spLocks noChangeArrowheads="1"/>
          </p:cNvSpPr>
          <p:nvPr>
            <p:custDataLst>
              <p:tags r:id="rId12"/>
            </p:custDataLst>
          </p:nvPr>
        </p:nvSpPr>
        <p:spPr bwMode="auto">
          <a:xfrm>
            <a:off x="3893897" y="2948966"/>
            <a:ext cx="144987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HCV RNA undetectable</a:t>
            </a:r>
            <a:endParaRPr lang="en-US" b="1" dirty="0">
              <a:latin typeface="Corbel"/>
              <a:cs typeface="ＭＳ Ｐゴシック" charset="0"/>
            </a:endParaRPr>
          </a:p>
        </p:txBody>
      </p:sp>
      <p:sp>
        <p:nvSpPr>
          <p:cNvPr id="42" name="ZoneTexte 61"/>
          <p:cNvSpPr txBox="1">
            <a:spLocks noChangeArrowheads="1"/>
          </p:cNvSpPr>
          <p:nvPr>
            <p:custDataLst>
              <p:tags r:id="rId13"/>
            </p:custDataLst>
          </p:nvPr>
        </p:nvSpPr>
        <p:spPr bwMode="auto">
          <a:xfrm>
            <a:off x="5372344" y="3863425"/>
            <a:ext cx="2579688"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CA" b="1">
                <a:solidFill>
                  <a:srgbClr val="000000"/>
                </a:solidFill>
                <a:latin typeface="Corbel"/>
                <a:cs typeface="ＭＳ Ｐゴシック" charset="0"/>
              </a:rPr>
              <a:t>PEG-IFN/RBV</a:t>
            </a:r>
            <a:endParaRPr lang="fr-CA" b="1">
              <a:solidFill>
                <a:srgbClr val="000000"/>
              </a:solidFill>
              <a:latin typeface="Corbel"/>
              <a:cs typeface="ＭＳ Ｐゴシック" charset="0"/>
            </a:endParaRPr>
          </a:p>
        </p:txBody>
      </p:sp>
      <p:sp>
        <p:nvSpPr>
          <p:cNvPr id="43" name="ZoneTexte 71"/>
          <p:cNvSpPr txBox="1">
            <a:spLocks noChangeArrowheads="1"/>
          </p:cNvSpPr>
          <p:nvPr>
            <p:custDataLst>
              <p:tags r:id="rId14"/>
            </p:custDataLst>
          </p:nvPr>
        </p:nvSpPr>
        <p:spPr bwMode="auto">
          <a:xfrm>
            <a:off x="149689" y="4407676"/>
            <a:ext cx="69701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Week</a:t>
            </a:r>
            <a:endParaRPr lang="en-US" b="1" dirty="0">
              <a:latin typeface="Corbel"/>
              <a:cs typeface="ＭＳ Ｐゴシック" charset="0"/>
            </a:endParaRPr>
          </a:p>
        </p:txBody>
      </p:sp>
      <p:sp>
        <p:nvSpPr>
          <p:cNvPr id="45" name="ZoneTexte 75"/>
          <p:cNvSpPr txBox="1">
            <a:spLocks noChangeArrowheads="1"/>
          </p:cNvSpPr>
          <p:nvPr>
            <p:custDataLst>
              <p:tags r:id="rId15"/>
            </p:custDataLst>
          </p:nvPr>
        </p:nvSpPr>
        <p:spPr bwMode="auto">
          <a:xfrm>
            <a:off x="4087409" y="4407676"/>
            <a:ext cx="106336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Week 24*</a:t>
            </a:r>
            <a:endParaRPr lang="en-US" b="1" dirty="0">
              <a:latin typeface="Corbel"/>
              <a:cs typeface="ＭＳ Ｐゴシック" charset="0"/>
            </a:endParaRPr>
          </a:p>
        </p:txBody>
      </p:sp>
      <p:sp>
        <p:nvSpPr>
          <p:cNvPr id="46" name="ZoneTexte 77"/>
          <p:cNvSpPr txBox="1">
            <a:spLocks noChangeArrowheads="1"/>
          </p:cNvSpPr>
          <p:nvPr>
            <p:custDataLst>
              <p:tags r:id="rId16"/>
            </p:custDataLst>
          </p:nvPr>
        </p:nvSpPr>
        <p:spPr bwMode="auto">
          <a:xfrm>
            <a:off x="7701065" y="4407676"/>
            <a:ext cx="104739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Week 48</a:t>
            </a:r>
            <a:endParaRPr lang="en-US" b="1" dirty="0">
              <a:latin typeface="Corbel"/>
              <a:cs typeface="ＭＳ Ｐゴシック" charset="0"/>
            </a:endParaRPr>
          </a:p>
        </p:txBody>
      </p:sp>
      <p:sp>
        <p:nvSpPr>
          <p:cNvPr id="47" name="ZoneTexte 74"/>
          <p:cNvSpPr txBox="1">
            <a:spLocks noChangeArrowheads="1"/>
          </p:cNvSpPr>
          <p:nvPr>
            <p:custDataLst>
              <p:tags r:id="rId17"/>
            </p:custDataLst>
          </p:nvPr>
        </p:nvSpPr>
        <p:spPr bwMode="auto">
          <a:xfrm>
            <a:off x="2405953" y="4407676"/>
            <a:ext cx="105821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12* </a:t>
            </a:r>
            <a:endParaRPr lang="en-US" b="1" dirty="0">
              <a:latin typeface="Corbel"/>
              <a:cs typeface="ＭＳ Ｐゴシック" charset="0"/>
            </a:endParaRPr>
          </a:p>
        </p:txBody>
      </p:sp>
      <p:sp>
        <p:nvSpPr>
          <p:cNvPr id="48" name="Rectangle 4"/>
          <p:cNvSpPr>
            <a:spLocks noChangeArrowheads="1"/>
          </p:cNvSpPr>
          <p:nvPr>
            <p:custDataLst>
              <p:tags r:id="rId18"/>
            </p:custDataLst>
          </p:nvPr>
        </p:nvSpPr>
        <p:spPr bwMode="auto">
          <a:xfrm>
            <a:off x="1678232" y="3753857"/>
            <a:ext cx="6445250" cy="542456"/>
          </a:xfrm>
          <a:prstGeom prst="rect">
            <a:avLst/>
          </a:prstGeom>
          <a:solidFill>
            <a:schemeClr val="accent3"/>
          </a:solidFill>
          <a:ln w="19050" cmpd="sng">
            <a:solidFill>
              <a:srgbClr val="000000"/>
            </a:solidFill>
            <a:miter lim="800000"/>
            <a:headEnd/>
            <a:tailEnd/>
          </a:ln>
        </p:spPr>
        <p:txBody>
          <a:bodyPr anchor="ctr"/>
          <a:lstStyle/>
          <a:p>
            <a:pPr algn="ctr">
              <a:lnSpc>
                <a:spcPct val="90000"/>
              </a:lnSpc>
              <a:spcAft>
                <a:spcPts val="200"/>
              </a:spcAft>
            </a:pPr>
            <a:endParaRPr lang="en-CA">
              <a:solidFill>
                <a:prstClr val="black"/>
              </a:solidFill>
              <a:cs typeface="ＭＳ Ｐゴシック" charset="0"/>
            </a:endParaRPr>
          </a:p>
        </p:txBody>
      </p:sp>
      <p:sp>
        <p:nvSpPr>
          <p:cNvPr id="49" name="Rectangle 4"/>
          <p:cNvSpPr>
            <a:spLocks noChangeArrowheads="1"/>
          </p:cNvSpPr>
          <p:nvPr>
            <p:custDataLst>
              <p:tags r:id="rId19"/>
            </p:custDataLst>
          </p:nvPr>
        </p:nvSpPr>
        <p:spPr bwMode="auto">
          <a:xfrm>
            <a:off x="1121020" y="3753857"/>
            <a:ext cx="582758" cy="542456"/>
          </a:xfrm>
          <a:prstGeom prst="rect">
            <a:avLst/>
          </a:prstGeom>
          <a:solidFill>
            <a:schemeClr val="accent2"/>
          </a:solidFill>
          <a:ln w="19050" cmpd="sng">
            <a:solidFill>
              <a:srgbClr val="000000"/>
            </a:solidFill>
            <a:miter lim="800000"/>
            <a:headEnd/>
            <a:tailEnd/>
          </a:ln>
        </p:spPr>
        <p:txBody>
          <a:bodyPr anchor="ctr"/>
          <a:lstStyle/>
          <a:p>
            <a:pPr algn="ctr">
              <a:lnSpc>
                <a:spcPct val="90000"/>
              </a:lnSpc>
              <a:spcAft>
                <a:spcPts val="200"/>
              </a:spcAft>
            </a:pPr>
            <a:endParaRPr lang="en-CA">
              <a:solidFill>
                <a:srgbClr val="000000"/>
              </a:solidFill>
              <a:cs typeface="ＭＳ Ｐゴシック" charset="0"/>
            </a:endParaRPr>
          </a:p>
        </p:txBody>
      </p:sp>
      <p:sp>
        <p:nvSpPr>
          <p:cNvPr id="50" name="ZoneTexte 70"/>
          <p:cNvSpPr txBox="1">
            <a:spLocks noChangeArrowheads="1"/>
          </p:cNvSpPr>
          <p:nvPr>
            <p:custDataLst>
              <p:tags r:id="rId20"/>
            </p:custDataLst>
          </p:nvPr>
        </p:nvSpPr>
        <p:spPr bwMode="auto">
          <a:xfrm>
            <a:off x="1703778" y="3868111"/>
            <a:ext cx="6404942"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CA" b="1" dirty="0" err="1" smtClean="0">
                <a:solidFill>
                  <a:prstClr val="black"/>
                </a:solidFill>
                <a:latin typeface="Corbel"/>
                <a:cs typeface="ＭＳ Ｐゴシック" charset="0"/>
              </a:rPr>
              <a:t>Boceprevir</a:t>
            </a:r>
            <a:r>
              <a:rPr lang="en-CA" b="1" dirty="0" smtClean="0">
                <a:solidFill>
                  <a:prstClr val="black"/>
                </a:solidFill>
                <a:latin typeface="Corbel"/>
                <a:cs typeface="ＭＳ Ｐゴシック" charset="0"/>
              </a:rPr>
              <a:t> + Peg-IFN/RBV</a:t>
            </a:r>
            <a:endParaRPr lang="fr-CA" b="1" dirty="0">
              <a:solidFill>
                <a:prstClr val="black"/>
              </a:solidFill>
              <a:latin typeface="Corbel"/>
              <a:cs typeface="ＭＳ Ｐゴシック" charset="0"/>
            </a:endParaRPr>
          </a:p>
        </p:txBody>
      </p:sp>
      <p:sp>
        <p:nvSpPr>
          <p:cNvPr id="51" name="ZoneTexte 70"/>
          <p:cNvSpPr txBox="1">
            <a:spLocks noChangeArrowheads="1"/>
          </p:cNvSpPr>
          <p:nvPr>
            <p:custDataLst>
              <p:tags r:id="rId21"/>
            </p:custDataLst>
          </p:nvPr>
        </p:nvSpPr>
        <p:spPr bwMode="auto">
          <a:xfrm>
            <a:off x="1007480" y="3820555"/>
            <a:ext cx="812450" cy="4557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CA" sz="1300" b="1" dirty="0" smtClean="0">
                <a:solidFill>
                  <a:prstClr val="black"/>
                </a:solidFill>
                <a:latin typeface="Corbel"/>
                <a:cs typeface="ＭＳ Ｐゴシック" charset="0"/>
              </a:rPr>
              <a:t>Peg-IFN</a:t>
            </a:r>
            <a:br>
              <a:rPr lang="en-CA" sz="1300" b="1" dirty="0" smtClean="0">
                <a:solidFill>
                  <a:prstClr val="black"/>
                </a:solidFill>
                <a:latin typeface="Corbel"/>
                <a:cs typeface="ＭＳ Ｐゴシック" charset="0"/>
              </a:rPr>
            </a:br>
            <a:r>
              <a:rPr lang="en-CA" sz="1300" b="1" dirty="0" smtClean="0">
                <a:solidFill>
                  <a:prstClr val="black"/>
                </a:solidFill>
                <a:latin typeface="Corbel"/>
                <a:cs typeface="ＭＳ Ｐゴシック" charset="0"/>
              </a:rPr>
              <a:t>RBV</a:t>
            </a:r>
            <a:endParaRPr lang="fr-CA" sz="1300" b="1" dirty="0">
              <a:solidFill>
                <a:prstClr val="black"/>
              </a:solidFill>
              <a:latin typeface="Corbel"/>
              <a:cs typeface="ＭＳ Ｐゴシック" charset="0"/>
            </a:endParaRPr>
          </a:p>
        </p:txBody>
      </p:sp>
      <p:sp>
        <p:nvSpPr>
          <p:cNvPr id="53" name="ZoneTexte 74"/>
          <p:cNvSpPr txBox="1">
            <a:spLocks noChangeArrowheads="1"/>
          </p:cNvSpPr>
          <p:nvPr>
            <p:custDataLst>
              <p:tags r:id="rId22"/>
            </p:custDataLst>
          </p:nvPr>
        </p:nvSpPr>
        <p:spPr bwMode="auto">
          <a:xfrm>
            <a:off x="1877214" y="4402307"/>
            <a:ext cx="74612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8</a:t>
            </a:r>
            <a:endParaRPr lang="en-US" b="1" dirty="0">
              <a:latin typeface="Corbel"/>
              <a:cs typeface="ＭＳ Ｐゴシック" charset="0"/>
            </a:endParaRPr>
          </a:p>
        </p:txBody>
      </p:sp>
      <p:sp>
        <p:nvSpPr>
          <p:cNvPr id="28" name="ZoneTexte 74"/>
          <p:cNvSpPr txBox="1">
            <a:spLocks noChangeArrowheads="1"/>
          </p:cNvSpPr>
          <p:nvPr>
            <p:custDataLst>
              <p:tags r:id="rId23"/>
            </p:custDataLst>
          </p:nvPr>
        </p:nvSpPr>
        <p:spPr bwMode="auto">
          <a:xfrm>
            <a:off x="1305169" y="4412718"/>
            <a:ext cx="74612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a:latin typeface="Corbel"/>
                <a:cs typeface="ＭＳ Ｐゴシック" charset="0"/>
              </a:rPr>
              <a:t>4</a:t>
            </a:r>
          </a:p>
        </p:txBody>
      </p:sp>
      <p:sp>
        <p:nvSpPr>
          <p:cNvPr id="29" name="ZoneTexte 74"/>
          <p:cNvSpPr txBox="1">
            <a:spLocks noChangeArrowheads="1"/>
          </p:cNvSpPr>
          <p:nvPr>
            <p:custDataLst>
              <p:tags r:id="rId24"/>
            </p:custDataLst>
          </p:nvPr>
        </p:nvSpPr>
        <p:spPr bwMode="auto">
          <a:xfrm>
            <a:off x="797442" y="4395379"/>
            <a:ext cx="74612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Narrow" charset="0"/>
                <a:ea typeface="ＭＳ Ｐゴシック" charset="0"/>
                <a:cs typeface="Arial" charset="0"/>
              </a:defRPr>
            </a:lvl1pPr>
            <a:lvl2pPr marL="742950" indent="-285750" eaLnBrk="0" hangingPunct="0">
              <a:defRPr sz="1600">
                <a:solidFill>
                  <a:schemeClr val="tx1"/>
                </a:solidFill>
                <a:latin typeface="Arial Narrow" charset="0"/>
                <a:ea typeface="Arial" charset="0"/>
                <a:cs typeface="Arial" charset="0"/>
              </a:defRPr>
            </a:lvl2pPr>
            <a:lvl3pPr marL="1143000" indent="-228600" eaLnBrk="0" hangingPunct="0">
              <a:defRPr sz="1600">
                <a:solidFill>
                  <a:schemeClr val="tx1"/>
                </a:solidFill>
                <a:latin typeface="Arial Narrow" charset="0"/>
                <a:ea typeface="Arial" charset="0"/>
                <a:cs typeface="Arial" charset="0"/>
              </a:defRPr>
            </a:lvl3pPr>
            <a:lvl4pPr marL="1600200" indent="-228600" eaLnBrk="0" hangingPunct="0">
              <a:defRPr sz="1600">
                <a:solidFill>
                  <a:schemeClr val="tx1"/>
                </a:solidFill>
                <a:latin typeface="Arial Narrow" charset="0"/>
                <a:ea typeface="Arial" charset="0"/>
                <a:cs typeface="Arial" charset="0"/>
              </a:defRPr>
            </a:lvl4pPr>
            <a:lvl5pPr marL="2057400" indent="-228600" eaLnBrk="0" hangingPunct="0">
              <a:defRPr sz="1600">
                <a:solidFill>
                  <a:schemeClr val="tx1"/>
                </a:solidFill>
                <a:latin typeface="Arial Narrow"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Narrow"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Narrow"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Narrow"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Narrow" charset="0"/>
                <a:ea typeface="Arial" charset="0"/>
                <a:cs typeface="Arial" charset="0"/>
              </a:defRPr>
            </a:lvl9pPr>
          </a:lstStyle>
          <a:p>
            <a:pPr algn="ctr" eaLnBrk="1" hangingPunct="1">
              <a:lnSpc>
                <a:spcPct val="90000"/>
              </a:lnSpc>
              <a:spcAft>
                <a:spcPts val="200"/>
              </a:spcAft>
            </a:pPr>
            <a:r>
              <a:rPr lang="en-US" b="1" dirty="0" smtClean="0">
                <a:latin typeface="Corbel"/>
                <a:cs typeface="ＭＳ Ｐゴシック" charset="0"/>
              </a:rPr>
              <a:t>0</a:t>
            </a:r>
            <a:endParaRPr lang="en-US" b="1" dirty="0">
              <a:latin typeface="Corbel"/>
              <a:cs typeface="ＭＳ Ｐゴシック" charset="0"/>
            </a:endParaRPr>
          </a:p>
        </p:txBody>
      </p:sp>
    </p:spTree>
    <p:extLst>
      <p:ext uri="{BB962C8B-B14F-4D97-AF65-F5344CB8AC3E}">
        <p14:creationId xmlns:p14="http://schemas.microsoft.com/office/powerpoint/2010/main" val="105536738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noProof="0" smtClean="0">
                <a:effectLst/>
              </a:rPr>
              <a:t>Monitoring during HCV treatment</a:t>
            </a:r>
            <a:endParaRPr lang="en-CA" noProof="0">
              <a:effectLst/>
            </a:endParaRPr>
          </a:p>
        </p:txBody>
      </p:sp>
      <p:sp>
        <p:nvSpPr>
          <p:cNvPr id="3" name="Espace réservé du texte 2"/>
          <p:cNvSpPr>
            <a:spLocks noGrp="1"/>
          </p:cNvSpPr>
          <p:nvPr>
            <p:ph type="body" idx="1"/>
          </p:nvPr>
        </p:nvSpPr>
        <p:spPr>
          <a:xfrm>
            <a:off x="323528" y="1722881"/>
            <a:ext cx="3931920" cy="744071"/>
          </a:xfrm>
        </p:spPr>
        <p:txBody>
          <a:bodyPr/>
          <a:lstStyle/>
          <a:p>
            <a:r>
              <a:rPr lang="en-CA" noProof="0" smtClean="0">
                <a:effectLst/>
              </a:rPr>
              <a:t>What to monitor</a:t>
            </a:r>
            <a:endParaRPr lang="en-CA" noProof="0">
              <a:effectLst/>
            </a:endParaRPr>
          </a:p>
        </p:txBody>
      </p:sp>
      <p:sp>
        <p:nvSpPr>
          <p:cNvPr id="4" name="Espace réservé du contenu 3"/>
          <p:cNvSpPr>
            <a:spLocks noGrp="1"/>
          </p:cNvSpPr>
          <p:nvPr>
            <p:ph sz="half" idx="2"/>
          </p:nvPr>
        </p:nvSpPr>
        <p:spPr/>
        <p:txBody>
          <a:bodyPr>
            <a:normAutofit/>
          </a:bodyPr>
          <a:lstStyle/>
          <a:p>
            <a:r>
              <a:rPr lang="en-CA" noProof="0" dirty="0" smtClean="0">
                <a:effectLst/>
              </a:rPr>
              <a:t>HCV RNA, quantitative</a:t>
            </a:r>
          </a:p>
          <a:p>
            <a:endParaRPr lang="en-CA" noProof="0" dirty="0" smtClean="0">
              <a:effectLst/>
            </a:endParaRPr>
          </a:p>
          <a:p>
            <a:r>
              <a:rPr lang="en-CA" noProof="0" dirty="0" smtClean="0">
                <a:effectLst/>
              </a:rPr>
              <a:t>HCV RNA, qualitative</a:t>
            </a:r>
          </a:p>
          <a:p>
            <a:endParaRPr lang="en-CA" noProof="0" dirty="0" smtClean="0">
              <a:effectLst/>
            </a:endParaRPr>
          </a:p>
          <a:p>
            <a:r>
              <a:rPr lang="en-CA" noProof="0" dirty="0" smtClean="0">
                <a:effectLst/>
              </a:rPr>
              <a:t>Other laboratory tests</a:t>
            </a:r>
          </a:p>
          <a:p>
            <a:pPr lvl="1"/>
            <a:r>
              <a:rPr lang="en-CA" noProof="0" dirty="0" smtClean="0">
                <a:effectLst/>
              </a:rPr>
              <a:t>CBC with differential, liver panel, biochemistry, TSH,  CD4 cell count, HIV viral load, and AFP if cirrhotic</a:t>
            </a:r>
            <a:endParaRPr lang="en-CA" noProof="0" dirty="0">
              <a:effectLst/>
            </a:endParaRPr>
          </a:p>
        </p:txBody>
      </p:sp>
      <p:sp>
        <p:nvSpPr>
          <p:cNvPr id="5" name="Espace réservé du texte 4"/>
          <p:cNvSpPr>
            <a:spLocks noGrp="1"/>
          </p:cNvSpPr>
          <p:nvPr>
            <p:ph type="body" sz="quarter" idx="3"/>
          </p:nvPr>
        </p:nvSpPr>
        <p:spPr>
          <a:xfrm>
            <a:off x="4499992" y="1700808"/>
            <a:ext cx="3931920" cy="744071"/>
          </a:xfrm>
        </p:spPr>
        <p:txBody>
          <a:bodyPr/>
          <a:lstStyle/>
          <a:p>
            <a:r>
              <a:rPr lang="en-CA" noProof="0" smtClean="0">
                <a:effectLst/>
              </a:rPr>
              <a:t>When to monitor</a:t>
            </a:r>
            <a:endParaRPr lang="en-CA" noProof="0">
              <a:effectLst/>
            </a:endParaRPr>
          </a:p>
        </p:txBody>
      </p:sp>
      <p:sp>
        <p:nvSpPr>
          <p:cNvPr id="6" name="Espace réservé du contenu 5"/>
          <p:cNvSpPr>
            <a:spLocks noGrp="1"/>
          </p:cNvSpPr>
          <p:nvPr>
            <p:ph sz="quarter" idx="4"/>
          </p:nvPr>
        </p:nvSpPr>
        <p:spPr/>
        <p:txBody>
          <a:bodyPr>
            <a:normAutofit fontScale="92500" lnSpcReduction="20000"/>
          </a:bodyPr>
          <a:lstStyle/>
          <a:p>
            <a:pPr marL="0" indent="0">
              <a:buNone/>
            </a:pPr>
            <a:r>
              <a:rPr lang="en-CA" sz="1900" noProof="0" dirty="0" err="1" smtClean="0">
                <a:effectLst/>
              </a:rPr>
              <a:t>Telaprevir</a:t>
            </a:r>
            <a:r>
              <a:rPr lang="en-CA" sz="1900" noProof="0" dirty="0" smtClean="0">
                <a:effectLst/>
              </a:rPr>
              <a:t>: Week 0,4,8, and 12</a:t>
            </a:r>
          </a:p>
          <a:p>
            <a:pPr marL="0" lvl="1" indent="0">
              <a:buNone/>
            </a:pPr>
            <a:r>
              <a:rPr lang="en-CA" sz="1900" noProof="0" dirty="0" err="1" smtClean="0">
                <a:effectLst/>
              </a:rPr>
              <a:t>Boceprevir</a:t>
            </a:r>
            <a:r>
              <a:rPr lang="en-CA" sz="1900" noProof="0" dirty="0" smtClean="0">
                <a:effectLst/>
              </a:rPr>
              <a:t>: Week 0 and 12</a:t>
            </a:r>
          </a:p>
          <a:p>
            <a:pPr marL="0" lvl="1" indent="0">
              <a:buNone/>
            </a:pPr>
            <a:endParaRPr lang="en-CA" sz="1900" noProof="0" dirty="0" smtClean="0">
              <a:effectLst/>
            </a:endParaRPr>
          </a:p>
          <a:p>
            <a:pPr marL="0" lvl="1" indent="0">
              <a:buNone/>
            </a:pPr>
            <a:r>
              <a:rPr lang="en-CA" sz="1900" noProof="0" dirty="0" err="1" smtClean="0">
                <a:effectLst/>
              </a:rPr>
              <a:t>Telaprevir</a:t>
            </a:r>
            <a:r>
              <a:rPr lang="en-CA" sz="1900" noProof="0" dirty="0" smtClean="0">
                <a:effectLst/>
              </a:rPr>
              <a:t>: Week 24 and 48 </a:t>
            </a:r>
          </a:p>
          <a:p>
            <a:pPr marL="0" lvl="1" indent="0">
              <a:buNone/>
            </a:pPr>
            <a:r>
              <a:rPr lang="en-CA" sz="1900" noProof="0" dirty="0" err="1" smtClean="0">
                <a:effectLst/>
              </a:rPr>
              <a:t>Boceprevir</a:t>
            </a:r>
            <a:r>
              <a:rPr lang="en-CA" sz="1900" noProof="0" dirty="0" smtClean="0">
                <a:effectLst/>
              </a:rPr>
              <a:t>: Week 24 and 48</a:t>
            </a:r>
          </a:p>
          <a:p>
            <a:pPr marL="0" lvl="1" indent="0">
              <a:buNone/>
            </a:pPr>
            <a:endParaRPr lang="en-CA" noProof="0" dirty="0" smtClean="0">
              <a:effectLst/>
            </a:endParaRPr>
          </a:p>
          <a:p>
            <a:pPr marL="0" lvl="1" indent="0">
              <a:buNone/>
            </a:pPr>
            <a:r>
              <a:rPr lang="en-CA" noProof="0" dirty="0" smtClean="0">
                <a:effectLst/>
              </a:rPr>
              <a:t>CBC weekly for the first 4 weeks of PI use, every other week until week 12 and every month thereafter. Use clinical judgement. Liver panel, CD4 count, . biochemistry and TSH monthly.</a:t>
            </a:r>
          </a:p>
          <a:p>
            <a:pPr marL="0" lvl="1" indent="0">
              <a:buNone/>
            </a:pPr>
            <a:r>
              <a:rPr lang="en-CA" noProof="0" dirty="0" smtClean="0">
                <a:effectLst/>
              </a:rPr>
              <a:t>HIV load every 4-12 weeks, AFP every 6 months if cirrhotic.</a:t>
            </a:r>
          </a:p>
          <a:p>
            <a:pPr marL="0" lvl="1" indent="0">
              <a:buNone/>
            </a:pPr>
            <a:endParaRPr lang="en-CA" b="0" noProof="0" dirty="0">
              <a:effectLst/>
            </a:endParaRPr>
          </a:p>
        </p:txBody>
      </p:sp>
    </p:spTree>
    <p:extLst>
      <p:ext uri="{BB962C8B-B14F-4D97-AF65-F5344CB8AC3E}">
        <p14:creationId xmlns:p14="http://schemas.microsoft.com/office/powerpoint/2010/main" val="3875017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088"/>
            <a:ext cx="8229600" cy="1143000"/>
          </a:xfrm>
        </p:spPr>
        <p:txBody>
          <a:bodyPr>
            <a:noAutofit/>
          </a:bodyPr>
          <a:lstStyle/>
          <a:p>
            <a:r>
              <a:rPr lang="en-CA" sz="3900" noProof="0" smtClean="0">
                <a:effectLst/>
              </a:rPr>
              <a:t>Testing during HCV treatment with telaprevir of HIV co-infected patients</a:t>
            </a:r>
            <a:endParaRPr lang="en-CA" sz="3900" noProof="0">
              <a:effectLs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21016855"/>
              </p:ext>
            </p:extLst>
          </p:nvPr>
        </p:nvGraphicFramePr>
        <p:xfrm>
          <a:off x="107504" y="1484784"/>
          <a:ext cx="8856984" cy="5232400"/>
        </p:xfrm>
        <a:graphic>
          <a:graphicData uri="http://schemas.openxmlformats.org/drawingml/2006/table">
            <a:tbl>
              <a:tblPr firstRow="1" bandRow="1">
                <a:tableStyleId>{7E9639D4-E3E2-4D34-9284-5A2195B3D0D7}</a:tableStyleId>
              </a:tblPr>
              <a:tblGrid>
                <a:gridCol w="786108"/>
                <a:gridCol w="663072"/>
                <a:gridCol w="663072"/>
                <a:gridCol w="663072"/>
                <a:gridCol w="663072"/>
                <a:gridCol w="663072"/>
                <a:gridCol w="663072"/>
                <a:gridCol w="663072"/>
                <a:gridCol w="663072"/>
                <a:gridCol w="663072"/>
                <a:gridCol w="663072"/>
                <a:gridCol w="758850"/>
                <a:gridCol w="681306"/>
              </a:tblGrid>
              <a:tr h="370840">
                <a:tc>
                  <a:txBody>
                    <a:bodyPr/>
                    <a:lstStyle/>
                    <a:p>
                      <a:pPr algn="ctr"/>
                      <a:r>
                        <a:rPr lang="fr-CA" dirty="0" err="1" smtClean="0"/>
                        <a:t>Week</a:t>
                      </a:r>
                      <a:endParaRPr lang="fr-CA" dirty="0" smtClean="0"/>
                    </a:p>
                    <a:p>
                      <a:pPr algn="ctr"/>
                      <a:r>
                        <a:rPr lang="fr-CA" dirty="0" smtClean="0"/>
                        <a:t>Test</a:t>
                      </a:r>
                      <a:endParaRPr lang="fr-CA" dirty="0"/>
                    </a:p>
                  </a:txBody>
                  <a:tcPr/>
                </a:tc>
                <a:tc>
                  <a:txBody>
                    <a:bodyPr/>
                    <a:lstStyle/>
                    <a:p>
                      <a:pPr algn="ctr"/>
                      <a:r>
                        <a:rPr lang="fr-CA" dirty="0" smtClean="0"/>
                        <a:t>0</a:t>
                      </a:r>
                      <a:endParaRPr lang="fr-CA" dirty="0"/>
                    </a:p>
                  </a:txBody>
                  <a:tcPr/>
                </a:tc>
                <a:tc>
                  <a:txBody>
                    <a:bodyPr/>
                    <a:lstStyle/>
                    <a:p>
                      <a:pPr algn="ctr"/>
                      <a:r>
                        <a:rPr lang="fr-CA" dirty="0" smtClean="0"/>
                        <a:t>1-3</a:t>
                      </a:r>
                      <a:endParaRPr lang="fr-CA" dirty="0"/>
                    </a:p>
                  </a:txBody>
                  <a:tcPr/>
                </a:tc>
                <a:tc>
                  <a:txBody>
                    <a:bodyPr/>
                    <a:lstStyle/>
                    <a:p>
                      <a:pPr algn="ctr"/>
                      <a:r>
                        <a:rPr lang="fr-CA" dirty="0" smtClean="0"/>
                        <a:t>4</a:t>
                      </a:r>
                      <a:endParaRPr lang="fr-CA" dirty="0"/>
                    </a:p>
                  </a:txBody>
                  <a:tcPr/>
                </a:tc>
                <a:tc>
                  <a:txBody>
                    <a:bodyPr/>
                    <a:lstStyle/>
                    <a:p>
                      <a:pPr algn="ctr"/>
                      <a:r>
                        <a:rPr lang="fr-CA" dirty="0" smtClean="0"/>
                        <a:t>6</a:t>
                      </a:r>
                      <a:endParaRPr lang="fr-CA" dirty="0"/>
                    </a:p>
                  </a:txBody>
                  <a:tcPr/>
                </a:tc>
                <a:tc>
                  <a:txBody>
                    <a:bodyPr/>
                    <a:lstStyle/>
                    <a:p>
                      <a:pPr algn="ctr"/>
                      <a:r>
                        <a:rPr lang="fr-CA" dirty="0" smtClean="0"/>
                        <a:t>8</a:t>
                      </a:r>
                      <a:endParaRPr lang="fr-CA" dirty="0"/>
                    </a:p>
                  </a:txBody>
                  <a:tcPr/>
                </a:tc>
                <a:tc>
                  <a:txBody>
                    <a:bodyPr/>
                    <a:lstStyle/>
                    <a:p>
                      <a:pPr algn="ctr"/>
                      <a:r>
                        <a:rPr lang="fr-CA" dirty="0" smtClean="0"/>
                        <a:t>10</a:t>
                      </a:r>
                      <a:endParaRPr lang="fr-CA" dirty="0"/>
                    </a:p>
                  </a:txBody>
                  <a:tcPr/>
                </a:tc>
                <a:tc>
                  <a:txBody>
                    <a:bodyPr/>
                    <a:lstStyle/>
                    <a:p>
                      <a:pPr algn="ctr"/>
                      <a:r>
                        <a:rPr lang="fr-CA" dirty="0" smtClean="0"/>
                        <a:t>12</a:t>
                      </a:r>
                      <a:endParaRPr lang="fr-CA" dirty="0"/>
                    </a:p>
                  </a:txBody>
                  <a:tcPr/>
                </a:tc>
                <a:tc>
                  <a:txBody>
                    <a:bodyPr/>
                    <a:lstStyle/>
                    <a:p>
                      <a:pPr algn="ctr"/>
                      <a:r>
                        <a:rPr lang="fr-CA" dirty="0" smtClean="0"/>
                        <a:t>16</a:t>
                      </a:r>
                      <a:endParaRPr lang="fr-CA" dirty="0"/>
                    </a:p>
                  </a:txBody>
                  <a:tcPr/>
                </a:tc>
                <a:tc>
                  <a:txBody>
                    <a:bodyPr/>
                    <a:lstStyle/>
                    <a:p>
                      <a:pPr algn="ctr"/>
                      <a:r>
                        <a:rPr lang="fr-CA" dirty="0" smtClean="0"/>
                        <a:t>20</a:t>
                      </a:r>
                      <a:endParaRPr lang="fr-CA" dirty="0"/>
                    </a:p>
                  </a:txBody>
                  <a:tcPr/>
                </a:tc>
                <a:tc>
                  <a:txBody>
                    <a:bodyPr/>
                    <a:lstStyle/>
                    <a:p>
                      <a:pPr algn="ctr"/>
                      <a:r>
                        <a:rPr lang="fr-CA" dirty="0" smtClean="0"/>
                        <a:t>24</a:t>
                      </a:r>
                      <a:endParaRPr lang="fr-CA" dirty="0"/>
                    </a:p>
                  </a:txBody>
                  <a:tcPr/>
                </a:tc>
                <a:tc>
                  <a:txBody>
                    <a:bodyPr/>
                    <a:lstStyle/>
                    <a:p>
                      <a:pPr algn="ctr"/>
                      <a:r>
                        <a:rPr lang="fr-CA" dirty="0" smtClean="0"/>
                        <a:t>28-44</a:t>
                      </a:r>
                      <a:endParaRPr lang="fr-CA" dirty="0"/>
                    </a:p>
                  </a:txBody>
                  <a:tcPr/>
                </a:tc>
                <a:tc>
                  <a:txBody>
                    <a:bodyPr/>
                    <a:lstStyle/>
                    <a:p>
                      <a:pPr algn="ctr"/>
                      <a:r>
                        <a:rPr lang="fr-CA" dirty="0" smtClean="0"/>
                        <a:t>48</a:t>
                      </a:r>
                      <a:endParaRPr lang="fr-CA" dirty="0"/>
                    </a:p>
                  </a:txBody>
                  <a:tcPr/>
                </a:tc>
              </a:tr>
              <a:tr h="370840">
                <a:tc>
                  <a:txBody>
                    <a:bodyPr/>
                    <a:lstStyle/>
                    <a:p>
                      <a:pPr algn="ctr"/>
                      <a:r>
                        <a:rPr lang="fr-CA" dirty="0" smtClean="0"/>
                        <a:t>HCV RNA quant</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r>
              <a:tr h="370840">
                <a:tc>
                  <a:txBody>
                    <a:bodyPr/>
                    <a:lstStyle/>
                    <a:p>
                      <a:pPr algn="ctr"/>
                      <a:r>
                        <a:rPr lang="fr-CA" dirty="0" smtClean="0"/>
                        <a:t>HCV RNA </a:t>
                      </a:r>
                      <a:r>
                        <a:rPr lang="fr-CA" dirty="0" err="1" smtClean="0"/>
                        <a:t>qual</a:t>
                      </a:r>
                      <a:endParaRPr lang="fr-CA" dirty="0"/>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r>
              <a:tr h="370840">
                <a:tc>
                  <a:txBody>
                    <a:bodyPr/>
                    <a:lstStyle/>
                    <a:p>
                      <a:pPr algn="ctr"/>
                      <a:r>
                        <a:rPr lang="fr-CA" dirty="0" smtClean="0"/>
                        <a:t>CBC</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CD4+</a:t>
                      </a:r>
                      <a:endParaRPr lang="fr-CA" dirty="0"/>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r>
                        <a:rPr lang="fr-CA" dirty="0" smtClean="0"/>
                        <a:t>36</a:t>
                      </a: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HIV RNA</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r>
                        <a:rPr lang="fr-CA" dirty="0" smtClean="0"/>
                        <a:t>36</a:t>
                      </a:r>
                      <a:endParaRPr lang="fr-CA" dirty="0"/>
                    </a:p>
                  </a:txBody>
                  <a:tcPr/>
                </a:tc>
                <a:tc>
                  <a:txBody>
                    <a:bodyPr/>
                    <a:lstStyle/>
                    <a:p>
                      <a:pPr algn="ctr"/>
                      <a:r>
                        <a:rPr lang="fr-CA" dirty="0" smtClean="0"/>
                        <a:t>X</a:t>
                      </a:r>
                      <a:endParaRPr lang="fr-CA" dirty="0"/>
                    </a:p>
                  </a:txBody>
                  <a:tcPr/>
                </a:tc>
              </a:tr>
              <a:tr h="370840">
                <a:tc>
                  <a:txBody>
                    <a:bodyPr/>
                    <a:lstStyle/>
                    <a:p>
                      <a:pPr algn="ctr"/>
                      <a:r>
                        <a:rPr lang="fr-CA" dirty="0" err="1" smtClean="0"/>
                        <a:t>Liver</a:t>
                      </a:r>
                      <a:r>
                        <a:rPr lang="fr-CA" baseline="0" dirty="0" smtClean="0"/>
                        <a:t> + bio</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TSH</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AFP</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r>
            </a:tbl>
          </a:graphicData>
        </a:graphic>
      </p:graphicFrame>
    </p:spTree>
    <p:extLst>
      <p:ext uri="{BB962C8B-B14F-4D97-AF65-F5344CB8AC3E}">
        <p14:creationId xmlns:p14="http://schemas.microsoft.com/office/powerpoint/2010/main" val="6820840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43000"/>
          </a:xfrm>
        </p:spPr>
        <p:txBody>
          <a:bodyPr>
            <a:noAutofit/>
          </a:bodyPr>
          <a:lstStyle/>
          <a:p>
            <a:r>
              <a:rPr lang="en-CA" sz="3900" noProof="0" smtClean="0">
                <a:effectLst/>
              </a:rPr>
              <a:t>Testing during HCV treatment with boceprevir of HIV co-infected patients</a:t>
            </a:r>
            <a:endParaRPr lang="en-CA" sz="3900" noProof="0">
              <a:effectLs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43269414"/>
              </p:ext>
            </p:extLst>
          </p:nvPr>
        </p:nvGraphicFramePr>
        <p:xfrm>
          <a:off x="107504" y="1484784"/>
          <a:ext cx="8856980" cy="5232400"/>
        </p:xfrm>
        <a:graphic>
          <a:graphicData uri="http://schemas.openxmlformats.org/drawingml/2006/table">
            <a:tbl>
              <a:tblPr firstRow="1" bandRow="1">
                <a:tableStyleId>{7E9639D4-E3E2-4D34-9284-5A2195B3D0D7}</a:tableStyleId>
              </a:tblPr>
              <a:tblGrid>
                <a:gridCol w="786108"/>
                <a:gridCol w="576505"/>
                <a:gridCol w="581603"/>
                <a:gridCol w="576064"/>
                <a:gridCol w="720080"/>
                <a:gridCol w="648072"/>
                <a:gridCol w="576064"/>
                <a:gridCol w="720080"/>
                <a:gridCol w="648072"/>
                <a:gridCol w="648072"/>
                <a:gridCol w="792088"/>
                <a:gridCol w="902866"/>
                <a:gridCol w="681306"/>
              </a:tblGrid>
              <a:tr h="370840">
                <a:tc>
                  <a:txBody>
                    <a:bodyPr/>
                    <a:lstStyle/>
                    <a:p>
                      <a:pPr algn="ctr"/>
                      <a:r>
                        <a:rPr lang="fr-CA" dirty="0" err="1" smtClean="0"/>
                        <a:t>Week</a:t>
                      </a:r>
                      <a:endParaRPr lang="fr-CA" dirty="0" smtClean="0"/>
                    </a:p>
                    <a:p>
                      <a:pPr algn="ctr"/>
                      <a:r>
                        <a:rPr lang="fr-CA" dirty="0" smtClean="0"/>
                        <a:t>Test</a:t>
                      </a:r>
                      <a:endParaRPr lang="fr-CA" dirty="0"/>
                    </a:p>
                  </a:txBody>
                  <a:tcPr/>
                </a:tc>
                <a:tc>
                  <a:txBody>
                    <a:bodyPr/>
                    <a:lstStyle/>
                    <a:p>
                      <a:pPr algn="ctr"/>
                      <a:r>
                        <a:rPr lang="fr-CA" dirty="0" smtClean="0"/>
                        <a:t>0</a:t>
                      </a:r>
                      <a:endParaRPr lang="fr-CA" dirty="0"/>
                    </a:p>
                  </a:txBody>
                  <a:tcPr/>
                </a:tc>
                <a:tc>
                  <a:txBody>
                    <a:bodyPr/>
                    <a:lstStyle/>
                    <a:p>
                      <a:pPr algn="ctr"/>
                      <a:r>
                        <a:rPr lang="fr-CA" dirty="0" smtClean="0"/>
                        <a:t>2</a:t>
                      </a:r>
                      <a:endParaRPr lang="fr-CA" dirty="0"/>
                    </a:p>
                  </a:txBody>
                  <a:tcPr/>
                </a:tc>
                <a:tc>
                  <a:txBody>
                    <a:bodyPr/>
                    <a:lstStyle/>
                    <a:p>
                      <a:pPr algn="ctr"/>
                      <a:r>
                        <a:rPr lang="fr-CA" dirty="0" smtClean="0"/>
                        <a:t>4</a:t>
                      </a:r>
                      <a:endParaRPr lang="fr-CA" dirty="0"/>
                    </a:p>
                  </a:txBody>
                  <a:tcPr/>
                </a:tc>
                <a:tc>
                  <a:txBody>
                    <a:bodyPr/>
                    <a:lstStyle/>
                    <a:p>
                      <a:pPr algn="ctr"/>
                      <a:r>
                        <a:rPr lang="fr-CA" dirty="0" smtClean="0"/>
                        <a:t>5-7</a:t>
                      </a:r>
                      <a:endParaRPr lang="fr-CA" dirty="0"/>
                    </a:p>
                  </a:txBody>
                  <a:tcPr/>
                </a:tc>
                <a:tc>
                  <a:txBody>
                    <a:bodyPr/>
                    <a:lstStyle/>
                    <a:p>
                      <a:pPr algn="ctr"/>
                      <a:r>
                        <a:rPr lang="fr-CA" dirty="0" smtClean="0"/>
                        <a:t>8</a:t>
                      </a:r>
                      <a:endParaRPr lang="fr-CA" dirty="0"/>
                    </a:p>
                  </a:txBody>
                  <a:tcPr/>
                </a:tc>
                <a:tc>
                  <a:txBody>
                    <a:bodyPr/>
                    <a:lstStyle/>
                    <a:p>
                      <a:pPr algn="ctr"/>
                      <a:r>
                        <a:rPr lang="fr-CA" dirty="0" smtClean="0"/>
                        <a:t>10</a:t>
                      </a:r>
                      <a:endParaRPr lang="fr-CA" dirty="0"/>
                    </a:p>
                  </a:txBody>
                  <a:tcPr/>
                </a:tc>
                <a:tc>
                  <a:txBody>
                    <a:bodyPr/>
                    <a:lstStyle/>
                    <a:p>
                      <a:pPr algn="ctr"/>
                      <a:r>
                        <a:rPr lang="fr-CA" dirty="0" smtClean="0"/>
                        <a:t>12</a:t>
                      </a:r>
                      <a:endParaRPr lang="fr-CA" dirty="0"/>
                    </a:p>
                  </a:txBody>
                  <a:tcPr/>
                </a:tc>
                <a:tc>
                  <a:txBody>
                    <a:bodyPr/>
                    <a:lstStyle/>
                    <a:p>
                      <a:pPr algn="ctr"/>
                      <a:r>
                        <a:rPr lang="fr-CA" dirty="0" smtClean="0"/>
                        <a:t>16</a:t>
                      </a:r>
                      <a:endParaRPr lang="fr-CA" dirty="0"/>
                    </a:p>
                  </a:txBody>
                  <a:tcPr/>
                </a:tc>
                <a:tc>
                  <a:txBody>
                    <a:bodyPr/>
                    <a:lstStyle/>
                    <a:p>
                      <a:pPr algn="ctr"/>
                      <a:r>
                        <a:rPr lang="fr-CA" dirty="0" smtClean="0"/>
                        <a:t>20</a:t>
                      </a:r>
                      <a:endParaRPr lang="fr-CA" dirty="0"/>
                    </a:p>
                  </a:txBody>
                  <a:tcPr/>
                </a:tc>
                <a:tc>
                  <a:txBody>
                    <a:bodyPr/>
                    <a:lstStyle/>
                    <a:p>
                      <a:pPr algn="ctr"/>
                      <a:r>
                        <a:rPr lang="fr-CA" dirty="0" smtClean="0"/>
                        <a:t>24</a:t>
                      </a:r>
                      <a:endParaRPr lang="fr-CA" dirty="0"/>
                    </a:p>
                  </a:txBody>
                  <a:tcPr/>
                </a:tc>
                <a:tc>
                  <a:txBody>
                    <a:bodyPr/>
                    <a:lstStyle/>
                    <a:p>
                      <a:pPr algn="ctr"/>
                      <a:r>
                        <a:rPr lang="fr-CA" dirty="0" smtClean="0"/>
                        <a:t>28-44</a:t>
                      </a:r>
                      <a:endParaRPr lang="fr-CA" dirty="0"/>
                    </a:p>
                  </a:txBody>
                  <a:tcPr/>
                </a:tc>
                <a:tc>
                  <a:txBody>
                    <a:bodyPr/>
                    <a:lstStyle/>
                    <a:p>
                      <a:pPr algn="ctr"/>
                      <a:r>
                        <a:rPr lang="fr-CA" dirty="0" smtClean="0"/>
                        <a:t>48</a:t>
                      </a:r>
                      <a:endParaRPr lang="fr-CA" dirty="0"/>
                    </a:p>
                  </a:txBody>
                  <a:tcPr/>
                </a:tc>
              </a:tr>
              <a:tr h="370840">
                <a:tc>
                  <a:txBody>
                    <a:bodyPr/>
                    <a:lstStyle/>
                    <a:p>
                      <a:pPr algn="ctr"/>
                      <a:r>
                        <a:rPr lang="fr-CA" dirty="0" smtClean="0"/>
                        <a:t>HCV RNA quant</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endParaRPr lang="fr-CA" dirty="0"/>
                    </a:p>
                  </a:txBody>
                  <a:tcPr/>
                </a:tc>
                <a:tc>
                  <a:txBody>
                    <a:bodyPr/>
                    <a:lstStyle/>
                    <a:p>
                      <a:pPr algn="ctr"/>
                      <a:endParaRPr lang="fr-CA"/>
                    </a:p>
                  </a:txBody>
                  <a:tcPr/>
                </a:tc>
                <a:tc>
                  <a:txBody>
                    <a:bodyPr/>
                    <a:lstStyle/>
                    <a:p>
                      <a:pPr algn="ct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endParaRPr lang="fr-CA"/>
                    </a:p>
                  </a:txBody>
                  <a:tcPr/>
                </a:tc>
              </a:tr>
              <a:tr h="370840">
                <a:tc>
                  <a:txBody>
                    <a:bodyPr/>
                    <a:lstStyle/>
                    <a:p>
                      <a:pPr algn="ctr"/>
                      <a:r>
                        <a:rPr lang="fr-CA" dirty="0" smtClean="0"/>
                        <a:t>HCV RNA </a:t>
                      </a:r>
                      <a:r>
                        <a:rPr lang="fr-CA" dirty="0" err="1" smtClean="0"/>
                        <a:t>qual</a:t>
                      </a:r>
                      <a:endParaRPr lang="fr-CA" dirty="0"/>
                    </a:p>
                  </a:txBody>
                  <a:tcPr/>
                </a:tc>
                <a:tc>
                  <a:txBody>
                    <a:bodyPr/>
                    <a:lstStyle/>
                    <a:p>
                      <a:pPr algn="ctr"/>
                      <a:endParaRPr lang="fr-CA"/>
                    </a:p>
                  </a:txBody>
                  <a:tcPr/>
                </a:tc>
                <a:tc>
                  <a:txBody>
                    <a:bodyPr/>
                    <a:lstStyle/>
                    <a:p>
                      <a:pPr algn="ctr"/>
                      <a:endParaRPr lang="fr-CA"/>
                    </a:p>
                  </a:txBody>
                  <a:tcPr/>
                </a:tc>
                <a:tc>
                  <a:txBody>
                    <a:bodyPr/>
                    <a:lstStyle/>
                    <a:p>
                      <a:pPr algn="ctr"/>
                      <a:endParaRPr lang="fr-CA" dirty="0"/>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CBC</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CD4+</a:t>
                      </a:r>
                      <a:endParaRPr lang="fr-CA" dirty="0"/>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r>
                        <a:rPr lang="fr-CA" dirty="0" smtClean="0"/>
                        <a:t>36</a:t>
                      </a: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HIV RNA</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r>
                        <a:rPr lang="fr-CA" dirty="0" smtClean="0"/>
                        <a:t>36</a:t>
                      </a:r>
                      <a:endParaRPr lang="fr-CA" dirty="0"/>
                    </a:p>
                  </a:txBody>
                  <a:tcPr/>
                </a:tc>
                <a:tc>
                  <a:txBody>
                    <a:bodyPr/>
                    <a:lstStyle/>
                    <a:p>
                      <a:pPr algn="ctr"/>
                      <a:r>
                        <a:rPr lang="fr-CA" dirty="0" smtClean="0"/>
                        <a:t>X</a:t>
                      </a:r>
                      <a:endParaRPr lang="fr-CA" dirty="0"/>
                    </a:p>
                  </a:txBody>
                  <a:tcPr/>
                </a:tc>
              </a:tr>
              <a:tr h="370840">
                <a:tc>
                  <a:txBody>
                    <a:bodyPr/>
                    <a:lstStyle/>
                    <a:p>
                      <a:pPr algn="ctr"/>
                      <a:r>
                        <a:rPr lang="fr-CA" dirty="0" err="1" smtClean="0"/>
                        <a:t>Liver</a:t>
                      </a:r>
                      <a:r>
                        <a:rPr lang="fr-CA" baseline="0" dirty="0" smtClean="0"/>
                        <a:t> + bio</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TSH</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c>
                  <a:txBody>
                    <a:bodyPr/>
                    <a:lstStyle/>
                    <a:p>
                      <a:pPr algn="ctr"/>
                      <a:r>
                        <a:rPr lang="fr-CA" dirty="0" smtClean="0"/>
                        <a:t>X</a:t>
                      </a:r>
                      <a:endParaRPr lang="fr-CA" dirty="0"/>
                    </a:p>
                  </a:txBody>
                  <a:tcPr/>
                </a:tc>
              </a:tr>
              <a:tr h="370840">
                <a:tc>
                  <a:txBody>
                    <a:bodyPr/>
                    <a:lstStyle/>
                    <a:p>
                      <a:pPr algn="ctr"/>
                      <a:r>
                        <a:rPr lang="fr-CA" dirty="0" smtClean="0"/>
                        <a:t>AFP</a:t>
                      </a:r>
                      <a:endParaRPr lang="fr-CA" dirty="0"/>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endParaRPr lang="fr-CA"/>
                    </a:p>
                  </a:txBody>
                  <a:tcPr/>
                </a:tc>
                <a:tc>
                  <a:txBody>
                    <a:bodyPr/>
                    <a:lstStyle/>
                    <a:p>
                      <a:pPr algn="ctr"/>
                      <a:r>
                        <a:rPr lang="fr-CA" dirty="0" smtClean="0"/>
                        <a:t>X</a:t>
                      </a:r>
                      <a:endParaRPr lang="fr-CA" dirty="0"/>
                    </a:p>
                  </a:txBody>
                  <a:tcPr/>
                </a:tc>
                <a:tc>
                  <a:txBody>
                    <a:bodyPr/>
                    <a:lstStyle/>
                    <a:p>
                      <a:pPr algn="ctr"/>
                      <a:endParaRPr lang="fr-CA"/>
                    </a:p>
                  </a:txBody>
                  <a:tcPr/>
                </a:tc>
                <a:tc>
                  <a:txBody>
                    <a:bodyPr/>
                    <a:lstStyle/>
                    <a:p>
                      <a:pPr algn="ctr"/>
                      <a:r>
                        <a:rPr lang="fr-CA" dirty="0" smtClean="0"/>
                        <a:t>X</a:t>
                      </a:r>
                      <a:endParaRPr lang="fr-CA" dirty="0"/>
                    </a:p>
                  </a:txBody>
                  <a:tcPr/>
                </a:tc>
              </a:tr>
            </a:tbl>
          </a:graphicData>
        </a:graphic>
      </p:graphicFrame>
    </p:spTree>
    <p:extLst>
      <p:ext uri="{BB962C8B-B14F-4D97-AF65-F5344CB8AC3E}">
        <p14:creationId xmlns:p14="http://schemas.microsoft.com/office/powerpoint/2010/main" val="20088478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4300" noProof="0" smtClean="0">
                <a:effectLst/>
              </a:rPr>
              <a:t>Side effect management</a:t>
            </a:r>
            <a:endParaRPr lang="en-CA" sz="4300" noProof="0">
              <a:effectLst/>
            </a:endParaRPr>
          </a:p>
        </p:txBody>
      </p:sp>
      <p:sp>
        <p:nvSpPr>
          <p:cNvPr id="3" name="Espace réservé du contenu 2"/>
          <p:cNvSpPr>
            <a:spLocks noGrp="1"/>
          </p:cNvSpPr>
          <p:nvPr>
            <p:ph idx="1"/>
          </p:nvPr>
        </p:nvSpPr>
        <p:spPr>
          <a:xfrm>
            <a:off x="457200" y="1772816"/>
            <a:ext cx="8229600" cy="3962400"/>
          </a:xfrm>
        </p:spPr>
        <p:txBody>
          <a:bodyPr>
            <a:normAutofit/>
          </a:bodyPr>
          <a:lstStyle/>
          <a:p>
            <a:r>
              <a:rPr lang="en-CA" noProof="0" dirty="0" smtClean="0">
                <a:effectLst/>
              </a:rPr>
              <a:t>The most frequent adverse events reported in the clinical trials are</a:t>
            </a:r>
          </a:p>
          <a:p>
            <a:pPr lvl="1">
              <a:buSzPct val="70000"/>
            </a:pPr>
            <a:r>
              <a:rPr lang="en-CA" noProof="0" dirty="0" err="1" smtClean="0">
                <a:effectLst/>
              </a:rPr>
              <a:t>Telaprevir</a:t>
            </a:r>
            <a:r>
              <a:rPr lang="en-CA" noProof="0" dirty="0" smtClean="0">
                <a:effectLst/>
              </a:rPr>
              <a:t>: Rash, pruritus, </a:t>
            </a:r>
            <a:r>
              <a:rPr lang="en-CA" noProof="0" dirty="0" err="1" smtClean="0">
                <a:effectLst/>
              </a:rPr>
              <a:t>anemia</a:t>
            </a:r>
            <a:r>
              <a:rPr lang="en-CA" noProof="0" dirty="0" smtClean="0">
                <a:effectLst/>
              </a:rPr>
              <a:t> and </a:t>
            </a:r>
            <a:r>
              <a:rPr lang="en-CA" noProof="0" dirty="0" err="1" smtClean="0">
                <a:effectLst/>
              </a:rPr>
              <a:t>ano</a:t>
            </a:r>
            <a:r>
              <a:rPr lang="en-CA" noProof="0" dirty="0" smtClean="0">
                <a:effectLst/>
              </a:rPr>
              <a:t>-rectal discomfort</a:t>
            </a:r>
          </a:p>
          <a:p>
            <a:pPr lvl="1">
              <a:buSzPct val="70000"/>
            </a:pPr>
            <a:r>
              <a:rPr lang="en-CA" noProof="0" dirty="0" err="1" smtClean="0">
                <a:effectLst/>
              </a:rPr>
              <a:t>Boceprevir</a:t>
            </a:r>
            <a:r>
              <a:rPr lang="en-CA" noProof="0" dirty="0" smtClean="0">
                <a:effectLst/>
              </a:rPr>
              <a:t>: </a:t>
            </a:r>
            <a:r>
              <a:rPr lang="en-CA" noProof="0" dirty="0" err="1" smtClean="0">
                <a:effectLst/>
              </a:rPr>
              <a:t>Anemia</a:t>
            </a:r>
            <a:r>
              <a:rPr lang="en-CA" noProof="0" dirty="0" smtClean="0">
                <a:effectLst/>
              </a:rPr>
              <a:t> and </a:t>
            </a:r>
            <a:r>
              <a:rPr lang="en-CA" noProof="0" dirty="0" err="1" smtClean="0">
                <a:effectLst/>
              </a:rPr>
              <a:t>dysgueusia</a:t>
            </a:r>
            <a:endParaRPr lang="en-CA" noProof="0" dirty="0" smtClean="0">
              <a:effectLst/>
            </a:endParaRPr>
          </a:p>
          <a:p>
            <a:r>
              <a:rPr lang="en-CA" noProof="0" dirty="0" smtClean="0">
                <a:effectLst/>
              </a:rPr>
              <a:t>Same side effect management in co-infected as in HCV mono-infected</a:t>
            </a:r>
          </a:p>
          <a:p>
            <a:pPr lvl="1">
              <a:buSzPct val="70000"/>
            </a:pPr>
            <a:r>
              <a:rPr lang="en-CA" noProof="0" dirty="0" err="1" smtClean="0">
                <a:effectLst/>
              </a:rPr>
              <a:t>Anemia</a:t>
            </a:r>
            <a:r>
              <a:rPr lang="en-CA" noProof="0" dirty="0" smtClean="0">
                <a:effectLst/>
              </a:rPr>
              <a:t> can be severe and develop rapidly</a:t>
            </a:r>
          </a:p>
          <a:p>
            <a:pPr lvl="1">
              <a:buSzPct val="70000"/>
            </a:pPr>
            <a:r>
              <a:rPr lang="en-CA" noProof="0" dirty="0" smtClean="0">
                <a:effectLst/>
              </a:rPr>
              <a:t>Ribavirin dose reduction in HCV mono-infection does not impact SVR rates</a:t>
            </a:r>
          </a:p>
        </p:txBody>
      </p:sp>
    </p:spTree>
    <p:extLst>
      <p:ext uri="{BB962C8B-B14F-4D97-AF65-F5344CB8AC3E}">
        <p14:creationId xmlns:p14="http://schemas.microsoft.com/office/powerpoint/2010/main" val="1699697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en-CA" sz="3900" noProof="0" smtClean="0">
                <a:effectLst/>
              </a:rPr>
              <a:t/>
            </a:r>
            <a:br>
              <a:rPr lang="en-CA" sz="3900" noProof="0" smtClean="0">
                <a:effectLst/>
              </a:rPr>
            </a:br>
            <a:r>
              <a:rPr lang="en-CA" sz="3900" noProof="0" smtClean="0">
                <a:effectLst/>
              </a:rPr>
              <a:t>HCV Protease Inhibitors and resistance</a:t>
            </a:r>
            <a:br>
              <a:rPr lang="en-CA" sz="3900" noProof="0" smtClean="0">
                <a:effectLst/>
              </a:rPr>
            </a:br>
            <a:r>
              <a:rPr lang="en-CA" sz="3900" noProof="0" smtClean="0">
                <a:effectLst/>
              </a:rPr>
              <a:t> </a:t>
            </a:r>
            <a:endParaRPr lang="en-CA" sz="3900" noProof="0">
              <a:effectLst/>
            </a:endParaRPr>
          </a:p>
        </p:txBody>
      </p:sp>
      <p:sp>
        <p:nvSpPr>
          <p:cNvPr id="3" name="Espace réservé du contenu 2"/>
          <p:cNvSpPr>
            <a:spLocks noGrp="1"/>
          </p:cNvSpPr>
          <p:nvPr>
            <p:ph idx="1"/>
          </p:nvPr>
        </p:nvSpPr>
        <p:spPr>
          <a:xfrm>
            <a:off x="457200" y="1700808"/>
            <a:ext cx="8229600" cy="3962400"/>
          </a:xfrm>
        </p:spPr>
        <p:txBody>
          <a:bodyPr>
            <a:normAutofit fontScale="85000" lnSpcReduction="20000"/>
          </a:bodyPr>
          <a:lstStyle/>
          <a:p>
            <a:pPr marL="0" lvl="0" indent="0">
              <a:buNone/>
            </a:pPr>
            <a:r>
              <a:rPr lang="en-CA" sz="2600" noProof="0" dirty="0" smtClean="0">
                <a:effectLst/>
              </a:rPr>
              <a:t>Higher HCV viral load in HIV/HCV co-infected patients suggests higher risk for resistance development</a:t>
            </a:r>
          </a:p>
          <a:p>
            <a:pPr lvl="0"/>
            <a:r>
              <a:rPr lang="en-CA" noProof="0" dirty="0" smtClean="0">
                <a:effectLst/>
              </a:rPr>
              <a:t>Patient adherence to q7-9 hours schedule of </a:t>
            </a:r>
            <a:r>
              <a:rPr lang="en-CA" noProof="0" dirty="0" err="1" smtClean="0">
                <a:effectLst/>
              </a:rPr>
              <a:t>boceprevir</a:t>
            </a:r>
            <a:r>
              <a:rPr lang="en-CA" noProof="0" dirty="0" smtClean="0">
                <a:effectLst/>
              </a:rPr>
              <a:t> and </a:t>
            </a:r>
            <a:r>
              <a:rPr lang="en-CA" noProof="0" dirty="0" err="1" smtClean="0">
                <a:effectLst/>
              </a:rPr>
              <a:t>telaprevir</a:t>
            </a:r>
            <a:endParaRPr lang="en-CA" noProof="0" dirty="0" smtClean="0">
              <a:effectLst/>
            </a:endParaRPr>
          </a:p>
          <a:p>
            <a:pPr lvl="0"/>
            <a:r>
              <a:rPr lang="en-CA" noProof="0" dirty="0" smtClean="0">
                <a:effectLst/>
              </a:rPr>
              <a:t>Strict adherence to futility rules</a:t>
            </a:r>
          </a:p>
          <a:p>
            <a:pPr lvl="0"/>
            <a:r>
              <a:rPr lang="en-CA" noProof="0" dirty="0" err="1" smtClean="0">
                <a:effectLst/>
              </a:rPr>
              <a:t>Boceprevir</a:t>
            </a:r>
            <a:r>
              <a:rPr lang="en-CA" noProof="0" dirty="0" smtClean="0">
                <a:effectLst/>
              </a:rPr>
              <a:t> and </a:t>
            </a:r>
            <a:r>
              <a:rPr lang="en-CA" noProof="0" dirty="0" err="1" smtClean="0">
                <a:effectLst/>
              </a:rPr>
              <a:t>telaprevir</a:t>
            </a:r>
            <a:r>
              <a:rPr lang="en-CA" noProof="0" dirty="0" smtClean="0">
                <a:effectLst/>
              </a:rPr>
              <a:t> have the same resistance pattern. Patients who fail HCV PI therapy should not be retreated with the same or the other protease inhibitor</a:t>
            </a:r>
          </a:p>
          <a:p>
            <a:pPr lvl="0"/>
            <a:r>
              <a:rPr lang="en-CA" noProof="0" dirty="0" smtClean="0">
                <a:effectLst/>
              </a:rPr>
              <a:t>Not every patient needs to be treated right away: treatment can be deferred in those with no or mild fibrosis or unmotivated patients</a:t>
            </a:r>
          </a:p>
          <a:p>
            <a:pPr lvl="1">
              <a:buSzPct val="70000"/>
            </a:pPr>
            <a:r>
              <a:rPr lang="en-CA" noProof="0" dirty="0" smtClean="0">
                <a:effectLst/>
              </a:rPr>
              <a:t>Other anti-HCV treatment classes are being evaluated in clinical trials that will be active against PI failures</a:t>
            </a:r>
          </a:p>
          <a:p>
            <a:endParaRPr lang="en-CA" noProof="0" dirty="0">
              <a:effectLst/>
            </a:endParaRPr>
          </a:p>
        </p:txBody>
      </p:sp>
    </p:spTree>
    <p:extLst>
      <p:ext uri="{BB962C8B-B14F-4D97-AF65-F5344CB8AC3E}">
        <p14:creationId xmlns:p14="http://schemas.microsoft.com/office/powerpoint/2010/main" val="14249222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088"/>
            <a:ext cx="8229600" cy="1143000"/>
          </a:xfrm>
        </p:spPr>
        <p:txBody>
          <a:bodyPr>
            <a:noAutofit/>
          </a:bodyPr>
          <a:lstStyle/>
          <a:p>
            <a:r>
              <a:rPr lang="en-CA" sz="3900" noProof="0" smtClean="0">
                <a:effectLst/>
              </a:rPr>
              <a:t>Summary: Management of HCV </a:t>
            </a:r>
            <a:br>
              <a:rPr lang="en-CA" sz="3900" noProof="0" smtClean="0">
                <a:effectLst/>
              </a:rPr>
            </a:br>
            <a:r>
              <a:rPr lang="en-CA" sz="3900" noProof="0" smtClean="0">
                <a:effectLst/>
              </a:rPr>
              <a:t>in co-infected patients </a:t>
            </a:r>
            <a:endParaRPr lang="en-CA" sz="3900" noProof="0">
              <a:effectLst/>
            </a:endParaRPr>
          </a:p>
        </p:txBody>
      </p:sp>
      <p:sp>
        <p:nvSpPr>
          <p:cNvPr id="5" name="Content Placeholder 4"/>
          <p:cNvSpPr>
            <a:spLocks noGrp="1"/>
          </p:cNvSpPr>
          <p:nvPr>
            <p:ph idx="1"/>
          </p:nvPr>
        </p:nvSpPr>
        <p:spPr/>
        <p:txBody>
          <a:bodyPr>
            <a:normAutofit lnSpcReduction="10000"/>
          </a:bodyPr>
          <a:lstStyle/>
          <a:p>
            <a:r>
              <a:rPr lang="en-CA" noProof="0" smtClean="0">
                <a:effectLst/>
              </a:rPr>
              <a:t>Baseline blood, imaging and fibrosis assessment is important to characterize HCV infection and plan HCV treatment</a:t>
            </a:r>
          </a:p>
          <a:p>
            <a:r>
              <a:rPr lang="en-CA" noProof="0" smtClean="0">
                <a:effectLst/>
              </a:rPr>
              <a:t>PegIFN/RBV combination has low efficacy but SVR significantly increases outcomes</a:t>
            </a:r>
          </a:p>
          <a:p>
            <a:r>
              <a:rPr lang="en-CA" noProof="0" smtClean="0">
                <a:effectLst/>
              </a:rPr>
              <a:t>Hepatitis C protease inhibitors in combination </a:t>
            </a:r>
            <a:br>
              <a:rPr lang="en-CA" noProof="0" smtClean="0">
                <a:effectLst/>
              </a:rPr>
            </a:br>
            <a:r>
              <a:rPr lang="en-CA" noProof="0" smtClean="0">
                <a:effectLst/>
              </a:rPr>
              <a:t>with PegIFN/RBV increase SVR</a:t>
            </a:r>
          </a:p>
          <a:p>
            <a:pPr lvl="1">
              <a:buSzPct val="70000"/>
            </a:pPr>
            <a:r>
              <a:rPr lang="en-CA" noProof="0" smtClean="0">
                <a:effectLst/>
              </a:rPr>
              <a:t>Phase II and III trials under way</a:t>
            </a:r>
          </a:p>
          <a:p>
            <a:pPr lvl="1">
              <a:buSzPct val="70000"/>
            </a:pPr>
            <a:r>
              <a:rPr lang="en-CA" noProof="0" smtClean="0">
                <a:effectLst/>
              </a:rPr>
              <a:t>Significant drug-drug interactions with ART</a:t>
            </a:r>
          </a:p>
          <a:p>
            <a:endParaRPr lang="en-CA" noProof="0">
              <a:effectLst/>
            </a:endParaRPr>
          </a:p>
        </p:txBody>
      </p:sp>
    </p:spTree>
    <p:extLst>
      <p:ext uri="{BB962C8B-B14F-4D97-AF65-F5344CB8AC3E}">
        <p14:creationId xmlns:p14="http://schemas.microsoft.com/office/powerpoint/2010/main" val="30259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1682" name="Rectangle 2"/>
          <p:cNvSpPr>
            <a:spLocks noGrp="1" noChangeArrowheads="1"/>
          </p:cNvSpPr>
          <p:nvPr>
            <p:ph type="ctrTitle"/>
          </p:nvPr>
        </p:nvSpPr>
        <p:spPr>
          <a:xfrm>
            <a:off x="543424" y="1745416"/>
            <a:ext cx="8458200" cy="1981200"/>
          </a:xfrm>
        </p:spPr>
        <p:txBody>
          <a:bodyPr>
            <a:noAutofit/>
          </a:bodyPr>
          <a:lstStyle/>
          <a:p>
            <a:r>
              <a:rPr lang="en-CA" noProof="0" smtClean="0">
                <a:effectLst/>
              </a:rPr>
              <a:t>HCV Therapy: </a:t>
            </a:r>
            <a:br>
              <a:rPr lang="en-CA" noProof="0" smtClean="0">
                <a:effectLst/>
              </a:rPr>
            </a:br>
            <a:r>
              <a:rPr lang="en-CA" noProof="0" smtClean="0">
                <a:effectLst/>
              </a:rPr>
              <a:t>Direct Acting Antiviral Agents in Co-Infected Individuals </a:t>
            </a:r>
            <a:endParaRPr lang="en-CA" noProof="0">
              <a:effectLst/>
            </a:endParaRPr>
          </a:p>
        </p:txBody>
      </p:sp>
      <p:sp>
        <p:nvSpPr>
          <p:cNvPr id="2" name="TextBox 1"/>
          <p:cNvSpPr txBox="1"/>
          <p:nvPr/>
        </p:nvSpPr>
        <p:spPr>
          <a:xfrm>
            <a:off x="2771800" y="4030280"/>
            <a:ext cx="6189441" cy="1015663"/>
          </a:xfrm>
          <a:prstGeom prst="rect">
            <a:avLst/>
          </a:prstGeom>
          <a:noFill/>
        </p:spPr>
        <p:txBody>
          <a:bodyPr wrap="square" rtlCol="0">
            <a:spAutoFit/>
          </a:bodyPr>
          <a:lstStyle/>
          <a:p>
            <a:pPr algn="r"/>
            <a:r>
              <a:rPr lang="en-CA" sz="2000" b="1" dirty="0">
                <a:solidFill>
                  <a:prstClr val="white"/>
                </a:solidFill>
                <a:effectLst>
                  <a:outerShdw blurRad="38100" dist="38100" dir="2700000" algn="tl">
                    <a:srgbClr val="000000">
                      <a:alpha val="43137"/>
                    </a:srgbClr>
                  </a:outerShdw>
                </a:effectLst>
              </a:rPr>
              <a:t>Curtis Cooper, MD, FRCPC</a:t>
            </a:r>
            <a:br>
              <a:rPr lang="en-CA" sz="2000" b="1" dirty="0">
                <a:solidFill>
                  <a:prstClr val="white"/>
                </a:solidFill>
                <a:effectLst>
                  <a:outerShdw blurRad="38100" dist="38100" dir="2700000" algn="tl">
                    <a:srgbClr val="000000">
                      <a:alpha val="43137"/>
                    </a:srgbClr>
                  </a:outerShdw>
                </a:effectLst>
              </a:rPr>
            </a:br>
            <a:r>
              <a:rPr lang="en-CA" sz="2000" b="1" dirty="0">
                <a:solidFill>
                  <a:prstClr val="white"/>
                </a:solidFill>
                <a:effectLst>
                  <a:outerShdw blurRad="38100" dist="38100" dir="2700000" algn="tl">
                    <a:srgbClr val="000000">
                      <a:alpha val="43137"/>
                    </a:srgbClr>
                  </a:outerShdw>
                </a:effectLst>
              </a:rPr>
              <a:t>Faculty of Medicine, Division of Infectious Diseases</a:t>
            </a:r>
            <a:br>
              <a:rPr lang="en-CA" sz="2000" b="1" dirty="0">
                <a:solidFill>
                  <a:prstClr val="white"/>
                </a:solidFill>
                <a:effectLst>
                  <a:outerShdw blurRad="38100" dist="38100" dir="2700000" algn="tl">
                    <a:srgbClr val="000000">
                      <a:alpha val="43137"/>
                    </a:srgbClr>
                  </a:outerShdw>
                </a:effectLst>
              </a:rPr>
            </a:br>
            <a:r>
              <a:rPr lang="en-CA" sz="2000" b="1" dirty="0">
                <a:solidFill>
                  <a:prstClr val="white"/>
                </a:solidFill>
                <a:effectLst>
                  <a:outerShdw blurRad="38100" dist="38100" dir="2700000" algn="tl">
                    <a:srgbClr val="000000">
                      <a:alpha val="43137"/>
                    </a:srgbClr>
                  </a:outerShdw>
                </a:effectLst>
              </a:rPr>
              <a:t>University of Ottawa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5"/>
          <p:cNvPicPr>
            <a:picLocks noChangeAspect="1" noChangeArrowheads="1"/>
          </p:cNvPicPr>
          <p:nvPr/>
        </p:nvPicPr>
        <p:blipFill rotWithShape="1">
          <a:blip r:embed="rId3" cstate="print"/>
          <a:srcRect l="14802" r="14816"/>
          <a:stretch/>
        </p:blipFill>
        <p:spPr bwMode="auto">
          <a:xfrm>
            <a:off x="1259631" y="1675937"/>
            <a:ext cx="6739197" cy="48494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6" name="Rectangle 2"/>
          <p:cNvSpPr>
            <a:spLocks noGrp="1" noChangeArrowheads="1"/>
          </p:cNvSpPr>
          <p:nvPr>
            <p:ph type="title" idx="4294967295"/>
          </p:nvPr>
        </p:nvSpPr>
        <p:spPr>
          <a:xfrm>
            <a:off x="0" y="182088"/>
            <a:ext cx="9144000" cy="1139825"/>
          </a:xfrm>
        </p:spPr>
        <p:txBody>
          <a:bodyPr>
            <a:noAutofit/>
          </a:bodyPr>
          <a:lstStyle/>
          <a:p>
            <a:pPr eaLnBrk="1" hangingPunct="1"/>
            <a:r>
              <a:rPr lang="en-CA" sz="3900" noProof="0" smtClean="0">
                <a:effectLst/>
              </a:rPr>
              <a:t>Estimated numbers of Co-infected persons (worldwide)</a:t>
            </a:r>
            <a:endParaRPr lang="en-CA" sz="3900" noProof="0">
              <a:effectLst/>
            </a:endParaRPr>
          </a:p>
        </p:txBody>
      </p:sp>
      <p:sp>
        <p:nvSpPr>
          <p:cNvPr id="6" name="Curved Left Arrow 5"/>
          <p:cNvSpPr/>
          <p:nvPr/>
        </p:nvSpPr>
        <p:spPr>
          <a:xfrm>
            <a:off x="2971800" y="5029200"/>
            <a:ext cx="457200" cy="990600"/>
          </a:xfrm>
          <a:prstGeom prst="curvedLeftArrow">
            <a:avLst>
              <a:gd name="adj1" fmla="val 25000"/>
              <a:gd name="adj2" fmla="val 69573"/>
              <a:gd name="adj3" fmla="val 25000"/>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CA">
              <a:solidFill>
                <a:prstClr val="white"/>
              </a:solidFill>
            </a:endParaRPr>
          </a:p>
        </p:txBody>
      </p:sp>
      <p:sp>
        <p:nvSpPr>
          <p:cNvPr id="6149" name="TextBox 4"/>
          <p:cNvSpPr txBox="1">
            <a:spLocks noChangeArrowheads="1"/>
          </p:cNvSpPr>
          <p:nvPr/>
        </p:nvSpPr>
        <p:spPr bwMode="auto">
          <a:xfrm>
            <a:off x="1187624" y="5524500"/>
            <a:ext cx="2590800" cy="1154162"/>
          </a:xfrm>
          <a:prstGeom prst="rect">
            <a:avLst/>
          </a:prstGeom>
          <a:noFill/>
          <a:ln w="9525">
            <a:noFill/>
            <a:miter lim="800000"/>
            <a:headEnd/>
            <a:tailEnd/>
          </a:ln>
        </p:spPr>
        <p:txBody>
          <a:bodyPr>
            <a:spAutoFit/>
          </a:bodyPr>
          <a:lstStyle/>
          <a:p>
            <a:r>
              <a:rPr lang="en-CA" sz="1700" b="1" dirty="0">
                <a:solidFill>
                  <a:prstClr val="black"/>
                </a:solidFill>
                <a:ea typeface="ＭＳ Ｐゴシック" pitchFamily="34" charset="-128"/>
                <a:cs typeface="Arial" pitchFamily="34" charset="0"/>
              </a:rPr>
              <a:t>Canada: 30% HIV+  </a:t>
            </a:r>
            <a:endParaRPr lang="en-CA" sz="1700" b="1" dirty="0" smtClean="0">
              <a:solidFill>
                <a:prstClr val="black"/>
              </a:solidFill>
              <a:ea typeface="ＭＳ Ｐゴシック" pitchFamily="34" charset="-128"/>
              <a:cs typeface="Arial" pitchFamily="34" charset="0"/>
            </a:endParaRPr>
          </a:p>
          <a:p>
            <a:r>
              <a:rPr lang="en-CA" sz="1700" b="1" dirty="0" smtClean="0">
                <a:solidFill>
                  <a:prstClr val="black"/>
                </a:solidFill>
                <a:ea typeface="ＭＳ Ｐゴシック" pitchFamily="34" charset="-128"/>
                <a:cs typeface="Arial" pitchFamily="34" charset="0"/>
              </a:rPr>
              <a:t>(</a:t>
            </a:r>
            <a:r>
              <a:rPr lang="en-CA" sz="1700" b="1" dirty="0">
                <a:solidFill>
                  <a:prstClr val="black"/>
                </a:solidFill>
                <a:ea typeface="ＭＳ Ｐゴシック" pitchFamily="34" charset="-128"/>
                <a:cs typeface="Arial" pitchFamily="34" charset="0"/>
              </a:rPr>
              <a:t>est. 12-15,000) co-infected</a:t>
            </a:r>
          </a:p>
          <a:p>
            <a:pPr algn="r"/>
            <a:endParaRPr lang="en-CA" b="1" dirty="0">
              <a:solidFill>
                <a:prstClr val="black"/>
              </a:solidFill>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8" name="Rectangle 1028"/>
          <p:cNvSpPr>
            <a:spLocks noGrp="1" noChangeArrowheads="1"/>
          </p:cNvSpPr>
          <p:nvPr>
            <p:ph type="title"/>
          </p:nvPr>
        </p:nvSpPr>
        <p:spPr>
          <a:xfrm>
            <a:off x="0" y="-118552"/>
            <a:ext cx="9144000" cy="1752600"/>
          </a:xfrm>
        </p:spPr>
        <p:txBody>
          <a:bodyPr>
            <a:normAutofit/>
          </a:bodyPr>
          <a:lstStyle/>
          <a:p>
            <a:r>
              <a:rPr lang="en-CA" sz="3900" noProof="0" smtClean="0">
                <a:effectLst/>
              </a:rPr>
              <a:t>Key Peg-Interferon and Ribavirin Studies in HIV-HCV Co-Infection</a:t>
            </a:r>
            <a:endParaRPr lang="en-CA" sz="3900" noProof="0">
              <a:effectLst/>
            </a:endParaRPr>
          </a:p>
        </p:txBody>
      </p:sp>
      <p:sp>
        <p:nvSpPr>
          <p:cNvPr id="543747" name="Rectangle 1027"/>
          <p:cNvSpPr>
            <a:spLocks noGrp="1" noChangeArrowheads="1"/>
          </p:cNvSpPr>
          <p:nvPr>
            <p:ph type="body" idx="4294967295"/>
          </p:nvPr>
        </p:nvSpPr>
        <p:spPr>
          <a:xfrm>
            <a:off x="467544" y="1828800"/>
            <a:ext cx="6629400" cy="4343400"/>
          </a:xfrm>
        </p:spPr>
        <p:txBody>
          <a:bodyPr/>
          <a:lstStyle/>
          <a:p>
            <a:pPr>
              <a:lnSpc>
                <a:spcPct val="90000"/>
              </a:lnSpc>
            </a:pPr>
            <a:r>
              <a:rPr lang="en-CA" u="sng" noProof="0" dirty="0" smtClean="0">
                <a:effectLst/>
              </a:rPr>
              <a:t>APRICOT </a:t>
            </a:r>
            <a:r>
              <a:rPr lang="en-CA" noProof="0" dirty="0" smtClean="0">
                <a:effectLst/>
              </a:rPr>
              <a:t>(Dietrich et al.)</a:t>
            </a:r>
          </a:p>
          <a:p>
            <a:pPr lvl="2">
              <a:lnSpc>
                <a:spcPct val="90000"/>
              </a:lnSpc>
              <a:buClr>
                <a:schemeClr val="accent2"/>
              </a:buClr>
            </a:pPr>
            <a:r>
              <a:rPr lang="en-CA" sz="2200" noProof="0" dirty="0" smtClean="0">
                <a:effectLst/>
              </a:rPr>
              <a:t>95 centers, 19 countries (Canada 33 patients)</a:t>
            </a:r>
          </a:p>
          <a:p>
            <a:pPr lvl="2">
              <a:lnSpc>
                <a:spcPct val="90000"/>
              </a:lnSpc>
              <a:buClr>
                <a:schemeClr val="accent2"/>
              </a:buClr>
            </a:pPr>
            <a:r>
              <a:rPr lang="en-CA" sz="2200" noProof="0" dirty="0" smtClean="0">
                <a:effectLst/>
              </a:rPr>
              <a:t>Academic based</a:t>
            </a:r>
          </a:p>
          <a:p>
            <a:pPr>
              <a:lnSpc>
                <a:spcPct val="90000"/>
              </a:lnSpc>
            </a:pPr>
            <a:endParaRPr lang="en-CA" sz="2800" u="sng" noProof="0" dirty="0" smtClean="0">
              <a:effectLst/>
            </a:endParaRPr>
          </a:p>
          <a:p>
            <a:pPr>
              <a:lnSpc>
                <a:spcPct val="90000"/>
              </a:lnSpc>
            </a:pPr>
            <a:r>
              <a:rPr lang="en-CA" u="sng" noProof="0" dirty="0" smtClean="0">
                <a:effectLst/>
              </a:rPr>
              <a:t>RIBAVIC</a:t>
            </a:r>
            <a:r>
              <a:rPr lang="en-CA" noProof="0" dirty="0" smtClean="0">
                <a:effectLst/>
              </a:rPr>
              <a:t> (</a:t>
            </a:r>
            <a:r>
              <a:rPr lang="en-CA" noProof="0" dirty="0" err="1" smtClean="0">
                <a:effectLst/>
              </a:rPr>
              <a:t>Perrone</a:t>
            </a:r>
            <a:r>
              <a:rPr lang="en-CA" noProof="0" dirty="0" smtClean="0">
                <a:effectLst/>
              </a:rPr>
              <a:t> et al.)</a:t>
            </a:r>
          </a:p>
          <a:p>
            <a:pPr lvl="2">
              <a:lnSpc>
                <a:spcPct val="90000"/>
              </a:lnSpc>
              <a:buClr>
                <a:schemeClr val="accent2"/>
              </a:buClr>
            </a:pPr>
            <a:r>
              <a:rPr lang="en-CA" sz="2200" noProof="0" dirty="0" smtClean="0">
                <a:effectLst/>
              </a:rPr>
              <a:t>ANRS (French National Study Group)</a:t>
            </a:r>
          </a:p>
          <a:p>
            <a:pPr lvl="2">
              <a:lnSpc>
                <a:spcPct val="90000"/>
              </a:lnSpc>
              <a:buClr>
                <a:schemeClr val="accent2"/>
              </a:buClr>
            </a:pPr>
            <a:r>
              <a:rPr lang="en-CA" sz="2200" noProof="0" dirty="0" smtClean="0">
                <a:effectLst/>
              </a:rPr>
              <a:t>Community based </a:t>
            </a:r>
          </a:p>
          <a:p>
            <a:pPr lvl="2">
              <a:lnSpc>
                <a:spcPct val="90000"/>
              </a:lnSpc>
              <a:buFontTx/>
              <a:buNone/>
            </a:pPr>
            <a:endParaRPr lang="en-CA" sz="2000" noProof="0" dirty="0" smtClean="0">
              <a:effectLst/>
            </a:endParaRPr>
          </a:p>
          <a:p>
            <a:pPr>
              <a:lnSpc>
                <a:spcPct val="90000"/>
              </a:lnSpc>
            </a:pPr>
            <a:r>
              <a:rPr lang="en-CA" u="sng" noProof="0" dirty="0" smtClean="0">
                <a:effectLst/>
              </a:rPr>
              <a:t>ACTG 5071</a:t>
            </a:r>
            <a:r>
              <a:rPr lang="en-CA" noProof="0" dirty="0" smtClean="0">
                <a:effectLst/>
              </a:rPr>
              <a:t> (Chung et al.)</a:t>
            </a:r>
          </a:p>
          <a:p>
            <a:pPr lvl="2">
              <a:lnSpc>
                <a:spcPct val="90000"/>
              </a:lnSpc>
              <a:buClr>
                <a:schemeClr val="accent2"/>
              </a:buClr>
            </a:pPr>
            <a:r>
              <a:rPr lang="en-CA" sz="2200" noProof="0" dirty="0" smtClean="0">
                <a:effectLst/>
              </a:rPr>
              <a:t>US Cooperative group </a:t>
            </a:r>
          </a:p>
          <a:p>
            <a:pPr lvl="2">
              <a:lnSpc>
                <a:spcPct val="90000"/>
              </a:lnSpc>
              <a:buClr>
                <a:schemeClr val="accent2"/>
              </a:buClr>
            </a:pPr>
            <a:r>
              <a:rPr lang="en-CA" sz="2200" noProof="0" dirty="0" smtClean="0">
                <a:effectLst/>
              </a:rPr>
              <a:t>21 US community based sites</a:t>
            </a:r>
            <a:endParaRPr lang="en-CA" sz="2200" noProof="0" dirty="0">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0" y="8888"/>
            <a:ext cx="9144000" cy="16764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1429" tIns="45715" rIns="91429" bIns="45715">
            <a:normAutofit/>
          </a:bodyPr>
          <a:lstStyle/>
          <a:p>
            <a:r>
              <a:rPr lang="en-CA" altLang="en-US" sz="4300" noProof="0" smtClean="0">
                <a:effectLst/>
              </a:rPr>
              <a:t>APRICOT (Dietrich)</a:t>
            </a:r>
            <a:endParaRPr lang="en-CA" altLang="en-US" sz="4300" b="0" noProof="0">
              <a:effectLst/>
            </a:endParaRPr>
          </a:p>
        </p:txBody>
      </p:sp>
      <p:sp>
        <p:nvSpPr>
          <p:cNvPr id="539651" name="Rectangle 3"/>
          <p:cNvSpPr>
            <a:spLocks noChangeArrowheads="1"/>
          </p:cNvSpPr>
          <p:nvPr/>
        </p:nvSpPr>
        <p:spPr bwMode="auto">
          <a:xfrm>
            <a:off x="2362200" y="6019800"/>
            <a:ext cx="5938838"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spAutoFit/>
          </a:bodyPr>
          <a:lstStyle/>
          <a:p>
            <a:pPr eaLnBrk="0" fontAlgn="base" hangingPunct="0">
              <a:lnSpc>
                <a:spcPct val="90000"/>
              </a:lnSpc>
              <a:spcBef>
                <a:spcPct val="0"/>
              </a:spcBef>
              <a:spcAft>
                <a:spcPct val="0"/>
              </a:spcAft>
            </a:pPr>
            <a:r>
              <a:rPr lang="en-US" altLang="en-US" sz="1400" b="1" dirty="0">
                <a:solidFill>
                  <a:prstClr val="white"/>
                </a:solidFill>
                <a:latin typeface="Arial" pitchFamily="34" charset="0"/>
              </a:rPr>
              <a:t>Primary endpoint: loss of serum </a:t>
            </a:r>
            <a:r>
              <a:rPr lang="en-US" altLang="en-US" sz="1400" b="1" dirty="0">
                <a:solidFill>
                  <a:prstClr val="white"/>
                </a:solidFill>
              </a:rPr>
              <a:t>HCV-RNA</a:t>
            </a:r>
            <a:r>
              <a:rPr lang="en-US" altLang="en-US" sz="1400" b="1" dirty="0">
                <a:solidFill>
                  <a:prstClr val="white"/>
                </a:solidFill>
                <a:latin typeface="Arial" pitchFamily="34" charset="0"/>
              </a:rPr>
              <a:t> 24 weeks post-treatment.</a:t>
            </a:r>
            <a:endParaRPr lang="en-US" altLang="en-US" b="1" dirty="0">
              <a:solidFill>
                <a:prstClr val="white"/>
              </a:solidFill>
              <a:latin typeface="Arial" pitchFamily="34" charset="0"/>
            </a:endParaRPr>
          </a:p>
        </p:txBody>
      </p:sp>
      <p:sp>
        <p:nvSpPr>
          <p:cNvPr id="539652" name="Rectangle 4"/>
          <p:cNvSpPr>
            <a:spLocks noChangeArrowheads="1"/>
          </p:cNvSpPr>
          <p:nvPr/>
        </p:nvSpPr>
        <p:spPr bwMode="auto">
          <a:xfrm>
            <a:off x="2286000" y="4648200"/>
            <a:ext cx="5257800" cy="152400"/>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53" name="Rectangle 5"/>
          <p:cNvSpPr>
            <a:spLocks noChangeArrowheads="1"/>
          </p:cNvSpPr>
          <p:nvPr/>
        </p:nvSpPr>
        <p:spPr bwMode="auto">
          <a:xfrm>
            <a:off x="3733800" y="3657600"/>
            <a:ext cx="3810000" cy="1524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54" name="Rectangle 6"/>
          <p:cNvSpPr>
            <a:spLocks noChangeArrowheads="1"/>
          </p:cNvSpPr>
          <p:nvPr/>
        </p:nvSpPr>
        <p:spPr bwMode="auto">
          <a:xfrm>
            <a:off x="2057400" y="3657600"/>
            <a:ext cx="1905000" cy="1524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CA" sz="2400">
              <a:solidFill>
                <a:srgbClr val="FFFF00"/>
              </a:solidFill>
            </a:endParaRPr>
          </a:p>
        </p:txBody>
      </p:sp>
      <p:sp>
        <p:nvSpPr>
          <p:cNvPr id="539655" name="Text Box 7"/>
          <p:cNvSpPr txBox="1">
            <a:spLocks noChangeArrowheads="1"/>
          </p:cNvSpPr>
          <p:nvPr/>
        </p:nvSpPr>
        <p:spPr bwMode="auto">
          <a:xfrm>
            <a:off x="4038600" y="2362200"/>
            <a:ext cx="14116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prstClr val="white"/>
                </a:solidFill>
              </a:rPr>
              <a:t>3MIU TIW (48 wks)</a:t>
            </a:r>
          </a:p>
        </p:txBody>
      </p:sp>
      <p:sp>
        <p:nvSpPr>
          <p:cNvPr id="539656" name="Text Box 8"/>
          <p:cNvSpPr txBox="1">
            <a:spLocks noChangeArrowheads="1"/>
          </p:cNvSpPr>
          <p:nvPr/>
        </p:nvSpPr>
        <p:spPr bwMode="auto">
          <a:xfrm>
            <a:off x="1600200" y="1981200"/>
            <a:ext cx="6477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eaLnBrk="0" fontAlgn="base" hangingPunct="0">
              <a:lnSpc>
                <a:spcPct val="90000"/>
              </a:lnSpc>
              <a:spcBef>
                <a:spcPct val="20000"/>
              </a:spcBef>
              <a:spcAft>
                <a:spcPct val="0"/>
              </a:spcAft>
            </a:pPr>
            <a:r>
              <a:rPr lang="en-US" altLang="en-US" sz="2400" b="1" dirty="0">
                <a:solidFill>
                  <a:prstClr val="white"/>
                </a:solidFill>
              </a:rPr>
              <a:t>IFN alfa-2a + ribavirin 800  mg/daily</a:t>
            </a:r>
          </a:p>
        </p:txBody>
      </p:sp>
      <p:sp>
        <p:nvSpPr>
          <p:cNvPr id="539657" name="Text Box 9"/>
          <p:cNvSpPr txBox="1">
            <a:spLocks noChangeArrowheads="1"/>
          </p:cNvSpPr>
          <p:nvPr/>
        </p:nvSpPr>
        <p:spPr bwMode="auto">
          <a:xfrm>
            <a:off x="7086600" y="2362200"/>
            <a:ext cx="12446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eaLnBrk="0" fontAlgn="base" hangingPunct="0">
              <a:lnSpc>
                <a:spcPct val="90000"/>
              </a:lnSpc>
              <a:spcBef>
                <a:spcPct val="20000"/>
              </a:spcBef>
              <a:spcAft>
                <a:spcPct val="0"/>
              </a:spcAft>
            </a:pPr>
            <a:r>
              <a:rPr lang="en-US" altLang="en-US" sz="1600" b="1">
                <a:solidFill>
                  <a:prstClr val="white"/>
                </a:solidFill>
              </a:rPr>
              <a:t>N=285</a:t>
            </a:r>
            <a:endParaRPr lang="en-US" altLang="en-US" sz="2400">
              <a:solidFill>
                <a:prstClr val="white"/>
              </a:solidFill>
            </a:endParaRPr>
          </a:p>
        </p:txBody>
      </p:sp>
      <p:sp>
        <p:nvSpPr>
          <p:cNvPr id="539658" name="Text Box 10"/>
          <p:cNvSpPr txBox="1">
            <a:spLocks noChangeArrowheads="1"/>
          </p:cNvSpPr>
          <p:nvPr/>
        </p:nvSpPr>
        <p:spPr bwMode="auto">
          <a:xfrm>
            <a:off x="7162800" y="3352800"/>
            <a:ext cx="12446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eaLnBrk="0" fontAlgn="base" hangingPunct="0">
              <a:lnSpc>
                <a:spcPct val="90000"/>
              </a:lnSpc>
              <a:spcBef>
                <a:spcPct val="20000"/>
              </a:spcBef>
              <a:spcAft>
                <a:spcPct val="0"/>
              </a:spcAft>
            </a:pPr>
            <a:r>
              <a:rPr lang="en-US" altLang="en-US" sz="1600" b="1">
                <a:solidFill>
                  <a:prstClr val="white"/>
                </a:solidFill>
              </a:rPr>
              <a:t>N=286</a:t>
            </a:r>
            <a:endParaRPr lang="en-US" altLang="en-US" sz="2000" b="1">
              <a:solidFill>
                <a:prstClr val="white"/>
              </a:solidFill>
            </a:endParaRPr>
          </a:p>
          <a:p>
            <a:pPr fontAlgn="base">
              <a:spcBef>
                <a:spcPct val="0"/>
              </a:spcBef>
              <a:spcAft>
                <a:spcPct val="0"/>
              </a:spcAft>
            </a:pPr>
            <a:endParaRPr lang="en-US" altLang="en-US" sz="2400">
              <a:solidFill>
                <a:prstClr val="white"/>
              </a:solidFill>
            </a:endParaRPr>
          </a:p>
        </p:txBody>
      </p:sp>
      <p:sp>
        <p:nvSpPr>
          <p:cNvPr id="539659" name="Text Box 11"/>
          <p:cNvSpPr txBox="1">
            <a:spLocks noChangeArrowheads="1"/>
          </p:cNvSpPr>
          <p:nvPr/>
        </p:nvSpPr>
        <p:spPr bwMode="auto">
          <a:xfrm>
            <a:off x="7239000" y="4572000"/>
            <a:ext cx="12446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eaLnBrk="0" fontAlgn="base" hangingPunct="0">
              <a:lnSpc>
                <a:spcPct val="90000"/>
              </a:lnSpc>
              <a:spcBef>
                <a:spcPct val="20000"/>
              </a:spcBef>
              <a:spcAft>
                <a:spcPct val="0"/>
              </a:spcAft>
            </a:pPr>
            <a:r>
              <a:rPr lang="en-US" altLang="en-US" sz="1600" b="1">
                <a:solidFill>
                  <a:prstClr val="black"/>
                </a:solidFill>
              </a:rPr>
              <a:t>N=511</a:t>
            </a:r>
          </a:p>
        </p:txBody>
      </p:sp>
      <p:sp>
        <p:nvSpPr>
          <p:cNvPr id="539660" name="Text Box 12"/>
          <p:cNvSpPr txBox="1">
            <a:spLocks noChangeArrowheads="1"/>
          </p:cNvSpPr>
          <p:nvPr/>
        </p:nvSpPr>
        <p:spPr bwMode="auto">
          <a:xfrm>
            <a:off x="7543800" y="4800600"/>
            <a:ext cx="12192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400" b="1">
                <a:solidFill>
                  <a:prstClr val="white"/>
                </a:solidFill>
                <a:latin typeface="Arial" pitchFamily="34" charset="0"/>
              </a:rPr>
              <a:t>24 weeks</a:t>
            </a:r>
          </a:p>
          <a:p>
            <a:pPr eaLnBrk="0" fontAlgn="base" hangingPunct="0">
              <a:spcBef>
                <a:spcPct val="0"/>
              </a:spcBef>
              <a:spcAft>
                <a:spcPct val="0"/>
              </a:spcAft>
            </a:pPr>
            <a:endParaRPr lang="en-US" altLang="en-US" sz="1400" b="1">
              <a:solidFill>
                <a:prstClr val="white"/>
              </a:solidFill>
              <a:latin typeface="Arial" pitchFamily="34" charset="0"/>
            </a:endParaRPr>
          </a:p>
          <a:p>
            <a:pPr fontAlgn="base">
              <a:spcBef>
                <a:spcPct val="0"/>
              </a:spcBef>
              <a:spcAft>
                <a:spcPct val="0"/>
              </a:spcAft>
            </a:pPr>
            <a:endParaRPr lang="en-US" altLang="en-US" sz="2400">
              <a:solidFill>
                <a:prstClr val="white"/>
              </a:solidFill>
              <a:latin typeface="Arial" pitchFamily="34" charset="0"/>
            </a:endParaRPr>
          </a:p>
        </p:txBody>
      </p:sp>
      <p:sp>
        <p:nvSpPr>
          <p:cNvPr id="539661" name="Text Box 13"/>
          <p:cNvSpPr txBox="1">
            <a:spLocks noChangeArrowheads="1"/>
          </p:cNvSpPr>
          <p:nvPr/>
        </p:nvSpPr>
        <p:spPr bwMode="auto">
          <a:xfrm>
            <a:off x="4343400" y="5029200"/>
            <a:ext cx="9620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400" b="1">
                <a:solidFill>
                  <a:prstClr val="white"/>
                </a:solidFill>
                <a:latin typeface="Arial" pitchFamily="34" charset="0"/>
              </a:rPr>
              <a:t>48 weeks</a:t>
            </a:r>
          </a:p>
          <a:p>
            <a:pPr eaLnBrk="0" fontAlgn="base" hangingPunct="0">
              <a:spcBef>
                <a:spcPct val="0"/>
              </a:spcBef>
              <a:spcAft>
                <a:spcPct val="0"/>
              </a:spcAft>
            </a:pPr>
            <a:endParaRPr lang="en-US" altLang="en-US" sz="1400" b="1">
              <a:solidFill>
                <a:prstClr val="black"/>
              </a:solidFill>
              <a:latin typeface="Arial" pitchFamily="34" charset="0"/>
            </a:endParaRPr>
          </a:p>
          <a:p>
            <a:pPr fontAlgn="base">
              <a:spcBef>
                <a:spcPct val="0"/>
              </a:spcBef>
              <a:spcAft>
                <a:spcPct val="0"/>
              </a:spcAft>
            </a:pPr>
            <a:endParaRPr lang="en-US" altLang="en-US" sz="2400">
              <a:solidFill>
                <a:prstClr val="white"/>
              </a:solidFill>
              <a:latin typeface="Arial" pitchFamily="34" charset="0"/>
            </a:endParaRPr>
          </a:p>
        </p:txBody>
      </p:sp>
      <p:sp>
        <p:nvSpPr>
          <p:cNvPr id="539662" name="Text Box 14"/>
          <p:cNvSpPr txBox="1">
            <a:spLocks noChangeArrowheads="1"/>
          </p:cNvSpPr>
          <p:nvPr/>
        </p:nvSpPr>
        <p:spPr bwMode="auto">
          <a:xfrm>
            <a:off x="2667000" y="2971800"/>
            <a:ext cx="360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a:solidFill>
                  <a:prstClr val="white"/>
                </a:solidFill>
              </a:rPr>
              <a:t>PEG IFN alfa-2a + Placebo</a:t>
            </a:r>
          </a:p>
        </p:txBody>
      </p:sp>
      <p:sp>
        <p:nvSpPr>
          <p:cNvPr id="539663" name="Text Box 15"/>
          <p:cNvSpPr txBox="1">
            <a:spLocks noChangeArrowheads="1"/>
          </p:cNvSpPr>
          <p:nvPr/>
        </p:nvSpPr>
        <p:spPr bwMode="auto">
          <a:xfrm>
            <a:off x="2133600" y="3886200"/>
            <a:ext cx="54954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b="1" dirty="0">
                <a:solidFill>
                  <a:prstClr val="white"/>
                </a:solidFill>
              </a:rPr>
              <a:t>PEG IFN alfa-2a + ribavirin 800  mg/daily</a:t>
            </a:r>
          </a:p>
        </p:txBody>
      </p:sp>
      <p:sp>
        <p:nvSpPr>
          <p:cNvPr id="539664" name="Text Box 16"/>
          <p:cNvSpPr txBox="1">
            <a:spLocks noChangeArrowheads="1"/>
          </p:cNvSpPr>
          <p:nvPr/>
        </p:nvSpPr>
        <p:spPr bwMode="auto">
          <a:xfrm>
            <a:off x="4038600" y="3352800"/>
            <a:ext cx="15283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prstClr val="white"/>
                </a:solidFill>
              </a:rPr>
              <a:t>180 </a:t>
            </a:r>
            <a:r>
              <a:rPr lang="en-US" altLang="en-US" sz="1200" b="1">
                <a:solidFill>
                  <a:prstClr val="white"/>
                </a:solidFill>
                <a:sym typeface="Symbol" pitchFamily="18" charset="2"/>
              </a:rPr>
              <a:t>g </a:t>
            </a:r>
            <a:r>
              <a:rPr lang="en-US" altLang="en-US" sz="1200" b="1">
                <a:solidFill>
                  <a:prstClr val="white"/>
                </a:solidFill>
              </a:rPr>
              <a:t> QW (48 wks)</a:t>
            </a:r>
          </a:p>
        </p:txBody>
      </p:sp>
      <p:sp>
        <p:nvSpPr>
          <p:cNvPr id="539665" name="Text Box 17"/>
          <p:cNvSpPr txBox="1">
            <a:spLocks noChangeArrowheads="1"/>
          </p:cNvSpPr>
          <p:nvPr/>
        </p:nvSpPr>
        <p:spPr bwMode="auto">
          <a:xfrm>
            <a:off x="990600" y="5105400"/>
            <a:ext cx="841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a:solidFill>
                  <a:prstClr val="white"/>
                </a:solidFill>
              </a:rPr>
              <a:t>Follow-up</a:t>
            </a:r>
          </a:p>
        </p:txBody>
      </p:sp>
      <p:sp>
        <p:nvSpPr>
          <p:cNvPr id="539666" name="Text Box 18"/>
          <p:cNvSpPr txBox="1">
            <a:spLocks noChangeArrowheads="1"/>
          </p:cNvSpPr>
          <p:nvPr/>
        </p:nvSpPr>
        <p:spPr bwMode="auto">
          <a:xfrm>
            <a:off x="1066800" y="4800600"/>
            <a:ext cx="91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200" dirty="0">
                <a:solidFill>
                  <a:prstClr val="white"/>
                </a:solidFill>
              </a:rPr>
              <a:t>Endpoint</a:t>
            </a:r>
          </a:p>
          <a:p>
            <a:pPr fontAlgn="base">
              <a:spcBef>
                <a:spcPct val="0"/>
              </a:spcBef>
              <a:spcAft>
                <a:spcPct val="0"/>
              </a:spcAft>
            </a:pPr>
            <a:endParaRPr lang="en-US" altLang="en-US" sz="2400" dirty="0">
              <a:solidFill>
                <a:prstClr val="white"/>
              </a:solidFill>
            </a:endParaRPr>
          </a:p>
        </p:txBody>
      </p:sp>
      <p:sp>
        <p:nvSpPr>
          <p:cNvPr id="539667" name="Rectangle 19"/>
          <p:cNvSpPr>
            <a:spLocks noChangeArrowheads="1"/>
          </p:cNvSpPr>
          <p:nvPr/>
        </p:nvSpPr>
        <p:spPr bwMode="auto">
          <a:xfrm>
            <a:off x="7467600" y="2667000"/>
            <a:ext cx="914400" cy="1524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68" name="Rectangle 20"/>
          <p:cNvSpPr>
            <a:spLocks noChangeArrowheads="1"/>
          </p:cNvSpPr>
          <p:nvPr/>
        </p:nvSpPr>
        <p:spPr bwMode="auto">
          <a:xfrm>
            <a:off x="7543800" y="3657600"/>
            <a:ext cx="914400" cy="1524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69" name="Rectangle 21"/>
          <p:cNvSpPr>
            <a:spLocks noChangeArrowheads="1"/>
          </p:cNvSpPr>
          <p:nvPr/>
        </p:nvSpPr>
        <p:spPr bwMode="auto">
          <a:xfrm>
            <a:off x="7543800" y="4648200"/>
            <a:ext cx="914400" cy="1524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70" name="Oval 22"/>
          <p:cNvSpPr>
            <a:spLocks noChangeArrowheads="1"/>
          </p:cNvSpPr>
          <p:nvPr/>
        </p:nvSpPr>
        <p:spPr bwMode="auto">
          <a:xfrm>
            <a:off x="8458200" y="2590800"/>
            <a:ext cx="304800" cy="304800"/>
          </a:xfrm>
          <a:prstGeom prst="ellipse">
            <a:avLst/>
          </a:prstGeom>
          <a:solidFill>
            <a:srgbClr val="00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71" name="Oval 23"/>
          <p:cNvSpPr>
            <a:spLocks noChangeArrowheads="1"/>
          </p:cNvSpPr>
          <p:nvPr/>
        </p:nvSpPr>
        <p:spPr bwMode="auto">
          <a:xfrm>
            <a:off x="8534400" y="4572000"/>
            <a:ext cx="304800" cy="304800"/>
          </a:xfrm>
          <a:prstGeom prst="ellipse">
            <a:avLst/>
          </a:prstGeom>
          <a:solidFill>
            <a:srgbClr val="00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72" name="Oval 24"/>
          <p:cNvSpPr>
            <a:spLocks noChangeArrowheads="1"/>
          </p:cNvSpPr>
          <p:nvPr/>
        </p:nvSpPr>
        <p:spPr bwMode="auto">
          <a:xfrm>
            <a:off x="8534400" y="3581400"/>
            <a:ext cx="304800" cy="304800"/>
          </a:xfrm>
          <a:prstGeom prst="ellipse">
            <a:avLst/>
          </a:prstGeom>
          <a:solidFill>
            <a:srgbClr val="00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73" name="Oval 25"/>
          <p:cNvSpPr>
            <a:spLocks noChangeArrowheads="1"/>
          </p:cNvSpPr>
          <p:nvPr/>
        </p:nvSpPr>
        <p:spPr bwMode="auto">
          <a:xfrm>
            <a:off x="685800" y="4800600"/>
            <a:ext cx="228600" cy="228600"/>
          </a:xfrm>
          <a:prstGeom prst="ellipse">
            <a:avLst/>
          </a:prstGeom>
          <a:solidFill>
            <a:srgbClr val="00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74" name="Text Box 26"/>
          <p:cNvSpPr txBox="1">
            <a:spLocks noChangeArrowheads="1"/>
          </p:cNvSpPr>
          <p:nvPr/>
        </p:nvSpPr>
        <p:spPr bwMode="auto">
          <a:xfrm>
            <a:off x="7162800" y="4267200"/>
            <a:ext cx="12446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0" fontAlgn="base" hangingPunct="0">
              <a:lnSpc>
                <a:spcPct val="90000"/>
              </a:lnSpc>
              <a:spcBef>
                <a:spcPct val="20000"/>
              </a:spcBef>
              <a:spcAft>
                <a:spcPct val="0"/>
              </a:spcAft>
            </a:pPr>
            <a:r>
              <a:rPr lang="en-US" altLang="en-US" sz="1600" b="1">
                <a:solidFill>
                  <a:prstClr val="white"/>
                </a:solidFill>
              </a:rPr>
              <a:t>N=289</a:t>
            </a:r>
          </a:p>
          <a:p>
            <a:pPr fontAlgn="base">
              <a:spcBef>
                <a:spcPct val="0"/>
              </a:spcBef>
              <a:spcAft>
                <a:spcPct val="0"/>
              </a:spcAft>
            </a:pPr>
            <a:endParaRPr lang="en-US" altLang="en-US" sz="1600">
              <a:solidFill>
                <a:prstClr val="white"/>
              </a:solidFill>
            </a:endParaRPr>
          </a:p>
        </p:txBody>
      </p:sp>
      <p:sp>
        <p:nvSpPr>
          <p:cNvPr id="539675" name="Rectangle 27"/>
          <p:cNvSpPr>
            <a:spLocks noChangeArrowheads="1"/>
          </p:cNvSpPr>
          <p:nvPr/>
        </p:nvSpPr>
        <p:spPr bwMode="auto">
          <a:xfrm>
            <a:off x="685800" y="5181600"/>
            <a:ext cx="228600" cy="1524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76" name="Text Box 28"/>
          <p:cNvSpPr txBox="1">
            <a:spLocks noChangeArrowheads="1"/>
          </p:cNvSpPr>
          <p:nvPr/>
        </p:nvSpPr>
        <p:spPr bwMode="auto">
          <a:xfrm>
            <a:off x="381000" y="2667000"/>
            <a:ext cx="10679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b="1">
                <a:solidFill>
                  <a:prstClr val="white"/>
                </a:solidFill>
              </a:rPr>
              <a:t>Screening</a:t>
            </a:r>
          </a:p>
        </p:txBody>
      </p:sp>
      <p:sp>
        <p:nvSpPr>
          <p:cNvPr id="539677" name="Rectangle 29"/>
          <p:cNvSpPr>
            <a:spLocks noChangeArrowheads="1"/>
          </p:cNvSpPr>
          <p:nvPr/>
        </p:nvSpPr>
        <p:spPr bwMode="auto">
          <a:xfrm>
            <a:off x="762000" y="3200400"/>
            <a:ext cx="152400" cy="114300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a:solidFill>
                <a:srgbClr val="B2B2B2"/>
              </a:solidFill>
            </a:endParaRPr>
          </a:p>
        </p:txBody>
      </p:sp>
      <p:sp>
        <p:nvSpPr>
          <p:cNvPr id="539678" name="Rectangle 30"/>
          <p:cNvSpPr>
            <a:spLocks noChangeArrowheads="1"/>
          </p:cNvSpPr>
          <p:nvPr/>
        </p:nvSpPr>
        <p:spPr bwMode="auto">
          <a:xfrm>
            <a:off x="2362200" y="2667000"/>
            <a:ext cx="5181600"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79" name="Line 31"/>
          <p:cNvSpPr>
            <a:spLocks noChangeShapeType="1"/>
          </p:cNvSpPr>
          <p:nvPr/>
        </p:nvSpPr>
        <p:spPr bwMode="auto">
          <a:xfrm>
            <a:off x="838200" y="3733800"/>
            <a:ext cx="1143000" cy="0"/>
          </a:xfrm>
          <a:prstGeom prst="line">
            <a:avLst/>
          </a:prstGeom>
          <a:noFill/>
          <a:ln w="254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80" name="Line 32"/>
          <p:cNvSpPr>
            <a:spLocks noChangeShapeType="1"/>
          </p:cNvSpPr>
          <p:nvPr/>
        </p:nvSpPr>
        <p:spPr bwMode="auto">
          <a:xfrm>
            <a:off x="914400" y="3886200"/>
            <a:ext cx="1295400" cy="762000"/>
          </a:xfrm>
          <a:prstGeom prst="line">
            <a:avLst/>
          </a:prstGeom>
          <a:noFill/>
          <a:ln w="254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81" name="Line 33"/>
          <p:cNvSpPr>
            <a:spLocks noChangeShapeType="1"/>
          </p:cNvSpPr>
          <p:nvPr/>
        </p:nvSpPr>
        <p:spPr bwMode="auto">
          <a:xfrm flipV="1">
            <a:off x="914400" y="2743200"/>
            <a:ext cx="1371600" cy="838200"/>
          </a:xfrm>
          <a:prstGeom prst="line">
            <a:avLst/>
          </a:prstGeom>
          <a:noFill/>
          <a:ln w="254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539683" name="Text Box 35"/>
          <p:cNvSpPr txBox="1">
            <a:spLocks noChangeArrowheads="1"/>
          </p:cNvSpPr>
          <p:nvPr/>
        </p:nvSpPr>
        <p:spPr bwMode="auto">
          <a:xfrm>
            <a:off x="4038600" y="4343400"/>
            <a:ext cx="15283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prstClr val="white"/>
                </a:solidFill>
              </a:rPr>
              <a:t>180 </a:t>
            </a:r>
            <a:r>
              <a:rPr lang="en-US" altLang="en-US" sz="1200" b="1">
                <a:solidFill>
                  <a:prstClr val="white"/>
                </a:solidFill>
                <a:sym typeface="Symbol" pitchFamily="18" charset="2"/>
              </a:rPr>
              <a:t>g </a:t>
            </a:r>
            <a:r>
              <a:rPr lang="en-US" altLang="en-US" sz="1200" b="1">
                <a:solidFill>
                  <a:prstClr val="white"/>
                </a:solidFill>
              </a:rPr>
              <a:t> QW (48 wks)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721354489"/>
              </p:ext>
            </p:extLst>
          </p:nvPr>
        </p:nvGraphicFramePr>
        <p:xfrm>
          <a:off x="382588" y="1335088"/>
          <a:ext cx="8326437"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626691" name="Rectangle 3"/>
          <p:cNvSpPr>
            <a:spLocks noGrp="1" noChangeArrowheads="1"/>
          </p:cNvSpPr>
          <p:nvPr>
            <p:ph type="title"/>
          </p:nvPr>
        </p:nvSpPr>
        <p:spPr>
          <a:xfrm>
            <a:off x="0" y="-118552"/>
            <a:ext cx="9144000" cy="1759744"/>
          </a:xfrm>
          <a:noFill/>
          <a:ln/>
        </p:spPr>
        <p:txBody>
          <a:bodyPr>
            <a:normAutofit/>
          </a:bodyPr>
          <a:lstStyle/>
          <a:p>
            <a:r>
              <a:rPr lang="en-CA" sz="3900" noProof="0" smtClean="0">
                <a:effectLst/>
              </a:rPr>
              <a:t>Virologic Response* – End of Treatment vs End of Follow-up (Genotype 1)</a:t>
            </a:r>
            <a:endParaRPr lang="en-CA" sz="3900" noProof="0">
              <a:effectLst/>
            </a:endParaRPr>
          </a:p>
        </p:txBody>
      </p:sp>
      <p:sp>
        <p:nvSpPr>
          <p:cNvPr id="626692" name="Text Box 4"/>
          <p:cNvSpPr txBox="1">
            <a:spLocks noChangeArrowheads="1"/>
          </p:cNvSpPr>
          <p:nvPr/>
        </p:nvSpPr>
        <p:spPr bwMode="blackWhite">
          <a:xfrm rot="16200000">
            <a:off x="-135574" y="3715384"/>
            <a:ext cx="1379224" cy="341632"/>
          </a:xfrm>
          <a:prstGeom prst="rect">
            <a:avLst/>
          </a:prstGeom>
          <a:noFill/>
          <a:ln>
            <a:noFill/>
          </a:ln>
          <a:effectLst/>
          <a:extLst>
            <a:ext uri="{909E8E84-426E-40DD-AFC4-6F175D3DCCD1}">
              <a14:hiddenFill xmlns:a14="http://schemas.microsoft.com/office/drawing/2010/main">
                <a:gradFill rotWithShape="0">
                  <a:gsLst>
                    <a:gs pos="0">
                      <a:srgbClr val="009999">
                        <a:gamma/>
                        <a:shade val="36078"/>
                        <a:invGamma/>
                      </a:srgbClr>
                    </a:gs>
                    <a:gs pos="100000">
                      <a:srgbClr val="009999"/>
                    </a:gs>
                  </a:gsLst>
                  <a:lin ang="5400000" scaled="1"/>
                </a:gra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lnSpc>
                <a:spcPct val="90000"/>
              </a:lnSpc>
              <a:spcBef>
                <a:spcPct val="0"/>
              </a:spcBef>
              <a:spcAft>
                <a:spcPct val="0"/>
              </a:spcAft>
            </a:pPr>
            <a:r>
              <a:rPr lang="en-US" b="1" dirty="0">
                <a:solidFill>
                  <a:prstClr val="white"/>
                </a:solidFill>
              </a:rPr>
              <a:t>%</a:t>
            </a:r>
            <a:r>
              <a:rPr lang="en-US" b="1" dirty="0">
                <a:solidFill>
                  <a:prstClr val="white"/>
                </a:solidFill>
                <a:effectLst>
                  <a:outerShdw blurRad="38100" dist="38100" dir="2700000" algn="tl">
                    <a:srgbClr val="000000"/>
                  </a:outerShdw>
                </a:effectLst>
              </a:rPr>
              <a:t> </a:t>
            </a:r>
            <a:r>
              <a:rPr lang="en-US" b="1" dirty="0">
                <a:solidFill>
                  <a:prstClr val="white"/>
                </a:solidFill>
              </a:rPr>
              <a:t>Response</a:t>
            </a:r>
          </a:p>
        </p:txBody>
      </p:sp>
      <p:sp>
        <p:nvSpPr>
          <p:cNvPr id="626693" name="Text Box 5"/>
          <p:cNvSpPr txBox="1">
            <a:spLocks noChangeArrowheads="1"/>
          </p:cNvSpPr>
          <p:nvPr/>
        </p:nvSpPr>
        <p:spPr bwMode="auto">
          <a:xfrm>
            <a:off x="347663" y="6403493"/>
            <a:ext cx="2646558"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tabLst>
                <a:tab pos="106363" algn="l"/>
              </a:tabLst>
              <a:defRPr sz="2400">
                <a:solidFill>
                  <a:schemeClr val="tx1"/>
                </a:solidFill>
                <a:latin typeface="Times New Roman" pitchFamily="18" charset="0"/>
              </a:defRPr>
            </a:lvl1pPr>
            <a:lvl2pPr>
              <a:tabLst>
                <a:tab pos="106363" algn="l"/>
              </a:tabLst>
              <a:defRPr sz="2400">
                <a:solidFill>
                  <a:schemeClr val="tx1"/>
                </a:solidFill>
                <a:latin typeface="Times New Roman" pitchFamily="18" charset="0"/>
              </a:defRPr>
            </a:lvl2pPr>
            <a:lvl3pPr>
              <a:tabLst>
                <a:tab pos="106363" algn="l"/>
              </a:tabLst>
              <a:defRPr sz="2400">
                <a:solidFill>
                  <a:schemeClr val="tx1"/>
                </a:solidFill>
                <a:latin typeface="Times New Roman" pitchFamily="18" charset="0"/>
              </a:defRPr>
            </a:lvl3pPr>
            <a:lvl4pPr>
              <a:tabLst>
                <a:tab pos="106363" algn="l"/>
              </a:tabLst>
              <a:defRPr sz="2400">
                <a:solidFill>
                  <a:schemeClr val="tx1"/>
                </a:solidFill>
                <a:latin typeface="Times New Roman" pitchFamily="18" charset="0"/>
              </a:defRPr>
            </a:lvl4pPr>
            <a:lvl5pPr>
              <a:tabLst>
                <a:tab pos="106363" algn="l"/>
              </a:tabLst>
              <a:defRPr sz="2400">
                <a:solidFill>
                  <a:schemeClr val="tx1"/>
                </a:solidFill>
                <a:latin typeface="Times New Roman" pitchFamily="18" charset="0"/>
              </a:defRPr>
            </a:lvl5pPr>
            <a:lvl6pPr eaLnBrk="0" fontAlgn="base" hangingPunct="0">
              <a:spcBef>
                <a:spcPct val="0"/>
              </a:spcBef>
              <a:spcAft>
                <a:spcPct val="0"/>
              </a:spcAft>
              <a:tabLst>
                <a:tab pos="106363" algn="l"/>
              </a:tabLst>
              <a:defRPr sz="2400">
                <a:solidFill>
                  <a:schemeClr val="tx1"/>
                </a:solidFill>
                <a:latin typeface="Times New Roman" pitchFamily="18" charset="0"/>
              </a:defRPr>
            </a:lvl6pPr>
            <a:lvl7pPr eaLnBrk="0" fontAlgn="base" hangingPunct="0">
              <a:spcBef>
                <a:spcPct val="0"/>
              </a:spcBef>
              <a:spcAft>
                <a:spcPct val="0"/>
              </a:spcAft>
              <a:tabLst>
                <a:tab pos="106363" algn="l"/>
              </a:tabLst>
              <a:defRPr sz="2400">
                <a:solidFill>
                  <a:schemeClr val="tx1"/>
                </a:solidFill>
                <a:latin typeface="Times New Roman" pitchFamily="18" charset="0"/>
              </a:defRPr>
            </a:lvl7pPr>
            <a:lvl8pPr eaLnBrk="0" fontAlgn="base" hangingPunct="0">
              <a:spcBef>
                <a:spcPct val="0"/>
              </a:spcBef>
              <a:spcAft>
                <a:spcPct val="0"/>
              </a:spcAft>
              <a:tabLst>
                <a:tab pos="106363" algn="l"/>
              </a:tabLst>
              <a:defRPr sz="2400">
                <a:solidFill>
                  <a:schemeClr val="tx1"/>
                </a:solidFill>
                <a:latin typeface="Times New Roman" pitchFamily="18" charset="0"/>
              </a:defRPr>
            </a:lvl8pPr>
            <a:lvl9pPr eaLnBrk="0" fontAlgn="base" hangingPunct="0">
              <a:spcBef>
                <a:spcPct val="0"/>
              </a:spcBef>
              <a:spcAft>
                <a:spcPct val="0"/>
              </a:spcAft>
              <a:tabLst>
                <a:tab pos="106363" algn="l"/>
              </a:tabLst>
              <a:defRPr sz="2400">
                <a:solidFill>
                  <a:schemeClr val="tx1"/>
                </a:solidFill>
                <a:latin typeface="Times New Roman" pitchFamily="18" charset="0"/>
              </a:defRPr>
            </a:lvl9pPr>
          </a:lstStyle>
          <a:p>
            <a:pPr eaLnBrk="0" fontAlgn="base" hangingPunct="0">
              <a:lnSpc>
                <a:spcPct val="90000"/>
              </a:lnSpc>
              <a:spcBef>
                <a:spcPct val="30000"/>
              </a:spcBef>
              <a:spcAft>
                <a:spcPct val="0"/>
              </a:spcAft>
            </a:pPr>
            <a:r>
              <a:rPr lang="en-US" sz="1400" dirty="0">
                <a:solidFill>
                  <a:prstClr val="white"/>
                </a:solidFill>
                <a:latin typeface="Corbel"/>
              </a:rPr>
              <a:t>* Defined as &lt;50 IU/mL HCV RNA</a:t>
            </a:r>
          </a:p>
        </p:txBody>
      </p:sp>
      <p:grpSp>
        <p:nvGrpSpPr>
          <p:cNvPr id="3" name="Group 9"/>
          <p:cNvGrpSpPr>
            <a:grpSpLocks/>
          </p:cNvGrpSpPr>
          <p:nvPr/>
        </p:nvGrpSpPr>
        <p:grpSpPr bwMode="auto">
          <a:xfrm>
            <a:off x="2808288" y="1622428"/>
            <a:ext cx="3276600" cy="276226"/>
            <a:chOff x="1799" y="1012"/>
            <a:chExt cx="2064" cy="174"/>
          </a:xfrm>
        </p:grpSpPr>
        <p:sp>
          <p:nvSpPr>
            <p:cNvPr id="626698" name="Rectangle 10" descr="Wide upward diagonal"/>
            <p:cNvSpPr>
              <a:spLocks noChangeArrowheads="1"/>
            </p:cNvSpPr>
            <p:nvPr/>
          </p:nvSpPr>
          <p:spPr bwMode="auto">
            <a:xfrm>
              <a:off x="1799" y="1027"/>
              <a:ext cx="156" cy="156"/>
            </a:xfrm>
            <a:prstGeom prst="rect">
              <a:avLst/>
            </a:prstGeom>
            <a:pattFill prst="wdUpDiag">
              <a:fgClr>
                <a:srgbClr val="808080"/>
              </a:fgClr>
              <a:bgClr>
                <a:srgbClr val="FFFFFF"/>
              </a:bgClr>
            </a:pattFill>
            <a:ln w="12700">
              <a:solidFill>
                <a:schemeClr val="bg2"/>
              </a:solidFill>
              <a:miter lim="800000"/>
              <a:headEnd/>
              <a:tailEnd/>
            </a:ln>
          </p:spPr>
          <p:txBody>
            <a:bodyPr/>
            <a:lstStyle/>
            <a:p>
              <a:pPr eaLnBrk="0" fontAlgn="base" hangingPunct="0">
                <a:spcBef>
                  <a:spcPct val="0"/>
                </a:spcBef>
                <a:spcAft>
                  <a:spcPct val="0"/>
                </a:spcAft>
              </a:pPr>
              <a:endParaRPr lang="en-CA" sz="1600">
                <a:solidFill>
                  <a:prstClr val="white"/>
                </a:solidFill>
              </a:endParaRPr>
            </a:p>
          </p:txBody>
        </p:sp>
        <p:sp>
          <p:nvSpPr>
            <p:cNvPr id="626699" name="Rectangle 11"/>
            <p:cNvSpPr>
              <a:spLocks noChangeArrowheads="1"/>
            </p:cNvSpPr>
            <p:nvPr/>
          </p:nvSpPr>
          <p:spPr bwMode="auto">
            <a:xfrm>
              <a:off x="2015" y="1012"/>
              <a:ext cx="10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dirty="0">
                  <a:solidFill>
                    <a:srgbClr val="FFFFFF"/>
                  </a:solidFill>
                  <a:effectLst>
                    <a:outerShdw blurRad="38100" dist="38100" dir="2700000" algn="tl">
                      <a:srgbClr val="000000"/>
                    </a:outerShdw>
                  </a:effectLst>
                </a:rPr>
                <a:t>End of treatment</a:t>
              </a:r>
              <a:endParaRPr lang="en-US" dirty="0">
                <a:solidFill>
                  <a:srgbClr val="FDA4B5"/>
                </a:solidFill>
                <a:effectLst>
                  <a:outerShdw blurRad="38100" dist="38100" dir="2700000" algn="tl">
                    <a:srgbClr val="000000"/>
                  </a:outerShdw>
                </a:effectLst>
              </a:endParaRPr>
            </a:p>
          </p:txBody>
        </p:sp>
        <p:sp>
          <p:nvSpPr>
            <p:cNvPr id="626700" name="Rectangle 12"/>
            <p:cNvSpPr>
              <a:spLocks noChangeArrowheads="1"/>
            </p:cNvSpPr>
            <p:nvPr/>
          </p:nvSpPr>
          <p:spPr bwMode="auto">
            <a:xfrm>
              <a:off x="3610" y="1012"/>
              <a:ext cx="2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solidFill>
                    <a:srgbClr val="FFFFFF"/>
                  </a:solidFill>
                  <a:effectLst>
                    <a:outerShdw blurRad="38100" dist="38100" dir="2700000" algn="tl">
                      <a:srgbClr val="000000"/>
                    </a:outerShdw>
                  </a:effectLst>
                </a:rPr>
                <a:t>SVR</a:t>
              </a:r>
              <a:endParaRPr lang="en-US">
                <a:solidFill>
                  <a:srgbClr val="FDA4B5"/>
                </a:solidFill>
                <a:effectLst>
                  <a:outerShdw blurRad="38100" dist="38100" dir="2700000" algn="tl">
                    <a:srgbClr val="000000"/>
                  </a:outerShdw>
                </a:effectLst>
              </a:endParaRPr>
            </a:p>
          </p:txBody>
        </p:sp>
        <p:sp>
          <p:nvSpPr>
            <p:cNvPr id="626701" name="Rectangle 13"/>
            <p:cNvSpPr>
              <a:spLocks noChangeArrowheads="1"/>
            </p:cNvSpPr>
            <p:nvPr/>
          </p:nvSpPr>
          <p:spPr bwMode="auto">
            <a:xfrm>
              <a:off x="3394" y="1027"/>
              <a:ext cx="156" cy="156"/>
            </a:xfrm>
            <a:prstGeom prst="rect">
              <a:avLst/>
            </a:prstGeom>
            <a:solidFill>
              <a:srgbClr val="808080"/>
            </a:solidFill>
            <a:ln w="12700">
              <a:solidFill>
                <a:schemeClr val="bg2"/>
              </a:solidFill>
              <a:miter lim="800000"/>
              <a:headEnd/>
              <a:tailEnd/>
            </a:ln>
          </p:spPr>
          <p:txBody>
            <a:bodyPr/>
            <a:lstStyle/>
            <a:p>
              <a:pPr eaLnBrk="0" fontAlgn="base" hangingPunct="0">
                <a:spcBef>
                  <a:spcPct val="0"/>
                </a:spcBef>
                <a:spcAft>
                  <a:spcPct val="0"/>
                </a:spcAft>
              </a:pPr>
              <a:endParaRPr lang="en-CA" sz="160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4003345322"/>
              </p:ext>
            </p:extLst>
          </p:nvPr>
        </p:nvGraphicFramePr>
        <p:xfrm>
          <a:off x="382588" y="1335088"/>
          <a:ext cx="8326437" cy="4978400"/>
        </p:xfrm>
        <a:graphic>
          <a:graphicData uri="http://schemas.openxmlformats.org/drawingml/2006/chart">
            <c:chart xmlns:c="http://schemas.openxmlformats.org/drawingml/2006/chart" xmlns:r="http://schemas.openxmlformats.org/officeDocument/2006/relationships" r:id="rId3"/>
          </a:graphicData>
        </a:graphic>
      </p:graphicFrame>
      <p:sp>
        <p:nvSpPr>
          <p:cNvPr id="628739" name="Rectangle 3"/>
          <p:cNvSpPr>
            <a:spLocks noGrp="1" noChangeArrowheads="1"/>
          </p:cNvSpPr>
          <p:nvPr>
            <p:ph type="title"/>
          </p:nvPr>
        </p:nvSpPr>
        <p:spPr>
          <a:xfrm>
            <a:off x="0" y="-58424"/>
            <a:ext cx="9144000" cy="1622425"/>
          </a:xfrm>
          <a:noFill/>
          <a:ln/>
        </p:spPr>
        <p:txBody>
          <a:bodyPr>
            <a:normAutofit/>
          </a:bodyPr>
          <a:lstStyle/>
          <a:p>
            <a:r>
              <a:rPr lang="en-CA" sz="3900" noProof="0" smtClean="0">
                <a:effectLst/>
              </a:rPr>
              <a:t>Virologic Response* – End of Treatment vs End of Follow-up (Genotype 2 and 3)</a:t>
            </a:r>
            <a:endParaRPr lang="en-CA" sz="3900" noProof="0">
              <a:effectLst/>
            </a:endParaRPr>
          </a:p>
        </p:txBody>
      </p:sp>
      <p:sp>
        <p:nvSpPr>
          <p:cNvPr id="628740" name="Text Box 4"/>
          <p:cNvSpPr txBox="1">
            <a:spLocks noChangeArrowheads="1"/>
          </p:cNvSpPr>
          <p:nvPr/>
        </p:nvSpPr>
        <p:spPr bwMode="blackWhite">
          <a:xfrm rot="16200000">
            <a:off x="-135574" y="3715384"/>
            <a:ext cx="1379224" cy="341632"/>
          </a:xfrm>
          <a:prstGeom prst="rect">
            <a:avLst/>
          </a:prstGeom>
          <a:noFill/>
          <a:ln>
            <a:noFill/>
          </a:ln>
          <a:effectLst/>
          <a:extLst>
            <a:ext uri="{909E8E84-426E-40DD-AFC4-6F175D3DCCD1}">
              <a14:hiddenFill xmlns:a14="http://schemas.microsoft.com/office/drawing/2010/main">
                <a:gradFill rotWithShape="0">
                  <a:gsLst>
                    <a:gs pos="0">
                      <a:srgbClr val="009999">
                        <a:gamma/>
                        <a:shade val="36078"/>
                        <a:invGamma/>
                      </a:srgbClr>
                    </a:gs>
                    <a:gs pos="100000">
                      <a:srgbClr val="009999"/>
                    </a:gs>
                  </a:gsLst>
                  <a:lin ang="5400000" scaled="1"/>
                </a:gra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lnSpc>
                <a:spcPct val="90000"/>
              </a:lnSpc>
              <a:spcBef>
                <a:spcPct val="0"/>
              </a:spcBef>
              <a:spcAft>
                <a:spcPct val="0"/>
              </a:spcAft>
            </a:pPr>
            <a:r>
              <a:rPr lang="en-US" b="1" dirty="0">
                <a:solidFill>
                  <a:prstClr val="white"/>
                </a:solidFill>
              </a:rPr>
              <a:t>% Response</a:t>
            </a:r>
          </a:p>
        </p:txBody>
      </p:sp>
      <p:sp>
        <p:nvSpPr>
          <p:cNvPr id="628741" name="Text Box 5"/>
          <p:cNvSpPr txBox="1">
            <a:spLocks noChangeArrowheads="1"/>
          </p:cNvSpPr>
          <p:nvPr/>
        </p:nvSpPr>
        <p:spPr bwMode="auto">
          <a:xfrm>
            <a:off x="83942" y="6403493"/>
            <a:ext cx="2646558"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tabLst>
                <a:tab pos="106363" algn="l"/>
              </a:tabLst>
              <a:defRPr sz="2400">
                <a:solidFill>
                  <a:schemeClr val="tx1"/>
                </a:solidFill>
                <a:latin typeface="Times New Roman" pitchFamily="18" charset="0"/>
              </a:defRPr>
            </a:lvl1pPr>
            <a:lvl2pPr>
              <a:tabLst>
                <a:tab pos="106363" algn="l"/>
              </a:tabLst>
              <a:defRPr sz="2400">
                <a:solidFill>
                  <a:schemeClr val="tx1"/>
                </a:solidFill>
                <a:latin typeface="Times New Roman" pitchFamily="18" charset="0"/>
              </a:defRPr>
            </a:lvl2pPr>
            <a:lvl3pPr>
              <a:tabLst>
                <a:tab pos="106363" algn="l"/>
              </a:tabLst>
              <a:defRPr sz="2400">
                <a:solidFill>
                  <a:schemeClr val="tx1"/>
                </a:solidFill>
                <a:latin typeface="Times New Roman" pitchFamily="18" charset="0"/>
              </a:defRPr>
            </a:lvl3pPr>
            <a:lvl4pPr>
              <a:tabLst>
                <a:tab pos="106363" algn="l"/>
              </a:tabLst>
              <a:defRPr sz="2400">
                <a:solidFill>
                  <a:schemeClr val="tx1"/>
                </a:solidFill>
                <a:latin typeface="Times New Roman" pitchFamily="18" charset="0"/>
              </a:defRPr>
            </a:lvl4pPr>
            <a:lvl5pPr>
              <a:tabLst>
                <a:tab pos="106363" algn="l"/>
              </a:tabLst>
              <a:defRPr sz="2400">
                <a:solidFill>
                  <a:schemeClr val="tx1"/>
                </a:solidFill>
                <a:latin typeface="Times New Roman" pitchFamily="18" charset="0"/>
              </a:defRPr>
            </a:lvl5pPr>
            <a:lvl6pPr eaLnBrk="0" fontAlgn="base" hangingPunct="0">
              <a:spcBef>
                <a:spcPct val="0"/>
              </a:spcBef>
              <a:spcAft>
                <a:spcPct val="0"/>
              </a:spcAft>
              <a:tabLst>
                <a:tab pos="106363" algn="l"/>
              </a:tabLst>
              <a:defRPr sz="2400">
                <a:solidFill>
                  <a:schemeClr val="tx1"/>
                </a:solidFill>
                <a:latin typeface="Times New Roman" pitchFamily="18" charset="0"/>
              </a:defRPr>
            </a:lvl6pPr>
            <a:lvl7pPr eaLnBrk="0" fontAlgn="base" hangingPunct="0">
              <a:spcBef>
                <a:spcPct val="0"/>
              </a:spcBef>
              <a:spcAft>
                <a:spcPct val="0"/>
              </a:spcAft>
              <a:tabLst>
                <a:tab pos="106363" algn="l"/>
              </a:tabLst>
              <a:defRPr sz="2400">
                <a:solidFill>
                  <a:schemeClr val="tx1"/>
                </a:solidFill>
                <a:latin typeface="Times New Roman" pitchFamily="18" charset="0"/>
              </a:defRPr>
            </a:lvl7pPr>
            <a:lvl8pPr eaLnBrk="0" fontAlgn="base" hangingPunct="0">
              <a:spcBef>
                <a:spcPct val="0"/>
              </a:spcBef>
              <a:spcAft>
                <a:spcPct val="0"/>
              </a:spcAft>
              <a:tabLst>
                <a:tab pos="106363" algn="l"/>
              </a:tabLst>
              <a:defRPr sz="2400">
                <a:solidFill>
                  <a:schemeClr val="tx1"/>
                </a:solidFill>
                <a:latin typeface="Times New Roman" pitchFamily="18" charset="0"/>
              </a:defRPr>
            </a:lvl8pPr>
            <a:lvl9pPr eaLnBrk="0" fontAlgn="base" hangingPunct="0">
              <a:spcBef>
                <a:spcPct val="0"/>
              </a:spcBef>
              <a:spcAft>
                <a:spcPct val="0"/>
              </a:spcAft>
              <a:tabLst>
                <a:tab pos="106363" algn="l"/>
              </a:tabLst>
              <a:defRPr sz="2400">
                <a:solidFill>
                  <a:schemeClr val="tx1"/>
                </a:solidFill>
                <a:latin typeface="Times New Roman" pitchFamily="18" charset="0"/>
              </a:defRPr>
            </a:lvl9pPr>
          </a:lstStyle>
          <a:p>
            <a:pPr eaLnBrk="0" fontAlgn="base" hangingPunct="0">
              <a:lnSpc>
                <a:spcPct val="90000"/>
              </a:lnSpc>
              <a:spcBef>
                <a:spcPct val="30000"/>
              </a:spcBef>
              <a:spcAft>
                <a:spcPct val="0"/>
              </a:spcAft>
            </a:pPr>
            <a:r>
              <a:rPr lang="en-US" sz="1400" dirty="0">
                <a:solidFill>
                  <a:prstClr val="white"/>
                </a:solidFill>
                <a:latin typeface="Corbel"/>
              </a:rPr>
              <a:t>* Defined as &lt;50 IU/mL HCV RNA</a:t>
            </a:r>
          </a:p>
        </p:txBody>
      </p:sp>
      <p:grpSp>
        <p:nvGrpSpPr>
          <p:cNvPr id="3" name="Group 9"/>
          <p:cNvGrpSpPr>
            <a:grpSpLocks/>
          </p:cNvGrpSpPr>
          <p:nvPr/>
        </p:nvGrpSpPr>
        <p:grpSpPr bwMode="auto">
          <a:xfrm>
            <a:off x="2808288" y="1622428"/>
            <a:ext cx="3276600" cy="276226"/>
            <a:chOff x="1799" y="1012"/>
            <a:chExt cx="2064" cy="174"/>
          </a:xfrm>
        </p:grpSpPr>
        <p:sp>
          <p:nvSpPr>
            <p:cNvPr id="628746" name="Rectangle 10" descr="Wide upward diagonal"/>
            <p:cNvSpPr>
              <a:spLocks noChangeArrowheads="1"/>
            </p:cNvSpPr>
            <p:nvPr/>
          </p:nvSpPr>
          <p:spPr bwMode="auto">
            <a:xfrm>
              <a:off x="1799" y="1027"/>
              <a:ext cx="156" cy="156"/>
            </a:xfrm>
            <a:prstGeom prst="rect">
              <a:avLst/>
            </a:prstGeom>
            <a:pattFill prst="wdUpDiag">
              <a:fgClr>
                <a:srgbClr val="808080"/>
              </a:fgClr>
              <a:bgClr>
                <a:srgbClr val="FFFFFF"/>
              </a:bgClr>
            </a:pattFill>
            <a:ln w="12700">
              <a:solidFill>
                <a:schemeClr val="bg2"/>
              </a:solidFill>
              <a:miter lim="800000"/>
              <a:headEnd/>
              <a:tailEnd/>
            </a:ln>
          </p:spPr>
          <p:txBody>
            <a:bodyPr/>
            <a:lstStyle/>
            <a:p>
              <a:pPr eaLnBrk="0" fontAlgn="base" hangingPunct="0">
                <a:spcBef>
                  <a:spcPct val="0"/>
                </a:spcBef>
                <a:spcAft>
                  <a:spcPct val="0"/>
                </a:spcAft>
              </a:pPr>
              <a:endParaRPr lang="en-CA" sz="1600">
                <a:solidFill>
                  <a:prstClr val="white"/>
                </a:solidFill>
              </a:endParaRPr>
            </a:p>
          </p:txBody>
        </p:sp>
        <p:sp>
          <p:nvSpPr>
            <p:cNvPr id="628747" name="Rectangle 11"/>
            <p:cNvSpPr>
              <a:spLocks noChangeArrowheads="1"/>
            </p:cNvSpPr>
            <p:nvPr/>
          </p:nvSpPr>
          <p:spPr bwMode="auto">
            <a:xfrm>
              <a:off x="2015" y="1012"/>
              <a:ext cx="10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dirty="0">
                  <a:solidFill>
                    <a:srgbClr val="FFFFFF"/>
                  </a:solidFill>
                  <a:effectLst>
                    <a:outerShdw blurRad="38100" dist="38100" dir="2700000" algn="tl">
                      <a:srgbClr val="000000"/>
                    </a:outerShdw>
                  </a:effectLst>
                </a:rPr>
                <a:t>End of treatment</a:t>
              </a:r>
              <a:endParaRPr lang="en-US" dirty="0">
                <a:solidFill>
                  <a:srgbClr val="FDA4B5"/>
                </a:solidFill>
                <a:effectLst>
                  <a:outerShdw blurRad="38100" dist="38100" dir="2700000" algn="tl">
                    <a:srgbClr val="000000"/>
                  </a:outerShdw>
                </a:effectLst>
              </a:endParaRPr>
            </a:p>
          </p:txBody>
        </p:sp>
        <p:sp>
          <p:nvSpPr>
            <p:cNvPr id="628748" name="Rectangle 12"/>
            <p:cNvSpPr>
              <a:spLocks noChangeArrowheads="1"/>
            </p:cNvSpPr>
            <p:nvPr/>
          </p:nvSpPr>
          <p:spPr bwMode="auto">
            <a:xfrm>
              <a:off x="3610" y="1012"/>
              <a:ext cx="2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solidFill>
                    <a:srgbClr val="FFFFFF"/>
                  </a:solidFill>
                  <a:effectLst>
                    <a:outerShdw blurRad="38100" dist="38100" dir="2700000" algn="tl">
                      <a:srgbClr val="000000"/>
                    </a:outerShdw>
                  </a:effectLst>
                </a:rPr>
                <a:t>SVR</a:t>
              </a:r>
              <a:endParaRPr lang="en-US">
                <a:solidFill>
                  <a:srgbClr val="FDA4B5"/>
                </a:solidFill>
                <a:effectLst>
                  <a:outerShdw blurRad="38100" dist="38100" dir="2700000" algn="tl">
                    <a:srgbClr val="000000"/>
                  </a:outerShdw>
                </a:effectLst>
              </a:endParaRPr>
            </a:p>
          </p:txBody>
        </p:sp>
        <p:sp>
          <p:nvSpPr>
            <p:cNvPr id="628749" name="Rectangle 13"/>
            <p:cNvSpPr>
              <a:spLocks noChangeArrowheads="1"/>
            </p:cNvSpPr>
            <p:nvPr/>
          </p:nvSpPr>
          <p:spPr bwMode="auto">
            <a:xfrm>
              <a:off x="3394" y="1027"/>
              <a:ext cx="156" cy="156"/>
            </a:xfrm>
            <a:prstGeom prst="rect">
              <a:avLst/>
            </a:prstGeom>
            <a:solidFill>
              <a:srgbClr val="808080"/>
            </a:solidFill>
            <a:ln w="12700">
              <a:solidFill>
                <a:schemeClr val="bg2"/>
              </a:solidFill>
              <a:miter lim="800000"/>
              <a:headEnd/>
              <a:tailEnd/>
            </a:ln>
          </p:spPr>
          <p:txBody>
            <a:bodyPr/>
            <a:lstStyle/>
            <a:p>
              <a:pPr eaLnBrk="0" fontAlgn="base" hangingPunct="0">
                <a:spcBef>
                  <a:spcPct val="0"/>
                </a:spcBef>
                <a:spcAft>
                  <a:spcPct val="0"/>
                </a:spcAft>
              </a:pPr>
              <a:endParaRPr lang="en-CA" sz="160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0" y="8888"/>
            <a:ext cx="9144000" cy="1676400"/>
          </a:xfrm>
          <a:noFill/>
          <a:ln/>
        </p:spPr>
        <p:txBody>
          <a:bodyPr>
            <a:normAutofit/>
          </a:bodyPr>
          <a:lstStyle/>
          <a:p>
            <a:r>
              <a:rPr lang="en-CA" sz="4300" noProof="0" smtClean="0">
                <a:effectLst/>
              </a:rPr>
              <a:t>Withdrawal from Treatment</a:t>
            </a:r>
            <a:endParaRPr lang="en-CA" sz="4300" noProof="0">
              <a:effectLst/>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4076435276"/>
              </p:ext>
            </p:extLst>
          </p:nvPr>
        </p:nvGraphicFramePr>
        <p:xfrm>
          <a:off x="368300" y="1581150"/>
          <a:ext cx="8312150" cy="4921250"/>
        </p:xfrm>
        <a:graphic>
          <a:graphicData uri="http://schemas.openxmlformats.org/drawingml/2006/chart">
            <c:chart xmlns:c="http://schemas.openxmlformats.org/drawingml/2006/chart" xmlns:r="http://schemas.openxmlformats.org/officeDocument/2006/relationships" r:id="rId3"/>
          </a:graphicData>
        </a:graphic>
      </p:graphicFrame>
      <p:sp>
        <p:nvSpPr>
          <p:cNvPr id="632836" name="Text Box 4"/>
          <p:cNvSpPr txBox="1">
            <a:spLocks noChangeArrowheads="1"/>
          </p:cNvSpPr>
          <p:nvPr/>
        </p:nvSpPr>
        <p:spPr bwMode="blackWhite">
          <a:xfrm rot="16200000">
            <a:off x="-193199" y="3639184"/>
            <a:ext cx="1510350" cy="341632"/>
          </a:xfrm>
          <a:prstGeom prst="rect">
            <a:avLst/>
          </a:prstGeom>
          <a:noFill/>
          <a:ln>
            <a:noFill/>
          </a:ln>
          <a:effectLst/>
          <a:extLst>
            <a:ext uri="{909E8E84-426E-40DD-AFC4-6F175D3DCCD1}">
              <a14:hiddenFill xmlns:a14="http://schemas.microsoft.com/office/drawing/2010/main">
                <a:gradFill rotWithShape="0">
                  <a:gsLst>
                    <a:gs pos="0">
                      <a:srgbClr val="009999">
                        <a:gamma/>
                        <a:shade val="36078"/>
                        <a:invGamma/>
                      </a:srgbClr>
                    </a:gs>
                    <a:gs pos="100000">
                      <a:srgbClr val="009999"/>
                    </a:gs>
                  </a:gsLst>
                  <a:lin ang="5400000" scaled="1"/>
                </a:gra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lnSpc>
                <a:spcPct val="90000"/>
              </a:lnSpc>
              <a:spcBef>
                <a:spcPct val="0"/>
              </a:spcBef>
              <a:spcAft>
                <a:spcPct val="0"/>
              </a:spcAft>
            </a:pPr>
            <a:r>
              <a:rPr lang="en-US" b="1" dirty="0">
                <a:solidFill>
                  <a:prstClr val="white"/>
                </a:solidFill>
              </a:rPr>
              <a:t>% of Patients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845706633"/>
              </p:ext>
            </p:extLst>
          </p:nvPr>
        </p:nvGraphicFramePr>
        <p:xfrm>
          <a:off x="1295400" y="1540343"/>
          <a:ext cx="6172200" cy="5125570"/>
        </p:xfrm>
        <a:graphic>
          <a:graphicData uri="http://schemas.openxmlformats.org/drawingml/2006/chart">
            <c:chart xmlns:c="http://schemas.openxmlformats.org/drawingml/2006/chart" xmlns:r="http://schemas.openxmlformats.org/officeDocument/2006/relationships" r:id="rId2"/>
          </a:graphicData>
        </a:graphic>
      </p:graphicFrame>
      <p:sp>
        <p:nvSpPr>
          <p:cNvPr id="552964" name="Rectangle 4"/>
          <p:cNvSpPr>
            <a:spLocks noChangeArrowheads="1"/>
          </p:cNvSpPr>
          <p:nvPr/>
        </p:nvSpPr>
        <p:spPr bwMode="auto">
          <a:xfrm>
            <a:off x="0" y="-58424"/>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p>
            <a:pPr algn="ctr" eaLnBrk="0" fontAlgn="base" hangingPunct="0">
              <a:spcBef>
                <a:spcPct val="0"/>
              </a:spcBef>
              <a:spcAft>
                <a:spcPct val="0"/>
              </a:spcAft>
            </a:pPr>
            <a:r>
              <a:rPr lang="en-US" altLang="en-US" sz="4300" b="1" dirty="0">
                <a:solidFill>
                  <a:prstClr val="white"/>
                </a:solidFill>
                <a:effectLst>
                  <a:outerShdw blurRad="38100" dist="38100" dir="2700000" algn="tl">
                    <a:srgbClr val="000000">
                      <a:alpha val="43137"/>
                    </a:srgbClr>
                  </a:outerShdw>
                </a:effectLst>
              </a:rPr>
              <a:t>RIBAVIC: </a:t>
            </a:r>
          </a:p>
          <a:p>
            <a:pPr algn="ctr" eaLnBrk="0" fontAlgn="base" hangingPunct="0">
              <a:spcBef>
                <a:spcPct val="0"/>
              </a:spcBef>
              <a:spcAft>
                <a:spcPct val="0"/>
              </a:spcAft>
            </a:pPr>
            <a:r>
              <a:rPr lang="en-US" altLang="en-US" sz="4300" b="1" dirty="0">
                <a:solidFill>
                  <a:prstClr val="white"/>
                </a:solidFill>
                <a:effectLst>
                  <a:outerShdw blurRad="38100" dist="38100" dir="2700000" algn="tl">
                    <a:srgbClr val="000000">
                      <a:alpha val="43137"/>
                    </a:srgbClr>
                  </a:outerShdw>
                </a:effectLst>
              </a:rPr>
              <a:t>ITT SVR Genotype 1</a:t>
            </a:r>
            <a:endParaRPr lang="en-US" altLang="en-US" sz="4300" dirty="0">
              <a:solidFill>
                <a:prstClr val="white"/>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8866" name="Rectangle 1026"/>
          <p:cNvSpPr>
            <a:spLocks noChangeArrowheads="1"/>
          </p:cNvSpPr>
          <p:nvPr/>
        </p:nvSpPr>
        <p:spPr bwMode="auto">
          <a:xfrm>
            <a:off x="0" y="8888"/>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ctr"/>
          <a:lstStyle/>
          <a:p>
            <a:pPr algn="ctr" eaLnBrk="0" fontAlgn="base" hangingPunct="0">
              <a:spcBef>
                <a:spcPct val="0"/>
              </a:spcBef>
              <a:spcAft>
                <a:spcPct val="0"/>
              </a:spcAft>
            </a:pPr>
            <a:r>
              <a:rPr lang="en-US" altLang="en-US" sz="4300" b="1" dirty="0">
                <a:solidFill>
                  <a:prstClr val="white"/>
                </a:solidFill>
                <a:effectLst>
                  <a:outerShdw blurRad="38100" dist="38100" dir="2700000" algn="tl">
                    <a:srgbClr val="000000">
                      <a:alpha val="43137"/>
                    </a:srgbClr>
                  </a:outerShdw>
                </a:effectLst>
              </a:rPr>
              <a:t>RIBAVIC: Safety</a:t>
            </a:r>
            <a:endParaRPr lang="en-US" altLang="en-US" sz="4300" dirty="0">
              <a:solidFill>
                <a:prstClr val="white"/>
              </a:solidFill>
              <a:effectLst>
                <a:outerShdw blurRad="38100" dist="38100" dir="2700000" algn="tl">
                  <a:srgbClr val="000000">
                    <a:alpha val="43137"/>
                  </a:srgbClr>
                </a:outerShdw>
              </a:effectLst>
            </a:endParaRPr>
          </a:p>
        </p:txBody>
      </p:sp>
      <p:sp>
        <p:nvSpPr>
          <p:cNvPr id="548868" name="Text Box 1028"/>
          <p:cNvSpPr txBox="1">
            <a:spLocks noChangeArrowheads="1"/>
          </p:cNvSpPr>
          <p:nvPr/>
        </p:nvSpPr>
        <p:spPr bwMode="auto">
          <a:xfrm>
            <a:off x="304800" y="1676400"/>
            <a:ext cx="6248400" cy="519113"/>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b="1" u="sng" dirty="0">
                <a:solidFill>
                  <a:prstClr val="white"/>
                </a:solidFill>
              </a:rPr>
              <a:t>Treatment Discontinuation:</a:t>
            </a:r>
          </a:p>
        </p:txBody>
      </p:sp>
      <p:graphicFrame>
        <p:nvGraphicFramePr>
          <p:cNvPr id="548891" name="Group 1051"/>
          <p:cNvGraphicFramePr>
            <a:graphicFrameLocks noGrp="1"/>
          </p:cNvGraphicFramePr>
          <p:nvPr>
            <p:extLst>
              <p:ext uri="{D42A27DB-BD31-4B8C-83A1-F6EECF244321}">
                <p14:modId xmlns:p14="http://schemas.microsoft.com/office/powerpoint/2010/main" val="2215984428"/>
              </p:ext>
            </p:extLst>
          </p:nvPr>
        </p:nvGraphicFramePr>
        <p:xfrm>
          <a:off x="609600" y="2362200"/>
          <a:ext cx="8229600" cy="1219201"/>
        </p:xfrm>
        <a:graphic>
          <a:graphicData uri="http://schemas.openxmlformats.org/drawingml/2006/table">
            <a:tbl>
              <a:tblPr/>
              <a:tblGrid>
                <a:gridCol w="3200400"/>
                <a:gridCol w="2286000"/>
                <a:gridCol w="2743200"/>
              </a:tblGrid>
              <a:tr h="528638">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CA" sz="28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latin typeface="+mn-lt"/>
                        </a:rPr>
                        <a:t>IFN + RBV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latin typeface="+mn-lt"/>
                        </a:rPr>
                        <a:t>PEG + RBV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latin typeface="+mn-lt"/>
                        </a:rPr>
                        <a:t>Discontinuation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latin typeface="+mn-lt"/>
                        </a:rPr>
                        <a:t>35%   </a:t>
                      </a:r>
                      <a:r>
                        <a:rPr kumimoji="0" lang="en-US" sz="2000" b="0" i="0" u="none" strike="noStrike" cap="none" normalizeH="0" baseline="0" dirty="0" smtClean="0">
                          <a:ln>
                            <a:noFill/>
                          </a:ln>
                          <a:solidFill>
                            <a:schemeClr val="tx1"/>
                          </a:solidFill>
                          <a:effectLst/>
                          <a:latin typeface="+mn-lt"/>
                        </a:rPr>
                        <a:t>(n=72)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latin typeface="+mn-lt"/>
                        </a:rPr>
                        <a:t>38%    </a:t>
                      </a:r>
                      <a:r>
                        <a:rPr kumimoji="0" lang="en-US" sz="2000" b="0" i="0" u="none" strike="noStrike" cap="none" normalizeH="0" baseline="0" dirty="0" smtClean="0">
                          <a:ln>
                            <a:noFill/>
                          </a:ln>
                          <a:solidFill>
                            <a:schemeClr val="tx1"/>
                          </a:solidFill>
                          <a:effectLst/>
                          <a:latin typeface="+mn-lt"/>
                        </a:rPr>
                        <a:t>(n=77)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8892" name="Text Box 1052"/>
          <p:cNvSpPr txBox="1">
            <a:spLocks noChangeArrowheads="1"/>
          </p:cNvSpPr>
          <p:nvPr/>
        </p:nvSpPr>
        <p:spPr bwMode="auto">
          <a:xfrm>
            <a:off x="304800" y="3886200"/>
            <a:ext cx="6248400" cy="519113"/>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b="1" u="sng" dirty="0">
                <a:solidFill>
                  <a:prstClr val="white"/>
                </a:solidFill>
              </a:rPr>
              <a:t>SAE:</a:t>
            </a:r>
          </a:p>
        </p:txBody>
      </p:sp>
      <p:graphicFrame>
        <p:nvGraphicFramePr>
          <p:cNvPr id="548893" name="Group 1053"/>
          <p:cNvGraphicFramePr>
            <a:graphicFrameLocks noGrp="1"/>
          </p:cNvGraphicFramePr>
          <p:nvPr>
            <p:extLst>
              <p:ext uri="{D42A27DB-BD31-4B8C-83A1-F6EECF244321}">
                <p14:modId xmlns:p14="http://schemas.microsoft.com/office/powerpoint/2010/main" val="629692657"/>
              </p:ext>
            </p:extLst>
          </p:nvPr>
        </p:nvGraphicFramePr>
        <p:xfrm>
          <a:off x="611488" y="4572000"/>
          <a:ext cx="8229600" cy="1219201"/>
        </p:xfrm>
        <a:graphic>
          <a:graphicData uri="http://schemas.openxmlformats.org/drawingml/2006/table">
            <a:tbl>
              <a:tblPr/>
              <a:tblGrid>
                <a:gridCol w="3200400"/>
                <a:gridCol w="2286000"/>
                <a:gridCol w="2743200"/>
              </a:tblGrid>
              <a:tr h="528638">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CA" sz="28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latin typeface="+mn-lt"/>
                        </a:rPr>
                        <a:t>IFN + RBV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smtClean="0">
                          <a:ln>
                            <a:noFill/>
                          </a:ln>
                          <a:solidFill>
                            <a:schemeClr val="tx1"/>
                          </a:solidFill>
                          <a:effectLst/>
                          <a:latin typeface="+mn-lt"/>
                        </a:rPr>
                        <a:t>PEG + RBV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latin typeface="+mn-lt"/>
                        </a:rPr>
                        <a:t>SAE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latin typeface="+mn-lt"/>
                        </a:rPr>
                        <a:t>31%   </a:t>
                      </a:r>
                      <a:r>
                        <a:rPr kumimoji="0" lang="en-US" sz="2000" b="0" i="0" u="none" strike="noStrike" cap="none" normalizeH="0" baseline="0" dirty="0" smtClean="0">
                          <a:ln>
                            <a:noFill/>
                          </a:ln>
                          <a:solidFill>
                            <a:schemeClr val="tx1"/>
                          </a:solidFill>
                          <a:effectLst/>
                          <a:latin typeface="+mn-lt"/>
                        </a:rPr>
                        <a:t>(n=64)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latin typeface="+mn-lt"/>
                        </a:rPr>
                        <a:t>31%    </a:t>
                      </a:r>
                      <a:r>
                        <a:rPr kumimoji="0" lang="en-US" sz="2000" b="0" i="0" u="none" strike="noStrike" cap="none" normalizeH="0" baseline="0" dirty="0" smtClean="0">
                          <a:ln>
                            <a:noFill/>
                          </a:ln>
                          <a:solidFill>
                            <a:schemeClr val="tx1"/>
                          </a:solidFill>
                          <a:effectLst/>
                          <a:latin typeface="+mn-lt"/>
                        </a:rPr>
                        <a:t>(n=63)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61832"/>
            <a:ext cx="9144000" cy="1600200"/>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vl2pPr algn="ctr" rtl="0" eaLnBrk="1" fontAlgn="base" hangingPunct="1">
              <a:spcBef>
                <a:spcPct val="0"/>
              </a:spcBef>
              <a:spcAft>
                <a:spcPct val="0"/>
              </a:spcAft>
              <a:defRPr sz="4800" b="1">
                <a:solidFill>
                  <a:schemeClr val="tx1"/>
                </a:solidFill>
                <a:latin typeface="Corbel" pitchFamily="34" charset="0"/>
              </a:defRPr>
            </a:lvl2pPr>
            <a:lvl3pPr algn="ctr" rtl="0" eaLnBrk="1" fontAlgn="base" hangingPunct="1">
              <a:spcBef>
                <a:spcPct val="0"/>
              </a:spcBef>
              <a:spcAft>
                <a:spcPct val="0"/>
              </a:spcAft>
              <a:defRPr sz="4800" b="1">
                <a:solidFill>
                  <a:schemeClr val="tx1"/>
                </a:solidFill>
                <a:latin typeface="Corbel" pitchFamily="34" charset="0"/>
              </a:defRPr>
            </a:lvl3pPr>
            <a:lvl4pPr algn="ctr" rtl="0" eaLnBrk="1" fontAlgn="base" hangingPunct="1">
              <a:spcBef>
                <a:spcPct val="0"/>
              </a:spcBef>
              <a:spcAft>
                <a:spcPct val="0"/>
              </a:spcAft>
              <a:defRPr sz="4800" b="1">
                <a:solidFill>
                  <a:schemeClr val="tx1"/>
                </a:solidFill>
                <a:latin typeface="Corbel" pitchFamily="34" charset="0"/>
              </a:defRPr>
            </a:lvl4pPr>
            <a:lvl5pPr algn="ctr" rtl="0" eaLnBrk="1" fontAlgn="base" hangingPunct="1">
              <a:spcBef>
                <a:spcPct val="0"/>
              </a:spcBef>
              <a:spcAft>
                <a:spcPct val="0"/>
              </a:spcAft>
              <a:defRPr sz="4800" b="1">
                <a:solidFill>
                  <a:schemeClr val="tx1"/>
                </a:solidFill>
                <a:latin typeface="Corbel" pitchFamily="34" charset="0"/>
              </a:defRPr>
            </a:lvl5pPr>
            <a:lvl6pPr marL="457200" algn="ctr" rtl="0" eaLnBrk="1" fontAlgn="base" hangingPunct="1">
              <a:spcBef>
                <a:spcPct val="0"/>
              </a:spcBef>
              <a:spcAft>
                <a:spcPct val="0"/>
              </a:spcAft>
              <a:defRPr sz="4800" b="1">
                <a:solidFill>
                  <a:schemeClr val="tx1"/>
                </a:solidFill>
                <a:latin typeface="Corbel" pitchFamily="34" charset="0"/>
              </a:defRPr>
            </a:lvl6pPr>
            <a:lvl7pPr marL="914400" algn="ctr" rtl="0" eaLnBrk="1" fontAlgn="base" hangingPunct="1">
              <a:spcBef>
                <a:spcPct val="0"/>
              </a:spcBef>
              <a:spcAft>
                <a:spcPct val="0"/>
              </a:spcAft>
              <a:defRPr sz="4800" b="1">
                <a:solidFill>
                  <a:schemeClr val="tx1"/>
                </a:solidFill>
                <a:latin typeface="Corbel" pitchFamily="34" charset="0"/>
              </a:defRPr>
            </a:lvl7pPr>
            <a:lvl8pPr marL="1371600" algn="ctr" rtl="0" eaLnBrk="1" fontAlgn="base" hangingPunct="1">
              <a:spcBef>
                <a:spcPct val="0"/>
              </a:spcBef>
              <a:spcAft>
                <a:spcPct val="0"/>
              </a:spcAft>
              <a:defRPr sz="4800" b="1">
                <a:solidFill>
                  <a:schemeClr val="tx1"/>
                </a:solidFill>
                <a:latin typeface="Corbel" pitchFamily="34" charset="0"/>
              </a:defRPr>
            </a:lvl8pPr>
            <a:lvl9pPr marL="1828800" algn="ctr" rtl="0" eaLnBrk="1" fontAlgn="base" hangingPunct="1">
              <a:spcBef>
                <a:spcPct val="0"/>
              </a:spcBef>
              <a:spcAft>
                <a:spcPct val="0"/>
              </a:spcAft>
              <a:defRPr sz="4800" b="1">
                <a:solidFill>
                  <a:schemeClr val="tx1"/>
                </a:solidFill>
                <a:latin typeface="Corbel" pitchFamily="34" charset="0"/>
              </a:defRPr>
            </a:lvl9pPr>
          </a:lstStyle>
          <a:p>
            <a:r>
              <a:rPr lang="de-DE" sz="3200" dirty="0" smtClean="0">
                <a:solidFill>
                  <a:prstClr val="white"/>
                </a:solidFill>
                <a:effectLst>
                  <a:outerShdw blurRad="50800" dist="50800" dir="2700000" algn="tl" rotWithShape="0">
                    <a:prstClr val="black">
                      <a:alpha val="30000"/>
                    </a:prstClr>
                  </a:outerShdw>
                </a:effectLst>
              </a:rPr>
              <a:t>Improved Outcomes with Increased Ribavirin Dosing </a:t>
            </a:r>
          </a:p>
          <a:p>
            <a:r>
              <a:rPr lang="de-DE" sz="3200" dirty="0" smtClean="0">
                <a:solidFill>
                  <a:prstClr val="white"/>
                </a:solidFill>
                <a:effectLst>
                  <a:outerShdw blurRad="50800" dist="50800" dir="2700000" algn="tl" rotWithShape="0">
                    <a:prstClr val="black">
                      <a:alpha val="30000"/>
                    </a:prstClr>
                  </a:outerShdw>
                </a:effectLst>
              </a:rPr>
              <a:t>Peginterferon </a:t>
            </a:r>
            <a:r>
              <a:rPr lang="el-GR" sz="3200" dirty="0" smtClean="0">
                <a:solidFill>
                  <a:prstClr val="white"/>
                </a:solidFill>
                <a:effectLst>
                  <a:outerShdw blurRad="50800" dist="50800" dir="2700000" algn="tl" rotWithShape="0">
                    <a:prstClr val="black">
                      <a:alpha val="30000"/>
                    </a:prstClr>
                  </a:outerShdw>
                </a:effectLst>
                <a:cs typeface="Arial" pitchFamily="34" charset="0"/>
              </a:rPr>
              <a:t>α</a:t>
            </a:r>
            <a:r>
              <a:rPr lang="de-DE" sz="3200" dirty="0" smtClean="0">
                <a:solidFill>
                  <a:prstClr val="white"/>
                </a:solidFill>
                <a:effectLst>
                  <a:outerShdw blurRad="50800" dist="50800" dir="2700000" algn="tl" rotWithShape="0">
                    <a:prstClr val="black">
                      <a:alpha val="30000"/>
                    </a:prstClr>
                  </a:outerShdw>
                </a:effectLst>
                <a:cs typeface="Arial" pitchFamily="34" charset="0"/>
              </a:rPr>
              <a:t>-2b vs. Interferon</a:t>
            </a:r>
            <a:r>
              <a:rPr lang="de-DE" sz="3200" dirty="0" smtClean="0">
                <a:solidFill>
                  <a:prstClr val="white"/>
                </a:solidFill>
                <a:effectLst>
                  <a:outerShdw blurRad="50800" dist="50800" dir="2700000" algn="tl" rotWithShape="0">
                    <a:prstClr val="black">
                      <a:alpha val="30000"/>
                    </a:prstClr>
                  </a:outerShdw>
                </a:effectLst>
              </a:rPr>
              <a:t> </a:t>
            </a:r>
            <a:r>
              <a:rPr lang="el-GR" sz="3200" dirty="0" smtClean="0">
                <a:solidFill>
                  <a:prstClr val="white"/>
                </a:solidFill>
                <a:effectLst>
                  <a:outerShdw blurRad="50800" dist="50800" dir="2700000" algn="tl" rotWithShape="0">
                    <a:prstClr val="black">
                      <a:alpha val="30000"/>
                    </a:prstClr>
                  </a:outerShdw>
                </a:effectLst>
                <a:cs typeface="Arial" pitchFamily="34" charset="0"/>
              </a:rPr>
              <a:t>α</a:t>
            </a:r>
            <a:r>
              <a:rPr lang="de-DE" sz="3200" dirty="0" smtClean="0">
                <a:solidFill>
                  <a:prstClr val="white"/>
                </a:solidFill>
                <a:effectLst>
                  <a:outerShdw blurRad="50800" dist="50800" dir="2700000" algn="tl" rotWithShape="0">
                    <a:prstClr val="black">
                      <a:alpha val="30000"/>
                    </a:prstClr>
                  </a:outerShdw>
                </a:effectLst>
                <a:cs typeface="Arial" pitchFamily="34" charset="0"/>
              </a:rPr>
              <a:t>-2b </a:t>
            </a:r>
            <a:endParaRPr lang="de-DE" sz="3200" dirty="0">
              <a:solidFill>
                <a:prstClr val="white"/>
              </a:solidFill>
              <a:effectLst>
                <a:outerShdw blurRad="50800" dist="50800" dir="2700000" algn="tl" rotWithShape="0">
                  <a:prstClr val="black">
                    <a:alpha val="30000"/>
                  </a:prstClr>
                </a:outerShdw>
              </a:effectLst>
              <a:cs typeface="Arial" pitchFamily="34" charset="0"/>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924455927"/>
              </p:ext>
            </p:extLst>
          </p:nvPr>
        </p:nvGraphicFramePr>
        <p:xfrm>
          <a:off x="711993" y="1339851"/>
          <a:ext cx="7720013" cy="45418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2247900" y="5641776"/>
            <a:ext cx="6840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de-DE" sz="2000" b="1" dirty="0">
                <a:solidFill>
                  <a:prstClr val="white"/>
                </a:solidFill>
              </a:rPr>
              <a:t>HCV-genotype 1 or 4                   HCV-genotype 2 or 3</a:t>
            </a:r>
          </a:p>
        </p:txBody>
      </p:sp>
      <p:sp>
        <p:nvSpPr>
          <p:cNvPr id="7" name="Text Box 5"/>
          <p:cNvSpPr txBox="1">
            <a:spLocks noChangeArrowheads="1"/>
          </p:cNvSpPr>
          <p:nvPr/>
        </p:nvSpPr>
        <p:spPr bwMode="auto">
          <a:xfrm>
            <a:off x="2784475" y="6024990"/>
            <a:ext cx="1800225" cy="655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75000"/>
              </a:lnSpc>
              <a:spcBef>
                <a:spcPct val="50000"/>
              </a:spcBef>
              <a:spcAft>
                <a:spcPct val="0"/>
              </a:spcAft>
            </a:pPr>
            <a:r>
              <a:rPr lang="de-DE" dirty="0">
                <a:solidFill>
                  <a:prstClr val="white"/>
                </a:solidFill>
              </a:rPr>
              <a:t>EOT: p=0.033</a:t>
            </a:r>
          </a:p>
          <a:p>
            <a:pPr fontAlgn="base">
              <a:lnSpc>
                <a:spcPct val="75000"/>
              </a:lnSpc>
              <a:spcBef>
                <a:spcPct val="50000"/>
              </a:spcBef>
              <a:spcAft>
                <a:spcPct val="0"/>
              </a:spcAft>
            </a:pPr>
            <a:r>
              <a:rPr lang="de-DE" dirty="0">
                <a:solidFill>
                  <a:prstClr val="white"/>
                </a:solidFill>
              </a:rPr>
              <a:t>SVR: p=0.007</a:t>
            </a:r>
          </a:p>
        </p:txBody>
      </p:sp>
      <p:sp>
        <p:nvSpPr>
          <p:cNvPr id="8" name="Text Box 6"/>
          <p:cNvSpPr txBox="1">
            <a:spLocks noChangeArrowheads="1"/>
          </p:cNvSpPr>
          <p:nvPr/>
        </p:nvSpPr>
        <p:spPr bwMode="auto">
          <a:xfrm>
            <a:off x="5963631" y="6024990"/>
            <a:ext cx="1800225" cy="65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75000"/>
              </a:lnSpc>
              <a:spcBef>
                <a:spcPct val="50000"/>
              </a:spcBef>
              <a:spcAft>
                <a:spcPct val="0"/>
              </a:spcAft>
            </a:pPr>
            <a:r>
              <a:rPr lang="de-DE" dirty="0">
                <a:solidFill>
                  <a:prstClr val="white"/>
                </a:solidFill>
              </a:rPr>
              <a:t>EOT: p=0.914</a:t>
            </a:r>
          </a:p>
          <a:p>
            <a:pPr fontAlgn="base">
              <a:lnSpc>
                <a:spcPct val="75000"/>
              </a:lnSpc>
              <a:spcBef>
                <a:spcPct val="50000"/>
              </a:spcBef>
              <a:spcAft>
                <a:spcPct val="0"/>
              </a:spcAft>
            </a:pPr>
            <a:r>
              <a:rPr lang="de-DE" dirty="0">
                <a:solidFill>
                  <a:prstClr val="white"/>
                </a:solidFill>
              </a:rPr>
              <a:t>SVR: p=0.730</a:t>
            </a:r>
          </a:p>
        </p:txBody>
      </p:sp>
      <p:sp>
        <p:nvSpPr>
          <p:cNvPr id="9" name="Text Box 7"/>
          <p:cNvSpPr txBox="1">
            <a:spLocks noChangeArrowheads="1"/>
          </p:cNvSpPr>
          <p:nvPr/>
        </p:nvSpPr>
        <p:spPr bwMode="auto">
          <a:xfrm>
            <a:off x="4789314" y="6541798"/>
            <a:ext cx="43195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de-DE" sz="1200" dirty="0" smtClean="0">
                <a:solidFill>
                  <a:prstClr val="white"/>
                </a:solidFill>
              </a:rPr>
              <a:t>Laguno </a:t>
            </a:r>
            <a:r>
              <a:rPr lang="de-DE" sz="1200" dirty="0">
                <a:solidFill>
                  <a:prstClr val="white"/>
                </a:solidFill>
              </a:rPr>
              <a:t>et al. </a:t>
            </a:r>
            <a:r>
              <a:rPr lang="de-DE" sz="1200" dirty="0" smtClean="0">
                <a:solidFill>
                  <a:prstClr val="white"/>
                </a:solidFill>
              </a:rPr>
              <a:t>AIDS, 2004.</a:t>
            </a:r>
            <a:endParaRPr lang="de-DE" sz="1200" dirty="0">
              <a:solidFill>
                <a:prstClr val="white"/>
              </a:solidFill>
            </a:endParaRPr>
          </a:p>
        </p:txBody>
      </p:sp>
      <p:sp>
        <p:nvSpPr>
          <p:cNvPr id="10" name="Text Box 8"/>
          <p:cNvSpPr txBox="1">
            <a:spLocks noChangeArrowheads="1"/>
          </p:cNvSpPr>
          <p:nvPr/>
        </p:nvSpPr>
        <p:spPr bwMode="auto">
          <a:xfrm>
            <a:off x="3059113" y="2047875"/>
            <a:ext cx="3804631" cy="461665"/>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2400" b="1" dirty="0">
                <a:solidFill>
                  <a:srgbClr val="FFFF00"/>
                </a:solidFill>
                <a:effectLst>
                  <a:outerShdw blurRad="38100" dist="38100" dir="2700000" algn="tl">
                    <a:srgbClr val="000000">
                      <a:alpha val="43137"/>
                    </a:srgbClr>
                  </a:outerShdw>
                </a:effectLst>
              </a:rPr>
              <a:t>+ Ribavirin</a:t>
            </a:r>
            <a:r>
              <a:rPr lang="en-GB" sz="2400" b="1" dirty="0">
                <a:solidFill>
                  <a:srgbClr val="FFCC00"/>
                </a:solidFill>
                <a:effectLst>
                  <a:outerShdw blurRad="38100" dist="38100" dir="2700000" algn="tl">
                    <a:srgbClr val="000000">
                      <a:alpha val="43137"/>
                    </a:srgbClr>
                  </a:outerShdw>
                </a:effectLst>
              </a:rPr>
              <a:t> </a:t>
            </a:r>
            <a:r>
              <a:rPr lang="en-GB" sz="2400" b="1" dirty="0">
                <a:solidFill>
                  <a:srgbClr val="FF6600"/>
                </a:solidFill>
                <a:effectLst>
                  <a:outerShdw blurRad="38100" dist="38100" dir="2700000" algn="tl">
                    <a:srgbClr val="000000">
                      <a:alpha val="43137"/>
                    </a:srgbClr>
                  </a:outerShdw>
                </a:effectLst>
              </a:rPr>
              <a:t>800 – 1200 mg/d</a:t>
            </a:r>
          </a:p>
        </p:txBody>
      </p:sp>
    </p:spTree>
    <p:extLst>
      <p:ext uri="{BB962C8B-B14F-4D97-AF65-F5344CB8AC3E}">
        <p14:creationId xmlns:p14="http://schemas.microsoft.com/office/powerpoint/2010/main" val="28775503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8850" name="Rectangle 2"/>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18851" name="Rectangle 3"/>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18852" name="Rectangle 4"/>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18853" name="Rectangle 5"/>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18854" name="Rectangle 6"/>
          <p:cNvSpPr>
            <a:spLocks noChangeArrowheads="1"/>
          </p:cNvSpPr>
          <p:nvPr/>
        </p:nvSpPr>
        <p:spPr bwMode="auto">
          <a:xfrm>
            <a:off x="711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18855" name="Rectangle 7"/>
          <p:cNvSpPr>
            <a:spLocks noChangeArrowheads="1"/>
          </p:cNvSpPr>
          <p:nvPr/>
        </p:nvSpPr>
        <p:spPr bwMode="auto">
          <a:xfrm>
            <a:off x="314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18856" name="Rectangle 8"/>
          <p:cNvSpPr>
            <a:spLocks noChangeArrowheads="1"/>
          </p:cNvSpPr>
          <p:nvPr/>
        </p:nvSpPr>
        <p:spPr bwMode="auto">
          <a:xfrm>
            <a:off x="1252538" y="7620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fontAlgn="base" hangingPunct="0">
              <a:spcBef>
                <a:spcPct val="0"/>
              </a:spcBef>
              <a:spcAft>
                <a:spcPct val="0"/>
              </a:spcAft>
            </a:pPr>
            <a:r>
              <a:rPr lang="zh-TW" altLang="en-US" sz="4400">
                <a:solidFill>
                  <a:prstClr val="white"/>
                </a:solidFill>
                <a:latin typeface="ZapfHumnst BT" charset="0"/>
                <a:ea typeface="PMingLiU" pitchFamily="18" charset="-120"/>
              </a:rPr>
              <a:t> </a:t>
            </a:r>
          </a:p>
        </p:txBody>
      </p:sp>
      <p:sp>
        <p:nvSpPr>
          <p:cNvPr id="718857" name="Freeform 9"/>
          <p:cNvSpPr>
            <a:spLocks/>
          </p:cNvSpPr>
          <p:nvPr/>
        </p:nvSpPr>
        <p:spPr bwMode="auto">
          <a:xfrm>
            <a:off x="1090613" y="3633788"/>
            <a:ext cx="436562" cy="357187"/>
          </a:xfrm>
          <a:custGeom>
            <a:avLst/>
            <a:gdLst>
              <a:gd name="T0" fmla="*/ 0 w 310"/>
              <a:gd name="T1" fmla="*/ 224 h 225"/>
              <a:gd name="T2" fmla="*/ 309 w 310"/>
              <a:gd name="T3" fmla="*/ 224 h 225"/>
              <a:gd name="T4" fmla="*/ 309 w 310"/>
              <a:gd name="T5" fmla="*/ 0 h 225"/>
              <a:gd name="T6" fmla="*/ 0 w 310"/>
              <a:gd name="T7" fmla="*/ 0 h 225"/>
              <a:gd name="T8" fmla="*/ 0 w 310"/>
              <a:gd name="T9" fmla="*/ 224 h 225"/>
            </a:gdLst>
            <a:ahLst/>
            <a:cxnLst>
              <a:cxn ang="0">
                <a:pos x="T0" y="T1"/>
              </a:cxn>
              <a:cxn ang="0">
                <a:pos x="T2" y="T3"/>
              </a:cxn>
              <a:cxn ang="0">
                <a:pos x="T4" y="T5"/>
              </a:cxn>
              <a:cxn ang="0">
                <a:pos x="T6" y="T7"/>
              </a:cxn>
              <a:cxn ang="0">
                <a:pos x="T8" y="T9"/>
              </a:cxn>
            </a:cxnLst>
            <a:rect l="0" t="0" r="r" b="b"/>
            <a:pathLst>
              <a:path w="310" h="225">
                <a:moveTo>
                  <a:pt x="0" y="224"/>
                </a:moveTo>
                <a:lnTo>
                  <a:pt x="309" y="224"/>
                </a:lnTo>
                <a:lnTo>
                  <a:pt x="309" y="0"/>
                </a:lnTo>
                <a:lnTo>
                  <a:pt x="0" y="0"/>
                </a:lnTo>
                <a:lnTo>
                  <a:pt x="0" y="224"/>
                </a:lnTo>
              </a:path>
            </a:pathLst>
          </a:custGeom>
          <a:solidFill>
            <a:srgbClr val="FF0000"/>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58" name="Freeform 10"/>
          <p:cNvSpPr>
            <a:spLocks/>
          </p:cNvSpPr>
          <p:nvPr/>
        </p:nvSpPr>
        <p:spPr bwMode="auto">
          <a:xfrm>
            <a:off x="1535113" y="3633788"/>
            <a:ext cx="438150" cy="357187"/>
          </a:xfrm>
          <a:custGeom>
            <a:avLst/>
            <a:gdLst>
              <a:gd name="T0" fmla="*/ 0 w 311"/>
              <a:gd name="T1" fmla="*/ 224 h 225"/>
              <a:gd name="T2" fmla="*/ 310 w 311"/>
              <a:gd name="T3" fmla="*/ 224 h 225"/>
              <a:gd name="T4" fmla="*/ 310 w 311"/>
              <a:gd name="T5" fmla="*/ 0 h 225"/>
              <a:gd name="T6" fmla="*/ 0 w 311"/>
              <a:gd name="T7" fmla="*/ 0 h 225"/>
              <a:gd name="T8" fmla="*/ 0 w 311"/>
              <a:gd name="T9" fmla="*/ 224 h 225"/>
            </a:gdLst>
            <a:ahLst/>
            <a:cxnLst>
              <a:cxn ang="0">
                <a:pos x="T0" y="T1"/>
              </a:cxn>
              <a:cxn ang="0">
                <a:pos x="T2" y="T3"/>
              </a:cxn>
              <a:cxn ang="0">
                <a:pos x="T4" y="T5"/>
              </a:cxn>
              <a:cxn ang="0">
                <a:pos x="T6" y="T7"/>
              </a:cxn>
              <a:cxn ang="0">
                <a:pos x="T8" y="T9"/>
              </a:cxn>
            </a:cxnLst>
            <a:rect l="0" t="0" r="r" b="b"/>
            <a:pathLst>
              <a:path w="311" h="225">
                <a:moveTo>
                  <a:pt x="0" y="224"/>
                </a:moveTo>
                <a:lnTo>
                  <a:pt x="310" y="224"/>
                </a:lnTo>
                <a:lnTo>
                  <a:pt x="310" y="0"/>
                </a:lnTo>
                <a:lnTo>
                  <a:pt x="0" y="0"/>
                </a:lnTo>
                <a:lnTo>
                  <a:pt x="0" y="224"/>
                </a:lnTo>
              </a:path>
            </a:pathLst>
          </a:custGeom>
          <a:solidFill>
            <a:srgbClr val="00FFFF"/>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59" name="Freeform 11"/>
          <p:cNvSpPr>
            <a:spLocks/>
          </p:cNvSpPr>
          <p:nvPr/>
        </p:nvSpPr>
        <p:spPr bwMode="auto">
          <a:xfrm>
            <a:off x="1979613" y="3633788"/>
            <a:ext cx="731837" cy="357187"/>
          </a:xfrm>
          <a:custGeom>
            <a:avLst/>
            <a:gdLst>
              <a:gd name="T0" fmla="*/ 0 w 519"/>
              <a:gd name="T1" fmla="*/ 224 h 225"/>
              <a:gd name="T2" fmla="*/ 518 w 519"/>
              <a:gd name="T3" fmla="*/ 224 h 225"/>
              <a:gd name="T4" fmla="*/ 518 w 519"/>
              <a:gd name="T5" fmla="*/ 0 h 225"/>
              <a:gd name="T6" fmla="*/ 0 w 519"/>
              <a:gd name="T7" fmla="*/ 0 h 225"/>
              <a:gd name="T8" fmla="*/ 0 w 519"/>
              <a:gd name="T9" fmla="*/ 224 h 225"/>
            </a:gdLst>
            <a:ahLst/>
            <a:cxnLst>
              <a:cxn ang="0">
                <a:pos x="T0" y="T1"/>
              </a:cxn>
              <a:cxn ang="0">
                <a:pos x="T2" y="T3"/>
              </a:cxn>
              <a:cxn ang="0">
                <a:pos x="T4" y="T5"/>
              </a:cxn>
              <a:cxn ang="0">
                <a:pos x="T6" y="T7"/>
              </a:cxn>
              <a:cxn ang="0">
                <a:pos x="T8" y="T9"/>
              </a:cxn>
            </a:cxnLst>
            <a:rect l="0" t="0" r="r" b="b"/>
            <a:pathLst>
              <a:path w="519" h="225">
                <a:moveTo>
                  <a:pt x="0" y="224"/>
                </a:moveTo>
                <a:lnTo>
                  <a:pt x="518" y="224"/>
                </a:lnTo>
                <a:lnTo>
                  <a:pt x="518" y="0"/>
                </a:lnTo>
                <a:lnTo>
                  <a:pt x="0" y="0"/>
                </a:lnTo>
                <a:lnTo>
                  <a:pt x="0" y="224"/>
                </a:lnTo>
              </a:path>
            </a:pathLst>
          </a:custGeom>
          <a:solidFill>
            <a:srgbClr val="FFEB00"/>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0" name="Freeform 12"/>
          <p:cNvSpPr>
            <a:spLocks/>
          </p:cNvSpPr>
          <p:nvPr/>
        </p:nvSpPr>
        <p:spPr bwMode="auto">
          <a:xfrm>
            <a:off x="2720975" y="3633788"/>
            <a:ext cx="727075" cy="357187"/>
          </a:xfrm>
          <a:custGeom>
            <a:avLst/>
            <a:gdLst>
              <a:gd name="T0" fmla="*/ 0 w 517"/>
              <a:gd name="T1" fmla="*/ 224 h 225"/>
              <a:gd name="T2" fmla="*/ 516 w 517"/>
              <a:gd name="T3" fmla="*/ 224 h 225"/>
              <a:gd name="T4" fmla="*/ 516 w 517"/>
              <a:gd name="T5" fmla="*/ 0 h 225"/>
              <a:gd name="T6" fmla="*/ 0 w 517"/>
              <a:gd name="T7" fmla="*/ 0 h 225"/>
              <a:gd name="T8" fmla="*/ 0 w 517"/>
              <a:gd name="T9" fmla="*/ 224 h 225"/>
            </a:gdLst>
            <a:ahLst/>
            <a:cxnLst>
              <a:cxn ang="0">
                <a:pos x="T0" y="T1"/>
              </a:cxn>
              <a:cxn ang="0">
                <a:pos x="T2" y="T3"/>
              </a:cxn>
              <a:cxn ang="0">
                <a:pos x="T4" y="T5"/>
              </a:cxn>
              <a:cxn ang="0">
                <a:pos x="T6" y="T7"/>
              </a:cxn>
              <a:cxn ang="0">
                <a:pos x="T8" y="T9"/>
              </a:cxn>
            </a:cxnLst>
            <a:rect l="0" t="0" r="r" b="b"/>
            <a:pathLst>
              <a:path w="517" h="225">
                <a:moveTo>
                  <a:pt x="0" y="224"/>
                </a:moveTo>
                <a:lnTo>
                  <a:pt x="516" y="224"/>
                </a:lnTo>
                <a:lnTo>
                  <a:pt x="516" y="0"/>
                </a:lnTo>
                <a:lnTo>
                  <a:pt x="0" y="0"/>
                </a:lnTo>
                <a:lnTo>
                  <a:pt x="0" y="224"/>
                </a:lnTo>
              </a:path>
            </a:pathLst>
          </a:custGeom>
          <a:solidFill>
            <a:srgbClr val="FFAB00"/>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1" name="Freeform 13"/>
          <p:cNvSpPr>
            <a:spLocks/>
          </p:cNvSpPr>
          <p:nvPr/>
        </p:nvSpPr>
        <p:spPr bwMode="auto">
          <a:xfrm>
            <a:off x="3457575" y="3633788"/>
            <a:ext cx="1195388" cy="357187"/>
          </a:xfrm>
          <a:custGeom>
            <a:avLst/>
            <a:gdLst>
              <a:gd name="T0" fmla="*/ 0 w 848"/>
              <a:gd name="T1" fmla="*/ 224 h 225"/>
              <a:gd name="T2" fmla="*/ 847 w 848"/>
              <a:gd name="T3" fmla="*/ 224 h 225"/>
              <a:gd name="T4" fmla="*/ 847 w 848"/>
              <a:gd name="T5" fmla="*/ 0 h 225"/>
              <a:gd name="T6" fmla="*/ 0 w 848"/>
              <a:gd name="T7" fmla="*/ 0 h 225"/>
              <a:gd name="T8" fmla="*/ 0 w 848"/>
              <a:gd name="T9" fmla="*/ 224 h 225"/>
            </a:gdLst>
            <a:ahLst/>
            <a:cxnLst>
              <a:cxn ang="0">
                <a:pos x="T0" y="T1"/>
              </a:cxn>
              <a:cxn ang="0">
                <a:pos x="T2" y="T3"/>
              </a:cxn>
              <a:cxn ang="0">
                <a:pos x="T4" y="T5"/>
              </a:cxn>
              <a:cxn ang="0">
                <a:pos x="T6" y="T7"/>
              </a:cxn>
              <a:cxn ang="0">
                <a:pos x="T8" y="T9"/>
              </a:cxn>
            </a:cxnLst>
            <a:rect l="0" t="0" r="r" b="b"/>
            <a:pathLst>
              <a:path w="848" h="225">
                <a:moveTo>
                  <a:pt x="0" y="224"/>
                </a:moveTo>
                <a:lnTo>
                  <a:pt x="847" y="224"/>
                </a:lnTo>
                <a:lnTo>
                  <a:pt x="847" y="0"/>
                </a:lnTo>
                <a:lnTo>
                  <a:pt x="0" y="0"/>
                </a:lnTo>
                <a:lnTo>
                  <a:pt x="0" y="224"/>
                </a:lnTo>
              </a:path>
            </a:pathLst>
          </a:custGeom>
          <a:solidFill>
            <a:srgbClr val="00CC00"/>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2" name="Freeform 14"/>
          <p:cNvSpPr>
            <a:spLocks/>
          </p:cNvSpPr>
          <p:nvPr/>
        </p:nvSpPr>
        <p:spPr bwMode="auto">
          <a:xfrm>
            <a:off x="4659313" y="3633788"/>
            <a:ext cx="1004887" cy="357187"/>
          </a:xfrm>
          <a:custGeom>
            <a:avLst/>
            <a:gdLst>
              <a:gd name="T0" fmla="*/ 0 w 712"/>
              <a:gd name="T1" fmla="*/ 224 h 225"/>
              <a:gd name="T2" fmla="*/ 711 w 712"/>
              <a:gd name="T3" fmla="*/ 224 h 225"/>
              <a:gd name="T4" fmla="*/ 711 w 712"/>
              <a:gd name="T5" fmla="*/ 0 h 225"/>
              <a:gd name="T6" fmla="*/ 0 w 712"/>
              <a:gd name="T7" fmla="*/ 0 h 225"/>
              <a:gd name="T8" fmla="*/ 0 w 712"/>
              <a:gd name="T9" fmla="*/ 224 h 225"/>
            </a:gdLst>
            <a:ahLst/>
            <a:cxnLst>
              <a:cxn ang="0">
                <a:pos x="T0" y="T1"/>
              </a:cxn>
              <a:cxn ang="0">
                <a:pos x="T2" y="T3"/>
              </a:cxn>
              <a:cxn ang="0">
                <a:pos x="T4" y="T5"/>
              </a:cxn>
              <a:cxn ang="0">
                <a:pos x="T6" y="T7"/>
              </a:cxn>
              <a:cxn ang="0">
                <a:pos x="T8" y="T9"/>
              </a:cxn>
            </a:cxnLst>
            <a:rect l="0" t="0" r="r" b="b"/>
            <a:pathLst>
              <a:path w="712" h="225">
                <a:moveTo>
                  <a:pt x="0" y="224"/>
                </a:moveTo>
                <a:lnTo>
                  <a:pt x="711" y="224"/>
                </a:lnTo>
                <a:lnTo>
                  <a:pt x="711" y="0"/>
                </a:lnTo>
                <a:lnTo>
                  <a:pt x="0" y="0"/>
                </a:lnTo>
                <a:lnTo>
                  <a:pt x="0" y="224"/>
                </a:lnTo>
              </a:path>
            </a:pathLst>
          </a:custGeom>
          <a:solidFill>
            <a:srgbClr val="AB00FF"/>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3" name="Freeform 15"/>
          <p:cNvSpPr>
            <a:spLocks/>
          </p:cNvSpPr>
          <p:nvPr/>
        </p:nvSpPr>
        <p:spPr bwMode="auto">
          <a:xfrm>
            <a:off x="5670550" y="3633788"/>
            <a:ext cx="2625725" cy="357187"/>
          </a:xfrm>
          <a:custGeom>
            <a:avLst/>
            <a:gdLst>
              <a:gd name="T0" fmla="*/ 0 w 1859"/>
              <a:gd name="T1" fmla="*/ 224 h 225"/>
              <a:gd name="T2" fmla="*/ 1858 w 1859"/>
              <a:gd name="T3" fmla="*/ 224 h 225"/>
              <a:gd name="T4" fmla="*/ 1858 w 1859"/>
              <a:gd name="T5" fmla="*/ 0 h 225"/>
              <a:gd name="T6" fmla="*/ 0 w 1859"/>
              <a:gd name="T7" fmla="*/ 0 h 225"/>
              <a:gd name="T8" fmla="*/ 0 w 1859"/>
              <a:gd name="T9" fmla="*/ 224 h 225"/>
            </a:gdLst>
            <a:ahLst/>
            <a:cxnLst>
              <a:cxn ang="0">
                <a:pos x="T0" y="T1"/>
              </a:cxn>
              <a:cxn ang="0">
                <a:pos x="T2" y="T3"/>
              </a:cxn>
              <a:cxn ang="0">
                <a:pos x="T4" y="T5"/>
              </a:cxn>
              <a:cxn ang="0">
                <a:pos x="T6" y="T7"/>
              </a:cxn>
              <a:cxn ang="0">
                <a:pos x="T8" y="T9"/>
              </a:cxn>
            </a:cxnLst>
            <a:rect l="0" t="0" r="r" b="b"/>
            <a:pathLst>
              <a:path w="1859" h="225">
                <a:moveTo>
                  <a:pt x="0" y="224"/>
                </a:moveTo>
                <a:lnTo>
                  <a:pt x="1858" y="224"/>
                </a:lnTo>
                <a:lnTo>
                  <a:pt x="1858" y="0"/>
                </a:lnTo>
                <a:lnTo>
                  <a:pt x="0" y="0"/>
                </a:lnTo>
                <a:lnTo>
                  <a:pt x="0" y="224"/>
                </a:lnTo>
              </a:path>
            </a:pathLst>
          </a:custGeom>
          <a:solidFill>
            <a:srgbClr val="FF40FF"/>
          </a:solidFill>
          <a:ln w="254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4" name="Line 16"/>
          <p:cNvSpPr>
            <a:spLocks noChangeShapeType="1"/>
          </p:cNvSpPr>
          <p:nvPr/>
        </p:nvSpPr>
        <p:spPr bwMode="auto">
          <a:xfrm>
            <a:off x="811213" y="3817938"/>
            <a:ext cx="27305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718865" name="Freeform 17"/>
          <p:cNvSpPr>
            <a:spLocks/>
          </p:cNvSpPr>
          <p:nvPr/>
        </p:nvSpPr>
        <p:spPr bwMode="auto">
          <a:xfrm>
            <a:off x="1146175" y="3367088"/>
            <a:ext cx="241300" cy="158750"/>
          </a:xfrm>
          <a:custGeom>
            <a:avLst/>
            <a:gdLst>
              <a:gd name="T0" fmla="*/ 0 w 171"/>
              <a:gd name="T1" fmla="*/ 99 h 100"/>
              <a:gd name="T2" fmla="*/ 170 w 171"/>
              <a:gd name="T3" fmla="*/ 99 h 100"/>
              <a:gd name="T4" fmla="*/ 170 w 171"/>
              <a:gd name="T5" fmla="*/ 0 h 100"/>
              <a:gd name="T6" fmla="*/ 0 w 171"/>
              <a:gd name="T7" fmla="*/ 0 h 100"/>
              <a:gd name="T8" fmla="*/ 0 w 171"/>
              <a:gd name="T9" fmla="*/ 99 h 100"/>
            </a:gdLst>
            <a:ahLst/>
            <a:cxnLst>
              <a:cxn ang="0">
                <a:pos x="T0" y="T1"/>
              </a:cxn>
              <a:cxn ang="0">
                <a:pos x="T2" y="T3"/>
              </a:cxn>
              <a:cxn ang="0">
                <a:pos x="T4" y="T5"/>
              </a:cxn>
              <a:cxn ang="0">
                <a:pos x="T6" y="T7"/>
              </a:cxn>
              <a:cxn ang="0">
                <a:pos x="T8" y="T9"/>
              </a:cxn>
            </a:cxnLst>
            <a:rect l="0" t="0" r="r" b="b"/>
            <a:pathLst>
              <a:path w="171" h="100">
                <a:moveTo>
                  <a:pt x="0" y="99"/>
                </a:moveTo>
                <a:lnTo>
                  <a:pt x="170" y="99"/>
                </a:lnTo>
                <a:lnTo>
                  <a:pt x="170" y="0"/>
                </a:lnTo>
                <a:lnTo>
                  <a:pt x="0" y="0"/>
                </a:lnTo>
                <a:lnTo>
                  <a:pt x="0" y="99"/>
                </a:lnTo>
              </a:path>
            </a:pathLst>
          </a:custGeom>
          <a:solidFill>
            <a:srgbClr val="FF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6" name="Freeform 18"/>
          <p:cNvSpPr>
            <a:spLocks/>
          </p:cNvSpPr>
          <p:nvPr/>
        </p:nvSpPr>
        <p:spPr bwMode="auto">
          <a:xfrm>
            <a:off x="1146175" y="3367088"/>
            <a:ext cx="249238" cy="168275"/>
          </a:xfrm>
          <a:custGeom>
            <a:avLst/>
            <a:gdLst>
              <a:gd name="T0" fmla="*/ 0 w 177"/>
              <a:gd name="T1" fmla="*/ 105 h 106"/>
              <a:gd name="T2" fmla="*/ 176 w 177"/>
              <a:gd name="T3" fmla="*/ 105 h 106"/>
              <a:gd name="T4" fmla="*/ 176 w 177"/>
              <a:gd name="T5" fmla="*/ 0 h 106"/>
              <a:gd name="T6" fmla="*/ 0 w 177"/>
              <a:gd name="T7" fmla="*/ 0 h 106"/>
              <a:gd name="T8" fmla="*/ 0 w 177"/>
              <a:gd name="T9" fmla="*/ 105 h 106"/>
            </a:gdLst>
            <a:ahLst/>
            <a:cxnLst>
              <a:cxn ang="0">
                <a:pos x="T0" y="T1"/>
              </a:cxn>
              <a:cxn ang="0">
                <a:pos x="T2" y="T3"/>
              </a:cxn>
              <a:cxn ang="0">
                <a:pos x="T4" y="T5"/>
              </a:cxn>
              <a:cxn ang="0">
                <a:pos x="T6" y="T7"/>
              </a:cxn>
              <a:cxn ang="0">
                <a:pos x="T8" y="T9"/>
              </a:cxn>
            </a:cxnLst>
            <a:rect l="0" t="0" r="r" b="b"/>
            <a:pathLst>
              <a:path w="177" h="106">
                <a:moveTo>
                  <a:pt x="0" y="105"/>
                </a:moveTo>
                <a:lnTo>
                  <a:pt x="176" y="105"/>
                </a:lnTo>
                <a:lnTo>
                  <a:pt x="176" y="0"/>
                </a:lnTo>
                <a:lnTo>
                  <a:pt x="0" y="0"/>
                </a:lnTo>
                <a:lnTo>
                  <a:pt x="0" y="1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7" name="Freeform 19"/>
          <p:cNvSpPr>
            <a:spLocks/>
          </p:cNvSpPr>
          <p:nvPr/>
        </p:nvSpPr>
        <p:spPr bwMode="auto">
          <a:xfrm>
            <a:off x="3902075" y="3367088"/>
            <a:ext cx="639763" cy="158750"/>
          </a:xfrm>
          <a:custGeom>
            <a:avLst/>
            <a:gdLst>
              <a:gd name="T0" fmla="*/ 0 w 455"/>
              <a:gd name="T1" fmla="*/ 99 h 100"/>
              <a:gd name="T2" fmla="*/ 454 w 455"/>
              <a:gd name="T3" fmla="*/ 99 h 100"/>
              <a:gd name="T4" fmla="*/ 454 w 455"/>
              <a:gd name="T5" fmla="*/ 0 h 100"/>
              <a:gd name="T6" fmla="*/ 0 w 455"/>
              <a:gd name="T7" fmla="*/ 0 h 100"/>
              <a:gd name="T8" fmla="*/ 0 w 455"/>
              <a:gd name="T9" fmla="*/ 99 h 100"/>
            </a:gdLst>
            <a:ahLst/>
            <a:cxnLst>
              <a:cxn ang="0">
                <a:pos x="T0" y="T1"/>
              </a:cxn>
              <a:cxn ang="0">
                <a:pos x="T2" y="T3"/>
              </a:cxn>
              <a:cxn ang="0">
                <a:pos x="T4" y="T5"/>
              </a:cxn>
              <a:cxn ang="0">
                <a:pos x="T6" y="T7"/>
              </a:cxn>
              <a:cxn ang="0">
                <a:pos x="T8" y="T9"/>
              </a:cxn>
            </a:cxnLst>
            <a:rect l="0" t="0" r="r" b="b"/>
            <a:pathLst>
              <a:path w="455" h="100">
                <a:moveTo>
                  <a:pt x="0" y="99"/>
                </a:moveTo>
                <a:lnTo>
                  <a:pt x="454" y="99"/>
                </a:lnTo>
                <a:lnTo>
                  <a:pt x="454" y="0"/>
                </a:lnTo>
                <a:lnTo>
                  <a:pt x="0" y="0"/>
                </a:lnTo>
                <a:lnTo>
                  <a:pt x="0" y="99"/>
                </a:lnTo>
              </a:path>
            </a:pathLst>
          </a:custGeom>
          <a:solidFill>
            <a:srgbClr val="00CC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8" name="Freeform 20"/>
          <p:cNvSpPr>
            <a:spLocks/>
          </p:cNvSpPr>
          <p:nvPr/>
        </p:nvSpPr>
        <p:spPr bwMode="auto">
          <a:xfrm>
            <a:off x="3902075" y="3367088"/>
            <a:ext cx="649288" cy="168275"/>
          </a:xfrm>
          <a:custGeom>
            <a:avLst/>
            <a:gdLst>
              <a:gd name="T0" fmla="*/ 0 w 461"/>
              <a:gd name="T1" fmla="*/ 105 h 106"/>
              <a:gd name="T2" fmla="*/ 460 w 461"/>
              <a:gd name="T3" fmla="*/ 105 h 106"/>
              <a:gd name="T4" fmla="*/ 460 w 461"/>
              <a:gd name="T5" fmla="*/ 0 h 106"/>
              <a:gd name="T6" fmla="*/ 0 w 461"/>
              <a:gd name="T7" fmla="*/ 0 h 106"/>
              <a:gd name="T8" fmla="*/ 0 w 461"/>
              <a:gd name="T9" fmla="*/ 105 h 106"/>
            </a:gdLst>
            <a:ahLst/>
            <a:cxnLst>
              <a:cxn ang="0">
                <a:pos x="T0" y="T1"/>
              </a:cxn>
              <a:cxn ang="0">
                <a:pos x="T2" y="T3"/>
              </a:cxn>
              <a:cxn ang="0">
                <a:pos x="T4" y="T5"/>
              </a:cxn>
              <a:cxn ang="0">
                <a:pos x="T6" y="T7"/>
              </a:cxn>
              <a:cxn ang="0">
                <a:pos x="T8" y="T9"/>
              </a:cxn>
            </a:cxnLst>
            <a:rect l="0" t="0" r="r" b="b"/>
            <a:pathLst>
              <a:path w="461" h="106">
                <a:moveTo>
                  <a:pt x="0" y="105"/>
                </a:moveTo>
                <a:lnTo>
                  <a:pt x="460" y="105"/>
                </a:lnTo>
                <a:lnTo>
                  <a:pt x="460" y="0"/>
                </a:lnTo>
                <a:lnTo>
                  <a:pt x="0" y="0"/>
                </a:lnTo>
                <a:lnTo>
                  <a:pt x="0" y="1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69" name="Freeform 21"/>
          <p:cNvSpPr>
            <a:spLocks/>
          </p:cNvSpPr>
          <p:nvPr/>
        </p:nvSpPr>
        <p:spPr bwMode="auto">
          <a:xfrm>
            <a:off x="4803775" y="3367088"/>
            <a:ext cx="757238" cy="158750"/>
          </a:xfrm>
          <a:custGeom>
            <a:avLst/>
            <a:gdLst>
              <a:gd name="T0" fmla="*/ 0 w 538"/>
              <a:gd name="T1" fmla="*/ 99 h 100"/>
              <a:gd name="T2" fmla="*/ 537 w 538"/>
              <a:gd name="T3" fmla="*/ 99 h 100"/>
              <a:gd name="T4" fmla="*/ 537 w 538"/>
              <a:gd name="T5" fmla="*/ 0 h 100"/>
              <a:gd name="T6" fmla="*/ 0 w 538"/>
              <a:gd name="T7" fmla="*/ 0 h 100"/>
              <a:gd name="T8" fmla="*/ 0 w 538"/>
              <a:gd name="T9" fmla="*/ 99 h 100"/>
            </a:gdLst>
            <a:ahLst/>
            <a:cxnLst>
              <a:cxn ang="0">
                <a:pos x="T0" y="T1"/>
              </a:cxn>
              <a:cxn ang="0">
                <a:pos x="T2" y="T3"/>
              </a:cxn>
              <a:cxn ang="0">
                <a:pos x="T4" y="T5"/>
              </a:cxn>
              <a:cxn ang="0">
                <a:pos x="T6" y="T7"/>
              </a:cxn>
              <a:cxn ang="0">
                <a:pos x="T8" y="T9"/>
              </a:cxn>
            </a:cxnLst>
            <a:rect l="0" t="0" r="r" b="b"/>
            <a:pathLst>
              <a:path w="538" h="100">
                <a:moveTo>
                  <a:pt x="0" y="99"/>
                </a:moveTo>
                <a:lnTo>
                  <a:pt x="537" y="99"/>
                </a:lnTo>
                <a:lnTo>
                  <a:pt x="537" y="0"/>
                </a:lnTo>
                <a:lnTo>
                  <a:pt x="0" y="0"/>
                </a:lnTo>
                <a:lnTo>
                  <a:pt x="0" y="99"/>
                </a:lnTo>
              </a:path>
            </a:pathLst>
          </a:custGeom>
          <a:solidFill>
            <a:srgbClr val="AB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70" name="Freeform 22"/>
          <p:cNvSpPr>
            <a:spLocks/>
          </p:cNvSpPr>
          <p:nvPr/>
        </p:nvSpPr>
        <p:spPr bwMode="auto">
          <a:xfrm>
            <a:off x="4803775" y="3367088"/>
            <a:ext cx="765175" cy="168275"/>
          </a:xfrm>
          <a:custGeom>
            <a:avLst/>
            <a:gdLst>
              <a:gd name="T0" fmla="*/ 0 w 544"/>
              <a:gd name="T1" fmla="*/ 105 h 106"/>
              <a:gd name="T2" fmla="*/ 543 w 544"/>
              <a:gd name="T3" fmla="*/ 105 h 106"/>
              <a:gd name="T4" fmla="*/ 543 w 544"/>
              <a:gd name="T5" fmla="*/ 0 h 106"/>
              <a:gd name="T6" fmla="*/ 0 w 544"/>
              <a:gd name="T7" fmla="*/ 0 h 106"/>
              <a:gd name="T8" fmla="*/ 0 w 544"/>
              <a:gd name="T9" fmla="*/ 105 h 106"/>
            </a:gdLst>
            <a:ahLst/>
            <a:cxnLst>
              <a:cxn ang="0">
                <a:pos x="T0" y="T1"/>
              </a:cxn>
              <a:cxn ang="0">
                <a:pos x="T2" y="T3"/>
              </a:cxn>
              <a:cxn ang="0">
                <a:pos x="T4" y="T5"/>
              </a:cxn>
              <a:cxn ang="0">
                <a:pos x="T6" y="T7"/>
              </a:cxn>
              <a:cxn ang="0">
                <a:pos x="T8" y="T9"/>
              </a:cxn>
            </a:cxnLst>
            <a:rect l="0" t="0" r="r" b="b"/>
            <a:pathLst>
              <a:path w="544" h="106">
                <a:moveTo>
                  <a:pt x="0" y="105"/>
                </a:moveTo>
                <a:lnTo>
                  <a:pt x="543" y="105"/>
                </a:lnTo>
                <a:lnTo>
                  <a:pt x="543" y="0"/>
                </a:lnTo>
                <a:lnTo>
                  <a:pt x="0" y="0"/>
                </a:lnTo>
                <a:lnTo>
                  <a:pt x="0" y="1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71" name="Freeform 23"/>
          <p:cNvSpPr>
            <a:spLocks/>
          </p:cNvSpPr>
          <p:nvPr/>
        </p:nvSpPr>
        <p:spPr bwMode="auto">
          <a:xfrm>
            <a:off x="1146175" y="3367088"/>
            <a:ext cx="249238" cy="168275"/>
          </a:xfrm>
          <a:custGeom>
            <a:avLst/>
            <a:gdLst>
              <a:gd name="T0" fmla="*/ 0 w 177"/>
              <a:gd name="T1" fmla="*/ 105 h 106"/>
              <a:gd name="T2" fmla="*/ 176 w 177"/>
              <a:gd name="T3" fmla="*/ 105 h 106"/>
              <a:gd name="T4" fmla="*/ 176 w 177"/>
              <a:gd name="T5" fmla="*/ 0 h 106"/>
              <a:gd name="T6" fmla="*/ 0 w 177"/>
              <a:gd name="T7" fmla="*/ 0 h 106"/>
              <a:gd name="T8" fmla="*/ 0 w 177"/>
              <a:gd name="T9" fmla="*/ 105 h 106"/>
            </a:gdLst>
            <a:ahLst/>
            <a:cxnLst>
              <a:cxn ang="0">
                <a:pos x="T0" y="T1"/>
              </a:cxn>
              <a:cxn ang="0">
                <a:pos x="T2" y="T3"/>
              </a:cxn>
              <a:cxn ang="0">
                <a:pos x="T4" y="T5"/>
              </a:cxn>
              <a:cxn ang="0">
                <a:pos x="T6" y="T7"/>
              </a:cxn>
              <a:cxn ang="0">
                <a:pos x="T8" y="T9"/>
              </a:cxn>
            </a:cxnLst>
            <a:rect l="0" t="0" r="r" b="b"/>
            <a:pathLst>
              <a:path w="177" h="106">
                <a:moveTo>
                  <a:pt x="0" y="105"/>
                </a:moveTo>
                <a:lnTo>
                  <a:pt x="176" y="105"/>
                </a:lnTo>
                <a:lnTo>
                  <a:pt x="176" y="0"/>
                </a:lnTo>
                <a:lnTo>
                  <a:pt x="0" y="0"/>
                </a:lnTo>
                <a:lnTo>
                  <a:pt x="0" y="105"/>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72" name="Freeform 24"/>
          <p:cNvSpPr>
            <a:spLocks/>
          </p:cNvSpPr>
          <p:nvPr/>
        </p:nvSpPr>
        <p:spPr bwMode="auto">
          <a:xfrm>
            <a:off x="3902075" y="3367088"/>
            <a:ext cx="649288" cy="168275"/>
          </a:xfrm>
          <a:custGeom>
            <a:avLst/>
            <a:gdLst>
              <a:gd name="T0" fmla="*/ 0 w 461"/>
              <a:gd name="T1" fmla="*/ 105 h 106"/>
              <a:gd name="T2" fmla="*/ 460 w 461"/>
              <a:gd name="T3" fmla="*/ 105 h 106"/>
              <a:gd name="T4" fmla="*/ 460 w 461"/>
              <a:gd name="T5" fmla="*/ 0 h 106"/>
              <a:gd name="T6" fmla="*/ 0 w 461"/>
              <a:gd name="T7" fmla="*/ 0 h 106"/>
              <a:gd name="T8" fmla="*/ 0 w 461"/>
              <a:gd name="T9" fmla="*/ 105 h 106"/>
            </a:gdLst>
            <a:ahLst/>
            <a:cxnLst>
              <a:cxn ang="0">
                <a:pos x="T0" y="T1"/>
              </a:cxn>
              <a:cxn ang="0">
                <a:pos x="T2" y="T3"/>
              </a:cxn>
              <a:cxn ang="0">
                <a:pos x="T4" y="T5"/>
              </a:cxn>
              <a:cxn ang="0">
                <a:pos x="T6" y="T7"/>
              </a:cxn>
              <a:cxn ang="0">
                <a:pos x="T8" y="T9"/>
              </a:cxn>
            </a:cxnLst>
            <a:rect l="0" t="0" r="r" b="b"/>
            <a:pathLst>
              <a:path w="461" h="106">
                <a:moveTo>
                  <a:pt x="0" y="105"/>
                </a:moveTo>
                <a:lnTo>
                  <a:pt x="460" y="105"/>
                </a:lnTo>
                <a:lnTo>
                  <a:pt x="460" y="0"/>
                </a:lnTo>
                <a:lnTo>
                  <a:pt x="0" y="0"/>
                </a:lnTo>
                <a:lnTo>
                  <a:pt x="0" y="105"/>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73" name="Freeform 25"/>
          <p:cNvSpPr>
            <a:spLocks/>
          </p:cNvSpPr>
          <p:nvPr/>
        </p:nvSpPr>
        <p:spPr bwMode="auto">
          <a:xfrm>
            <a:off x="4803775" y="3367088"/>
            <a:ext cx="765175" cy="168275"/>
          </a:xfrm>
          <a:custGeom>
            <a:avLst/>
            <a:gdLst>
              <a:gd name="T0" fmla="*/ 0 w 544"/>
              <a:gd name="T1" fmla="*/ 105 h 106"/>
              <a:gd name="T2" fmla="*/ 543 w 544"/>
              <a:gd name="T3" fmla="*/ 105 h 106"/>
              <a:gd name="T4" fmla="*/ 543 w 544"/>
              <a:gd name="T5" fmla="*/ 0 h 106"/>
              <a:gd name="T6" fmla="*/ 0 w 544"/>
              <a:gd name="T7" fmla="*/ 0 h 106"/>
              <a:gd name="T8" fmla="*/ 0 w 544"/>
              <a:gd name="T9" fmla="*/ 105 h 106"/>
            </a:gdLst>
            <a:ahLst/>
            <a:cxnLst>
              <a:cxn ang="0">
                <a:pos x="T0" y="T1"/>
              </a:cxn>
              <a:cxn ang="0">
                <a:pos x="T2" y="T3"/>
              </a:cxn>
              <a:cxn ang="0">
                <a:pos x="T4" y="T5"/>
              </a:cxn>
              <a:cxn ang="0">
                <a:pos x="T6" y="T7"/>
              </a:cxn>
              <a:cxn ang="0">
                <a:pos x="T8" y="T9"/>
              </a:cxn>
            </a:cxnLst>
            <a:rect l="0" t="0" r="r" b="b"/>
            <a:pathLst>
              <a:path w="544" h="106">
                <a:moveTo>
                  <a:pt x="0" y="105"/>
                </a:moveTo>
                <a:lnTo>
                  <a:pt x="543" y="105"/>
                </a:lnTo>
                <a:lnTo>
                  <a:pt x="543" y="0"/>
                </a:lnTo>
                <a:lnTo>
                  <a:pt x="0" y="0"/>
                </a:lnTo>
                <a:lnTo>
                  <a:pt x="0" y="105"/>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CA" sz="1600">
              <a:solidFill>
                <a:prstClr val="white"/>
              </a:solidFill>
            </a:endParaRPr>
          </a:p>
        </p:txBody>
      </p:sp>
      <p:sp>
        <p:nvSpPr>
          <p:cNvPr id="718874" name="Line 26"/>
          <p:cNvSpPr>
            <a:spLocks noChangeShapeType="1"/>
          </p:cNvSpPr>
          <p:nvPr/>
        </p:nvSpPr>
        <p:spPr bwMode="auto">
          <a:xfrm flipV="1">
            <a:off x="2089150" y="4659313"/>
            <a:ext cx="0" cy="552450"/>
          </a:xfrm>
          <a:prstGeom prst="line">
            <a:avLst/>
          </a:prstGeom>
          <a:noFill/>
          <a:ln w="12700">
            <a:solidFill>
              <a:srgbClr val="00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718875" name="Line 27"/>
          <p:cNvSpPr>
            <a:spLocks noChangeShapeType="1"/>
          </p:cNvSpPr>
          <p:nvPr/>
        </p:nvSpPr>
        <p:spPr bwMode="auto">
          <a:xfrm flipV="1">
            <a:off x="2081213" y="4645025"/>
            <a:ext cx="0" cy="563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CA" sz="1600">
              <a:solidFill>
                <a:prstClr val="white"/>
              </a:solidFill>
            </a:endParaRPr>
          </a:p>
        </p:txBody>
      </p:sp>
      <p:sp>
        <p:nvSpPr>
          <p:cNvPr id="718876" name="Rectangle 28"/>
          <p:cNvSpPr>
            <a:spLocks noChangeArrowheads="1"/>
          </p:cNvSpPr>
          <p:nvPr/>
        </p:nvSpPr>
        <p:spPr bwMode="auto">
          <a:xfrm>
            <a:off x="1098550" y="5337175"/>
            <a:ext cx="19653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dirty="0" err="1">
                <a:solidFill>
                  <a:prstClr val="white"/>
                </a:solidFill>
                <a:ea typeface="PMingLiU" pitchFamily="18" charset="-120"/>
              </a:rPr>
              <a:t>hypervariable</a:t>
            </a:r>
            <a:endParaRPr lang="en-US" altLang="zh-TW" sz="1600" b="1" dirty="0">
              <a:solidFill>
                <a:prstClr val="white"/>
              </a:solidFill>
              <a:ea typeface="PMingLiU" pitchFamily="18" charset="-120"/>
            </a:endParaRPr>
          </a:p>
          <a:p>
            <a:pPr algn="ctr" eaLnBrk="0" fontAlgn="base" hangingPunct="0">
              <a:lnSpc>
                <a:spcPct val="90000"/>
              </a:lnSpc>
              <a:spcBef>
                <a:spcPct val="0"/>
              </a:spcBef>
              <a:spcAft>
                <a:spcPct val="0"/>
              </a:spcAft>
            </a:pPr>
            <a:r>
              <a:rPr lang="en-US" altLang="zh-TW" sz="1600" b="1" dirty="0">
                <a:solidFill>
                  <a:prstClr val="white"/>
                </a:solidFill>
                <a:ea typeface="PMingLiU" pitchFamily="18" charset="-120"/>
              </a:rPr>
              <a:t>region</a:t>
            </a:r>
          </a:p>
        </p:txBody>
      </p:sp>
      <p:sp>
        <p:nvSpPr>
          <p:cNvPr id="718877" name="Rectangle 29"/>
          <p:cNvSpPr>
            <a:spLocks noChangeArrowheads="1"/>
          </p:cNvSpPr>
          <p:nvPr/>
        </p:nvSpPr>
        <p:spPr bwMode="auto">
          <a:xfrm>
            <a:off x="819150" y="2435225"/>
            <a:ext cx="100806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capsid</a:t>
            </a:r>
          </a:p>
        </p:txBody>
      </p:sp>
      <p:sp>
        <p:nvSpPr>
          <p:cNvPr id="718878" name="Rectangle 30"/>
          <p:cNvSpPr>
            <a:spLocks noChangeArrowheads="1"/>
          </p:cNvSpPr>
          <p:nvPr/>
        </p:nvSpPr>
        <p:spPr bwMode="auto">
          <a:xfrm>
            <a:off x="1662113" y="2435225"/>
            <a:ext cx="12636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dirty="0">
                <a:solidFill>
                  <a:prstClr val="white"/>
                </a:solidFill>
                <a:ea typeface="PMingLiU" pitchFamily="18" charset="-120"/>
              </a:rPr>
              <a:t>envelope</a:t>
            </a:r>
          </a:p>
          <a:p>
            <a:pPr algn="ctr" eaLnBrk="0" fontAlgn="base" hangingPunct="0">
              <a:lnSpc>
                <a:spcPct val="90000"/>
              </a:lnSpc>
              <a:spcBef>
                <a:spcPct val="0"/>
              </a:spcBef>
              <a:spcAft>
                <a:spcPct val="0"/>
              </a:spcAft>
            </a:pPr>
            <a:r>
              <a:rPr lang="en-US" altLang="zh-TW" sz="1600" b="1" dirty="0">
                <a:solidFill>
                  <a:prstClr val="white"/>
                </a:solidFill>
                <a:ea typeface="PMingLiU" pitchFamily="18" charset="-120"/>
              </a:rPr>
              <a:t>protein</a:t>
            </a:r>
          </a:p>
        </p:txBody>
      </p:sp>
      <p:sp>
        <p:nvSpPr>
          <p:cNvPr id="718879" name="Rectangle 31"/>
          <p:cNvSpPr>
            <a:spLocks noChangeArrowheads="1"/>
          </p:cNvSpPr>
          <p:nvPr/>
        </p:nvSpPr>
        <p:spPr bwMode="auto">
          <a:xfrm>
            <a:off x="3173413" y="2435225"/>
            <a:ext cx="17319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Protease / Helicase</a:t>
            </a:r>
          </a:p>
        </p:txBody>
      </p:sp>
      <p:sp>
        <p:nvSpPr>
          <p:cNvPr id="718880" name="Rectangle 32"/>
          <p:cNvSpPr>
            <a:spLocks noChangeArrowheads="1"/>
          </p:cNvSpPr>
          <p:nvPr/>
        </p:nvSpPr>
        <p:spPr bwMode="auto">
          <a:xfrm>
            <a:off x="5022850" y="2492375"/>
            <a:ext cx="3563938" cy="33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 </a:t>
            </a:r>
            <a:r>
              <a:rPr lang="en-US" altLang="zh-TW" b="1">
                <a:solidFill>
                  <a:prstClr val="white"/>
                </a:solidFill>
                <a:ea typeface="PMingLiU" pitchFamily="18" charset="-120"/>
              </a:rPr>
              <a:t>RNA-dependent</a:t>
            </a:r>
            <a:r>
              <a:rPr lang="en-US" altLang="zh-TW">
                <a:solidFill>
                  <a:prstClr val="black"/>
                </a:solidFill>
                <a:ea typeface="PMingLiU" pitchFamily="18" charset="-120"/>
              </a:rPr>
              <a:t> </a:t>
            </a:r>
            <a:r>
              <a:rPr lang="en-US" altLang="zh-TW" sz="1600" b="1">
                <a:solidFill>
                  <a:prstClr val="white"/>
                </a:solidFill>
                <a:ea typeface="PMingLiU" pitchFamily="18" charset="-120"/>
              </a:rPr>
              <a:t>RNA Polymerase</a:t>
            </a:r>
          </a:p>
        </p:txBody>
      </p:sp>
      <p:sp>
        <p:nvSpPr>
          <p:cNvPr id="718881" name="Rectangle 33"/>
          <p:cNvSpPr>
            <a:spLocks noChangeArrowheads="1"/>
          </p:cNvSpPr>
          <p:nvPr/>
        </p:nvSpPr>
        <p:spPr bwMode="auto">
          <a:xfrm>
            <a:off x="993775" y="3087688"/>
            <a:ext cx="56197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c22</a:t>
            </a:r>
          </a:p>
        </p:txBody>
      </p:sp>
      <p:sp>
        <p:nvSpPr>
          <p:cNvPr id="718882" name="Rectangle 34"/>
          <p:cNvSpPr>
            <a:spLocks noChangeArrowheads="1"/>
          </p:cNvSpPr>
          <p:nvPr/>
        </p:nvSpPr>
        <p:spPr bwMode="auto">
          <a:xfrm>
            <a:off x="685800" y="3657600"/>
            <a:ext cx="56356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zh-TW" altLang="en-US" sz="1600" b="1">
                <a:solidFill>
                  <a:prstClr val="white"/>
                </a:solidFill>
                <a:ea typeface="PMingLiU" pitchFamily="18" charset="-120"/>
              </a:rPr>
              <a:t>5’</a:t>
            </a:r>
          </a:p>
        </p:txBody>
      </p:sp>
      <p:sp>
        <p:nvSpPr>
          <p:cNvPr id="718883" name="Rectangle 35"/>
          <p:cNvSpPr>
            <a:spLocks noChangeArrowheads="1"/>
          </p:cNvSpPr>
          <p:nvPr/>
        </p:nvSpPr>
        <p:spPr bwMode="auto">
          <a:xfrm>
            <a:off x="1006475" y="4144963"/>
            <a:ext cx="56197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dirty="0">
                <a:solidFill>
                  <a:prstClr val="white"/>
                </a:solidFill>
                <a:ea typeface="PMingLiU" pitchFamily="18" charset="-120"/>
              </a:rPr>
              <a:t>core</a:t>
            </a:r>
          </a:p>
        </p:txBody>
      </p:sp>
      <p:sp>
        <p:nvSpPr>
          <p:cNvPr id="718884" name="Rectangle 36"/>
          <p:cNvSpPr>
            <a:spLocks noChangeArrowheads="1"/>
          </p:cNvSpPr>
          <p:nvPr/>
        </p:nvSpPr>
        <p:spPr bwMode="auto">
          <a:xfrm>
            <a:off x="1466850" y="4144963"/>
            <a:ext cx="563563"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E1</a:t>
            </a:r>
          </a:p>
        </p:txBody>
      </p:sp>
      <p:sp>
        <p:nvSpPr>
          <p:cNvPr id="718885" name="Rectangle 37"/>
          <p:cNvSpPr>
            <a:spLocks noChangeArrowheads="1"/>
          </p:cNvSpPr>
          <p:nvPr/>
        </p:nvSpPr>
        <p:spPr bwMode="auto">
          <a:xfrm>
            <a:off x="2073275" y="4144963"/>
            <a:ext cx="56197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E2</a:t>
            </a:r>
          </a:p>
        </p:txBody>
      </p:sp>
      <p:sp>
        <p:nvSpPr>
          <p:cNvPr id="718886" name="Rectangle 38"/>
          <p:cNvSpPr>
            <a:spLocks noChangeArrowheads="1"/>
          </p:cNvSpPr>
          <p:nvPr/>
        </p:nvSpPr>
        <p:spPr bwMode="auto">
          <a:xfrm>
            <a:off x="2797175" y="4144963"/>
            <a:ext cx="56197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NS2</a:t>
            </a:r>
          </a:p>
        </p:txBody>
      </p:sp>
      <p:sp>
        <p:nvSpPr>
          <p:cNvPr id="718887" name="Rectangle 39"/>
          <p:cNvSpPr>
            <a:spLocks noChangeArrowheads="1"/>
          </p:cNvSpPr>
          <p:nvPr/>
        </p:nvSpPr>
        <p:spPr bwMode="auto">
          <a:xfrm>
            <a:off x="3765550" y="4141788"/>
            <a:ext cx="563563"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NS3</a:t>
            </a:r>
          </a:p>
        </p:txBody>
      </p:sp>
      <p:sp>
        <p:nvSpPr>
          <p:cNvPr id="718888" name="Rectangle 40"/>
          <p:cNvSpPr>
            <a:spLocks noChangeArrowheads="1"/>
          </p:cNvSpPr>
          <p:nvPr/>
        </p:nvSpPr>
        <p:spPr bwMode="auto">
          <a:xfrm>
            <a:off x="3943350" y="3092450"/>
            <a:ext cx="56356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zh-TW" altLang="en-US" sz="1600" b="1">
                <a:solidFill>
                  <a:prstClr val="white"/>
                </a:solidFill>
                <a:ea typeface="PMingLiU" pitchFamily="18" charset="-120"/>
              </a:rPr>
              <a:t>33</a:t>
            </a:r>
            <a:r>
              <a:rPr lang="en-US" altLang="zh-TW" sz="1600" b="1">
                <a:solidFill>
                  <a:prstClr val="white"/>
                </a:solidFill>
                <a:ea typeface="PMingLiU" pitchFamily="18" charset="-120"/>
              </a:rPr>
              <a:t>c</a:t>
            </a:r>
          </a:p>
        </p:txBody>
      </p:sp>
      <p:sp>
        <p:nvSpPr>
          <p:cNvPr id="718889" name="Rectangle 41"/>
          <p:cNvSpPr>
            <a:spLocks noChangeArrowheads="1"/>
          </p:cNvSpPr>
          <p:nvPr/>
        </p:nvSpPr>
        <p:spPr bwMode="auto">
          <a:xfrm>
            <a:off x="4905375" y="4144963"/>
            <a:ext cx="56197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NS4</a:t>
            </a:r>
          </a:p>
        </p:txBody>
      </p:sp>
      <p:sp>
        <p:nvSpPr>
          <p:cNvPr id="718890" name="Rectangle 42"/>
          <p:cNvSpPr>
            <a:spLocks noChangeArrowheads="1"/>
          </p:cNvSpPr>
          <p:nvPr/>
        </p:nvSpPr>
        <p:spPr bwMode="auto">
          <a:xfrm>
            <a:off x="4791075" y="3087688"/>
            <a:ext cx="795338"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c-100</a:t>
            </a:r>
          </a:p>
        </p:txBody>
      </p:sp>
      <p:sp>
        <p:nvSpPr>
          <p:cNvPr id="718891" name="Rectangle 43"/>
          <p:cNvSpPr>
            <a:spLocks noChangeArrowheads="1"/>
          </p:cNvSpPr>
          <p:nvPr/>
        </p:nvSpPr>
        <p:spPr bwMode="auto">
          <a:xfrm>
            <a:off x="6176963" y="4167188"/>
            <a:ext cx="1752600"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en-US" altLang="zh-TW" sz="1600" b="1">
                <a:solidFill>
                  <a:prstClr val="white"/>
                </a:solidFill>
                <a:ea typeface="PMingLiU" pitchFamily="18" charset="-120"/>
              </a:rPr>
              <a:t>NS5a / NS5b</a:t>
            </a:r>
          </a:p>
        </p:txBody>
      </p:sp>
      <p:sp>
        <p:nvSpPr>
          <p:cNvPr id="718892" name="Rectangle 44"/>
          <p:cNvSpPr>
            <a:spLocks noChangeArrowheads="1"/>
          </p:cNvSpPr>
          <p:nvPr/>
        </p:nvSpPr>
        <p:spPr bwMode="auto">
          <a:xfrm>
            <a:off x="8229600" y="3657600"/>
            <a:ext cx="56356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lnSpc>
                <a:spcPct val="90000"/>
              </a:lnSpc>
              <a:spcBef>
                <a:spcPct val="0"/>
              </a:spcBef>
              <a:spcAft>
                <a:spcPct val="0"/>
              </a:spcAft>
            </a:pPr>
            <a:r>
              <a:rPr lang="zh-TW" altLang="en-US" sz="1600" b="1">
                <a:solidFill>
                  <a:prstClr val="white"/>
                </a:solidFill>
                <a:ea typeface="PMingLiU" pitchFamily="18" charset="-120"/>
              </a:rPr>
              <a:t>3’</a:t>
            </a:r>
          </a:p>
        </p:txBody>
      </p:sp>
      <p:sp>
        <p:nvSpPr>
          <p:cNvPr id="718893" name="Text Box 45"/>
          <p:cNvSpPr txBox="1">
            <a:spLocks noChangeArrowheads="1"/>
          </p:cNvSpPr>
          <p:nvPr/>
        </p:nvSpPr>
        <p:spPr bwMode="auto">
          <a:xfrm>
            <a:off x="-20638" y="189717"/>
            <a:ext cx="916463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altLang="zh-TW" sz="3300" b="1" dirty="0">
                <a:solidFill>
                  <a:prstClr val="white"/>
                </a:solidFill>
                <a:effectLst>
                  <a:outerShdw blurRad="38100" dist="38100" dir="2700000" algn="tl">
                    <a:srgbClr val="000000">
                      <a:alpha val="43137"/>
                    </a:srgbClr>
                  </a:outerShdw>
                </a:effectLst>
                <a:ea typeface="PMingLiU" pitchFamily="18" charset="-120"/>
              </a:rPr>
              <a:t>Can Outcomes be Improved with the Addition of Protease Inhibitors and Other Direct Acting Antivirals?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4628" name="Rectangle 4"/>
          <p:cNvSpPr>
            <a:spLocks noGrp="1" noRot="1" noChangeArrowheads="1"/>
          </p:cNvSpPr>
          <p:nvPr>
            <p:ph type="title"/>
          </p:nvPr>
        </p:nvSpPr>
        <p:spPr>
          <a:xfrm>
            <a:off x="0" y="-58424"/>
            <a:ext cx="9144000" cy="1752600"/>
          </a:xfrm>
        </p:spPr>
        <p:txBody>
          <a:bodyPr>
            <a:normAutofit/>
          </a:bodyPr>
          <a:lstStyle/>
          <a:p>
            <a:r>
              <a:rPr lang="en-CA" sz="4300" noProof="0" smtClean="0">
                <a:effectLst/>
              </a:rPr>
              <a:t>Boceprevir and Telaprevir</a:t>
            </a:r>
            <a:endParaRPr lang="en-CA" sz="4300" noProof="0">
              <a:effectLst/>
            </a:endParaRPr>
          </a:p>
        </p:txBody>
      </p:sp>
      <p:sp>
        <p:nvSpPr>
          <p:cNvPr id="794629" name="Rectangle 5"/>
          <p:cNvSpPr>
            <a:spLocks noGrp="1" noChangeArrowheads="1"/>
          </p:cNvSpPr>
          <p:nvPr>
            <p:ph sz="half" idx="1"/>
          </p:nvPr>
        </p:nvSpPr>
        <p:spPr/>
        <p:txBody>
          <a:bodyPr>
            <a:normAutofit fontScale="92500" lnSpcReduction="10000"/>
          </a:bodyPr>
          <a:lstStyle/>
          <a:p>
            <a:pPr>
              <a:lnSpc>
                <a:spcPct val="90000"/>
              </a:lnSpc>
            </a:pPr>
            <a:r>
              <a:rPr lang="en-CA" sz="2600" noProof="0" dirty="0" smtClean="0">
                <a:effectLst/>
              </a:rPr>
              <a:t>Approved and funded HCV protease inhibitors for HCV genotype 1 mono-infection based on substantial improvement in SVR for treatment naïve, relapses, partial responders and null responders</a:t>
            </a:r>
          </a:p>
          <a:p>
            <a:pPr>
              <a:lnSpc>
                <a:spcPct val="90000"/>
              </a:lnSpc>
            </a:pPr>
            <a:r>
              <a:rPr lang="en-CA" sz="2600" noProof="0" dirty="0" smtClean="0">
                <a:effectLst/>
              </a:rPr>
              <a:t>Used in combination with </a:t>
            </a:r>
            <a:r>
              <a:rPr lang="en-CA" sz="2600" noProof="0" dirty="0" err="1" smtClean="0">
                <a:effectLst/>
              </a:rPr>
              <a:t>peginterferon</a:t>
            </a:r>
            <a:r>
              <a:rPr lang="en-CA" sz="2600" noProof="0" dirty="0" smtClean="0">
                <a:effectLst/>
              </a:rPr>
              <a:t> alfa-2/ ribavirin</a:t>
            </a:r>
            <a:endParaRPr lang="en-CA" sz="2400" noProof="0" dirty="0">
              <a:effectLst/>
            </a:endParaRPr>
          </a:p>
        </p:txBody>
      </p:sp>
      <p:sp>
        <p:nvSpPr>
          <p:cNvPr id="794630" name="Rectangle 6"/>
          <p:cNvSpPr>
            <a:spLocks noGrp="1" noChangeArrowheads="1"/>
          </p:cNvSpPr>
          <p:nvPr>
            <p:ph sz="half" idx="2"/>
          </p:nvPr>
        </p:nvSpPr>
        <p:spPr/>
        <p:txBody>
          <a:bodyPr>
            <a:normAutofit fontScale="92500" lnSpcReduction="10000"/>
          </a:bodyPr>
          <a:lstStyle/>
          <a:p>
            <a:pPr>
              <a:lnSpc>
                <a:spcPct val="90000"/>
              </a:lnSpc>
              <a:buFont typeface="Wingdings" pitchFamily="2" charset="2"/>
              <a:buNone/>
            </a:pPr>
            <a:r>
              <a:rPr lang="en-CA" sz="2600" noProof="0" smtClean="0">
                <a:effectLst/>
              </a:rPr>
              <a:t>Key Phase III HCV-Mono-Infection Studies</a:t>
            </a:r>
          </a:p>
          <a:p>
            <a:pPr>
              <a:lnSpc>
                <a:spcPct val="90000"/>
              </a:lnSpc>
            </a:pPr>
            <a:r>
              <a:rPr lang="en-CA" sz="2400" noProof="0" smtClean="0">
                <a:effectLst/>
              </a:rPr>
              <a:t>Boceprevir</a:t>
            </a:r>
          </a:p>
          <a:p>
            <a:pPr lvl="1">
              <a:lnSpc>
                <a:spcPct val="90000"/>
              </a:lnSpc>
            </a:pPr>
            <a:r>
              <a:rPr lang="en-CA" sz="2200" noProof="0" smtClean="0">
                <a:effectLst/>
              </a:rPr>
              <a:t>SPRINT-2: naive GT1 patients</a:t>
            </a:r>
          </a:p>
          <a:p>
            <a:pPr lvl="1">
              <a:lnSpc>
                <a:spcPct val="90000"/>
              </a:lnSpc>
            </a:pPr>
            <a:r>
              <a:rPr lang="en-CA" sz="2200" noProof="0" smtClean="0">
                <a:effectLst/>
              </a:rPr>
              <a:t>RESPOND-2: nonresponder GT1 patients</a:t>
            </a:r>
          </a:p>
          <a:p>
            <a:pPr>
              <a:lnSpc>
                <a:spcPct val="90000"/>
              </a:lnSpc>
            </a:pPr>
            <a:r>
              <a:rPr lang="en-CA" sz="2400" noProof="0" smtClean="0">
                <a:effectLst/>
              </a:rPr>
              <a:t>Telaprevir</a:t>
            </a:r>
          </a:p>
          <a:p>
            <a:pPr lvl="1">
              <a:lnSpc>
                <a:spcPct val="90000"/>
              </a:lnSpc>
            </a:pPr>
            <a:r>
              <a:rPr lang="en-CA" sz="2200" noProof="0" smtClean="0">
                <a:effectLst/>
              </a:rPr>
              <a:t>ADVANCE: naive GT1 patients</a:t>
            </a:r>
          </a:p>
          <a:p>
            <a:pPr lvl="1">
              <a:lnSpc>
                <a:spcPct val="90000"/>
              </a:lnSpc>
            </a:pPr>
            <a:r>
              <a:rPr lang="en-CA" sz="2200" noProof="0" smtClean="0">
                <a:effectLst/>
              </a:rPr>
              <a:t>ILLUMINATE: response-guided therapy in naive GT1 patients</a:t>
            </a:r>
          </a:p>
          <a:p>
            <a:pPr>
              <a:lnSpc>
                <a:spcPct val="90000"/>
              </a:lnSpc>
            </a:pPr>
            <a:endParaRPr lang="en-CA" sz="2400" noProof="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82088"/>
            <a:ext cx="9144000" cy="1143000"/>
          </a:xfrm>
        </p:spPr>
        <p:txBody>
          <a:bodyPr>
            <a:noAutofit/>
          </a:bodyPr>
          <a:lstStyle/>
          <a:p>
            <a:r>
              <a:rPr lang="en-CA" altLang="en-GB" sz="3900" b="1" noProof="0" smtClean="0">
                <a:effectLst/>
              </a:rPr>
              <a:t>Prevalence of HCV among </a:t>
            </a:r>
            <a:br>
              <a:rPr lang="en-CA" altLang="en-GB" sz="3900" b="1" noProof="0" smtClean="0">
                <a:effectLst/>
              </a:rPr>
            </a:br>
            <a:r>
              <a:rPr lang="en-CA" altLang="en-GB" sz="3900" b="1" noProof="0" smtClean="0">
                <a:effectLst/>
              </a:rPr>
              <a:t>HIV seropositives</a:t>
            </a:r>
            <a:endParaRPr lang="en-CA" sz="3900" b="1" noProof="0">
              <a:effectLst/>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2428546396"/>
              </p:ext>
            </p:extLst>
          </p:nvPr>
        </p:nvGraphicFramePr>
        <p:xfrm>
          <a:off x="1285852" y="2000240"/>
          <a:ext cx="8131989" cy="3879850"/>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ext Box 4"/>
          <p:cNvSpPr txBox="1">
            <a:spLocks noChangeArrowheads="1"/>
          </p:cNvSpPr>
          <p:nvPr/>
        </p:nvSpPr>
        <p:spPr bwMode="auto">
          <a:xfrm>
            <a:off x="2867020" y="5643578"/>
            <a:ext cx="990600" cy="581025"/>
          </a:xfrm>
          <a:prstGeom prst="rect">
            <a:avLst/>
          </a:prstGeom>
          <a:noFill/>
          <a:ln w="9525">
            <a:noFill/>
            <a:miter lim="800000"/>
            <a:headEnd/>
            <a:tailEnd/>
          </a:ln>
          <a:effectLst/>
        </p:spPr>
        <p:txBody>
          <a:bodyPr>
            <a:spAutoFit/>
          </a:bodyPr>
          <a:lstStyle/>
          <a:p>
            <a:pPr algn="ctr" eaLnBrk="0" hangingPunct="0">
              <a:spcBef>
                <a:spcPct val="20000"/>
              </a:spcBef>
              <a:buFont typeface="Wingdings" pitchFamily="2" charset="2"/>
              <a:buNone/>
            </a:pPr>
            <a:r>
              <a:rPr lang="fr-CA" altLang="en-GB" sz="1600" b="1" dirty="0" err="1" smtClean="0">
                <a:solidFill>
                  <a:prstClr val="white"/>
                </a:solidFill>
              </a:rPr>
              <a:t>Urban</a:t>
            </a:r>
            <a:r>
              <a:rPr lang="fr-CA" altLang="en-GB" sz="1600" b="1" dirty="0" smtClean="0">
                <a:solidFill>
                  <a:prstClr val="white"/>
                </a:solidFill>
              </a:rPr>
              <a:t> </a:t>
            </a:r>
            <a:r>
              <a:rPr lang="fr-CA" altLang="en-GB" sz="1600" b="1" dirty="0" err="1">
                <a:solidFill>
                  <a:prstClr val="white"/>
                </a:solidFill>
              </a:rPr>
              <a:t>Clinic</a:t>
            </a:r>
            <a:endParaRPr lang="en-CA" altLang="en-GB" sz="1600" b="1" dirty="0">
              <a:solidFill>
                <a:prstClr val="white"/>
              </a:solidFill>
            </a:endParaRPr>
          </a:p>
        </p:txBody>
      </p:sp>
      <p:sp>
        <p:nvSpPr>
          <p:cNvPr id="8197" name="Text Box 5"/>
          <p:cNvSpPr txBox="1">
            <a:spLocks noChangeArrowheads="1"/>
          </p:cNvSpPr>
          <p:nvPr/>
        </p:nvSpPr>
        <p:spPr bwMode="auto">
          <a:xfrm>
            <a:off x="5149382" y="5759450"/>
            <a:ext cx="1494320" cy="338554"/>
          </a:xfrm>
          <a:prstGeom prst="rect">
            <a:avLst/>
          </a:prstGeom>
          <a:noFill/>
          <a:ln w="9525">
            <a:noFill/>
            <a:miter lim="800000"/>
            <a:headEnd/>
            <a:tailEnd/>
          </a:ln>
          <a:effectLst/>
        </p:spPr>
        <p:txBody>
          <a:bodyPr wrap="none">
            <a:spAutoFit/>
          </a:bodyPr>
          <a:lstStyle/>
          <a:p>
            <a:pPr eaLnBrk="0" hangingPunct="0">
              <a:spcBef>
                <a:spcPct val="20000"/>
              </a:spcBef>
              <a:buFont typeface="Wingdings" pitchFamily="2" charset="2"/>
              <a:buNone/>
            </a:pPr>
            <a:r>
              <a:rPr lang="en-US" altLang="en-GB" sz="1600" b="1" dirty="0">
                <a:solidFill>
                  <a:prstClr val="white"/>
                </a:solidFill>
              </a:rPr>
              <a:t>Hemophiliacs*</a:t>
            </a:r>
            <a:endParaRPr lang="en-CA" altLang="en-GB" sz="1600" b="1" dirty="0">
              <a:solidFill>
                <a:prstClr val="white"/>
              </a:solidFill>
            </a:endParaRPr>
          </a:p>
        </p:txBody>
      </p:sp>
      <p:sp>
        <p:nvSpPr>
          <p:cNvPr id="8198" name="Text Box 6"/>
          <p:cNvSpPr txBox="1">
            <a:spLocks noChangeArrowheads="1"/>
          </p:cNvSpPr>
          <p:nvPr/>
        </p:nvSpPr>
        <p:spPr bwMode="auto">
          <a:xfrm>
            <a:off x="1262050" y="5754366"/>
            <a:ext cx="1524000" cy="336550"/>
          </a:xfrm>
          <a:prstGeom prst="rect">
            <a:avLst/>
          </a:prstGeom>
          <a:noFill/>
          <a:ln w="9525">
            <a:noFill/>
            <a:miter lim="800000"/>
            <a:headEnd/>
            <a:tailEnd/>
          </a:ln>
          <a:effectLst/>
        </p:spPr>
        <p:txBody>
          <a:bodyPr>
            <a:spAutoFit/>
          </a:bodyPr>
          <a:lstStyle/>
          <a:p>
            <a:pPr algn="ctr" eaLnBrk="0" hangingPunct="0">
              <a:spcBef>
                <a:spcPct val="20000"/>
              </a:spcBef>
              <a:buFont typeface="Wingdings" pitchFamily="2" charset="2"/>
              <a:buNone/>
            </a:pPr>
            <a:r>
              <a:rPr lang="fr-CA" altLang="en-GB" sz="1600" b="1" dirty="0">
                <a:solidFill>
                  <a:prstClr val="white"/>
                </a:solidFill>
              </a:rPr>
              <a:t>MSM</a:t>
            </a:r>
            <a:endParaRPr lang="en-CA" altLang="en-GB" sz="1600" b="1" dirty="0">
              <a:solidFill>
                <a:prstClr val="white"/>
              </a:solidFill>
            </a:endParaRPr>
          </a:p>
        </p:txBody>
      </p:sp>
      <p:sp>
        <p:nvSpPr>
          <p:cNvPr id="8199" name="Text Box 7"/>
          <p:cNvSpPr txBox="1">
            <a:spLocks noChangeArrowheads="1"/>
          </p:cNvSpPr>
          <p:nvPr/>
        </p:nvSpPr>
        <p:spPr bwMode="auto">
          <a:xfrm>
            <a:off x="3833818" y="5759450"/>
            <a:ext cx="1524000" cy="336550"/>
          </a:xfrm>
          <a:prstGeom prst="rect">
            <a:avLst/>
          </a:prstGeom>
          <a:noFill/>
          <a:ln w="9525">
            <a:noFill/>
            <a:miter lim="800000"/>
            <a:headEnd/>
            <a:tailEnd/>
          </a:ln>
          <a:effectLst/>
        </p:spPr>
        <p:txBody>
          <a:bodyPr>
            <a:spAutoFit/>
          </a:bodyPr>
          <a:lstStyle/>
          <a:p>
            <a:pPr algn="ctr" eaLnBrk="0" hangingPunct="0">
              <a:spcBef>
                <a:spcPct val="20000"/>
              </a:spcBef>
              <a:buFont typeface="Wingdings" pitchFamily="2" charset="2"/>
              <a:buNone/>
            </a:pPr>
            <a:r>
              <a:rPr lang="fr-CA" altLang="en-GB" sz="1600" b="1" dirty="0">
                <a:solidFill>
                  <a:prstClr val="white"/>
                </a:solidFill>
              </a:rPr>
              <a:t>Prisons</a:t>
            </a:r>
            <a:endParaRPr lang="en-CA" altLang="en-GB" sz="1600" b="1" dirty="0">
              <a:solidFill>
                <a:prstClr val="white"/>
              </a:solidFill>
            </a:endParaRPr>
          </a:p>
        </p:txBody>
      </p:sp>
      <p:sp>
        <p:nvSpPr>
          <p:cNvPr id="8200" name="Text Box 8"/>
          <p:cNvSpPr txBox="1">
            <a:spLocks noChangeArrowheads="1"/>
          </p:cNvSpPr>
          <p:nvPr/>
        </p:nvSpPr>
        <p:spPr bwMode="auto">
          <a:xfrm>
            <a:off x="6715140" y="5715016"/>
            <a:ext cx="990600" cy="336550"/>
          </a:xfrm>
          <a:prstGeom prst="rect">
            <a:avLst/>
          </a:prstGeom>
          <a:noFill/>
          <a:ln w="9525">
            <a:noFill/>
            <a:miter lim="800000"/>
            <a:headEnd/>
            <a:tailEnd/>
          </a:ln>
          <a:effectLst/>
        </p:spPr>
        <p:txBody>
          <a:bodyPr>
            <a:spAutoFit/>
          </a:bodyPr>
          <a:lstStyle/>
          <a:p>
            <a:pPr algn="ctr" eaLnBrk="0" hangingPunct="0">
              <a:spcBef>
                <a:spcPct val="20000"/>
              </a:spcBef>
              <a:buFont typeface="Wingdings" pitchFamily="2" charset="2"/>
              <a:buNone/>
            </a:pPr>
            <a:r>
              <a:rPr lang="fr-CA" altLang="en-GB" sz="1600" b="1" dirty="0">
                <a:solidFill>
                  <a:prstClr val="white"/>
                </a:solidFill>
              </a:rPr>
              <a:t>IDU</a:t>
            </a:r>
            <a:endParaRPr lang="en-CA" altLang="en-GB" sz="1600" b="1" dirty="0">
              <a:solidFill>
                <a:prstClr val="white"/>
              </a:solidFill>
            </a:endParaRPr>
          </a:p>
        </p:txBody>
      </p:sp>
      <p:sp>
        <p:nvSpPr>
          <p:cNvPr id="8201" name="Rectangle 9"/>
          <p:cNvSpPr>
            <a:spLocks noChangeArrowheads="1"/>
          </p:cNvSpPr>
          <p:nvPr/>
        </p:nvSpPr>
        <p:spPr bwMode="auto">
          <a:xfrm>
            <a:off x="5605878" y="6392361"/>
            <a:ext cx="3502626" cy="276999"/>
          </a:xfrm>
          <a:prstGeom prst="rect">
            <a:avLst/>
          </a:prstGeom>
          <a:noFill/>
          <a:ln w="9525">
            <a:noFill/>
            <a:miter lim="800000"/>
            <a:headEnd/>
            <a:tailEnd/>
          </a:ln>
          <a:effectLst/>
        </p:spPr>
        <p:txBody>
          <a:bodyPr wrap="none">
            <a:spAutoFit/>
          </a:bodyPr>
          <a:lstStyle/>
          <a:p>
            <a:pPr eaLnBrk="0" hangingPunct="0">
              <a:spcBef>
                <a:spcPct val="20000"/>
              </a:spcBef>
              <a:buFont typeface="Wingdings" pitchFamily="2" charset="2"/>
              <a:buNone/>
            </a:pPr>
            <a:r>
              <a:rPr lang="en-US" altLang="en-GB" sz="1200" dirty="0">
                <a:solidFill>
                  <a:prstClr val="white"/>
                </a:solidFill>
              </a:rPr>
              <a:t>	Re</a:t>
            </a:r>
            <a:r>
              <a:rPr lang="en-GB" altLang="en-GB" sz="1200" dirty="0" err="1">
                <a:solidFill>
                  <a:prstClr val="white"/>
                </a:solidFill>
              </a:rPr>
              <a:t>mis</a:t>
            </a:r>
            <a:r>
              <a:rPr lang="en-GB" altLang="en-GB" sz="1200" dirty="0">
                <a:solidFill>
                  <a:prstClr val="white"/>
                </a:solidFill>
              </a:rPr>
              <a:t> </a:t>
            </a:r>
            <a:r>
              <a:rPr lang="en-GB" altLang="en-GB" sz="1200" dirty="0" smtClean="0">
                <a:solidFill>
                  <a:prstClr val="white"/>
                </a:solidFill>
              </a:rPr>
              <a:t> R</a:t>
            </a:r>
            <a:r>
              <a:rPr lang="en-GB" altLang="en-GB" sz="1200" dirty="0">
                <a:solidFill>
                  <a:prstClr val="white"/>
                </a:solidFill>
              </a:rPr>
              <a:t>. </a:t>
            </a:r>
            <a:r>
              <a:rPr lang="en-US" altLang="en-GB" sz="1200" dirty="0">
                <a:solidFill>
                  <a:prstClr val="white"/>
                </a:solidFill>
              </a:rPr>
              <a:t>Health Canada Report</a:t>
            </a:r>
            <a:r>
              <a:rPr lang="en-US" altLang="en-GB" sz="1200" i="1" dirty="0">
                <a:solidFill>
                  <a:prstClr val="white"/>
                </a:solidFill>
              </a:rPr>
              <a:t>, </a:t>
            </a:r>
            <a:r>
              <a:rPr lang="en-US" altLang="en-GB" sz="1200" dirty="0">
                <a:solidFill>
                  <a:prstClr val="white"/>
                </a:solidFill>
              </a:rPr>
              <a:t>2001.</a:t>
            </a:r>
            <a:endParaRPr lang="en-CA" altLang="en-GB" sz="1200" dirty="0">
              <a:solidFill>
                <a:prstClr val="white"/>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685800" y="1066800"/>
            <a:ext cx="7962900" cy="2971800"/>
          </a:xfrm>
          <a:prstGeom prst="roundRect">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66980" name="Rectangle 2"/>
          <p:cNvSpPr>
            <a:spLocks noGrp="1" noRot="1" noChangeArrowheads="1"/>
          </p:cNvSpPr>
          <p:nvPr>
            <p:ph type="title" idx="4294967295"/>
          </p:nvPr>
        </p:nvSpPr>
        <p:spPr>
          <a:xfrm>
            <a:off x="0" y="33280"/>
            <a:ext cx="9144000" cy="990600"/>
          </a:xfrm>
        </p:spPr>
        <p:txBody>
          <a:bodyPr>
            <a:normAutofit/>
          </a:bodyPr>
          <a:lstStyle/>
          <a:p>
            <a:pPr eaLnBrk="1" hangingPunct="1"/>
            <a:r>
              <a:rPr lang="en-CA" sz="2400" noProof="0" smtClean="0">
                <a:effectLst/>
              </a:rPr>
              <a:t>Boceprevir Plus Peginterferon/Ribavirin for the Treatment of HCV/HIV Co-Infected Patients</a:t>
            </a:r>
            <a:endParaRPr lang="en-CA" sz="2400" noProof="0">
              <a:effectLst/>
            </a:endParaRPr>
          </a:p>
        </p:txBody>
      </p:sp>
      <p:sp>
        <p:nvSpPr>
          <p:cNvPr id="766981" name="Rectangle 3"/>
          <p:cNvSpPr>
            <a:spLocks noGrp="1" noChangeArrowheads="1"/>
          </p:cNvSpPr>
          <p:nvPr>
            <p:ph type="body" idx="4294967295"/>
          </p:nvPr>
        </p:nvSpPr>
        <p:spPr>
          <a:xfrm>
            <a:off x="838200" y="4191000"/>
            <a:ext cx="8305800" cy="2133600"/>
          </a:xfrm>
        </p:spPr>
        <p:txBody>
          <a:bodyPr/>
          <a:lstStyle/>
          <a:p>
            <a:pPr eaLnBrk="1" hangingPunct="1">
              <a:lnSpc>
                <a:spcPct val="80000"/>
              </a:lnSpc>
            </a:pPr>
            <a:r>
              <a:rPr lang="en-CA" sz="2000" noProof="0" dirty="0" smtClean="0">
                <a:effectLst/>
              </a:rPr>
              <a:t>Two-arm study, double-blinded for BOC, open-label for PEG2b/RBV</a:t>
            </a:r>
          </a:p>
          <a:p>
            <a:pPr lvl="1" eaLnBrk="1" hangingPunct="1">
              <a:lnSpc>
                <a:spcPct val="80000"/>
              </a:lnSpc>
            </a:pPr>
            <a:r>
              <a:rPr lang="en-CA" sz="1800" noProof="0" dirty="0" smtClean="0">
                <a:effectLst/>
              </a:rPr>
              <a:t>2:1 randomization (experimental: control)</a:t>
            </a:r>
            <a:endParaRPr lang="en-CA" sz="2000" noProof="0" dirty="0" smtClean="0">
              <a:effectLst/>
            </a:endParaRPr>
          </a:p>
          <a:p>
            <a:pPr lvl="1" eaLnBrk="1" hangingPunct="1">
              <a:lnSpc>
                <a:spcPct val="80000"/>
              </a:lnSpc>
            </a:pPr>
            <a:r>
              <a:rPr lang="en-CA" sz="1800" noProof="0" dirty="0" err="1" smtClean="0">
                <a:effectLst/>
              </a:rPr>
              <a:t>Boceprevir</a:t>
            </a:r>
            <a:r>
              <a:rPr lang="en-CA" sz="1800" noProof="0" dirty="0" smtClean="0">
                <a:effectLst/>
              </a:rPr>
              <a:t> dose 800 mg TID</a:t>
            </a:r>
          </a:p>
          <a:p>
            <a:pPr eaLnBrk="1" hangingPunct="1">
              <a:lnSpc>
                <a:spcPct val="80000"/>
              </a:lnSpc>
            </a:pPr>
            <a:r>
              <a:rPr lang="en-CA" sz="2000" noProof="0" dirty="0" smtClean="0">
                <a:effectLst/>
              </a:rPr>
              <a:t>4-week lead-in with PEG2b/RBV for all patients</a:t>
            </a:r>
          </a:p>
          <a:p>
            <a:pPr lvl="1">
              <a:lnSpc>
                <a:spcPct val="80000"/>
              </a:lnSpc>
              <a:spcAft>
                <a:spcPct val="10000"/>
              </a:spcAft>
            </a:pPr>
            <a:r>
              <a:rPr lang="en-CA" sz="1800" noProof="0" dirty="0" smtClean="0">
                <a:effectLst/>
              </a:rPr>
              <a:t>PEG-2b 1.5 µg/kg QW; RBV 600-1400 mg/day divided BID</a:t>
            </a:r>
          </a:p>
          <a:p>
            <a:pPr>
              <a:lnSpc>
                <a:spcPct val="80000"/>
              </a:lnSpc>
            </a:pPr>
            <a:r>
              <a:rPr lang="en-CA" sz="2000" noProof="0" dirty="0" smtClean="0">
                <a:effectLst/>
              </a:rPr>
              <a:t>Control arm patients with HCV-RNA ≥ LLOQ at TW 24 were offered open-label PEG2b/RBV+BOC via a crossover arm</a:t>
            </a:r>
          </a:p>
          <a:p>
            <a:pPr>
              <a:lnSpc>
                <a:spcPct val="80000"/>
              </a:lnSpc>
            </a:pPr>
            <a:endParaRPr lang="en-CA" sz="2400" noProof="0" dirty="0">
              <a:effectLst/>
            </a:endParaRPr>
          </a:p>
        </p:txBody>
      </p:sp>
      <p:cxnSp>
        <p:nvCxnSpPr>
          <p:cNvPr id="766982" name="AutoShape 3"/>
          <p:cNvCxnSpPr>
            <a:cxnSpLocks noChangeShapeType="1"/>
          </p:cNvCxnSpPr>
          <p:nvPr/>
        </p:nvCxnSpPr>
        <p:spPr bwMode="auto">
          <a:xfrm>
            <a:off x="1524000" y="1447800"/>
            <a:ext cx="6553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66983" name="Line 4"/>
          <p:cNvSpPr>
            <a:spLocks noChangeShapeType="1"/>
          </p:cNvSpPr>
          <p:nvPr/>
        </p:nvSpPr>
        <p:spPr bwMode="auto">
          <a:xfrm>
            <a:off x="1524000" y="1447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66984" name="Line 5"/>
          <p:cNvSpPr>
            <a:spLocks noChangeShapeType="1"/>
          </p:cNvSpPr>
          <p:nvPr/>
        </p:nvSpPr>
        <p:spPr bwMode="auto">
          <a:xfrm>
            <a:off x="3200400" y="1447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66985" name="Line 6"/>
          <p:cNvSpPr>
            <a:spLocks noChangeShapeType="1"/>
          </p:cNvSpPr>
          <p:nvPr/>
        </p:nvSpPr>
        <p:spPr bwMode="auto">
          <a:xfrm>
            <a:off x="4114800" y="1447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66986" name="Line 7"/>
          <p:cNvSpPr>
            <a:spLocks noChangeShapeType="1"/>
          </p:cNvSpPr>
          <p:nvPr/>
        </p:nvSpPr>
        <p:spPr bwMode="auto">
          <a:xfrm>
            <a:off x="6438900" y="1447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66987" name="Line 8"/>
          <p:cNvSpPr>
            <a:spLocks noChangeShapeType="1"/>
          </p:cNvSpPr>
          <p:nvPr/>
        </p:nvSpPr>
        <p:spPr bwMode="auto">
          <a:xfrm>
            <a:off x="8077200" y="1447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66988" name="Text Box 9"/>
          <p:cNvSpPr txBox="1">
            <a:spLocks noChangeArrowheads="1"/>
          </p:cNvSpPr>
          <p:nvPr/>
        </p:nvSpPr>
        <p:spPr bwMode="auto">
          <a:xfrm>
            <a:off x="1524000" y="1143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endParaRPr lang="en-CA" sz="1800">
              <a:solidFill>
                <a:prstClr val="white"/>
              </a:solidFill>
              <a:latin typeface="Arial" pitchFamily="34" charset="0"/>
              <a:cs typeface="Arial" pitchFamily="34" charset="0"/>
            </a:endParaRPr>
          </a:p>
        </p:txBody>
      </p:sp>
      <p:sp>
        <p:nvSpPr>
          <p:cNvPr id="766989" name="Text Box 10"/>
          <p:cNvSpPr txBox="1">
            <a:spLocks noChangeArrowheads="1"/>
          </p:cNvSpPr>
          <p:nvPr/>
        </p:nvSpPr>
        <p:spPr bwMode="auto">
          <a:xfrm>
            <a:off x="1524000" y="10668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800">
                <a:solidFill>
                  <a:prstClr val="white"/>
                </a:solidFill>
                <a:latin typeface="Arial" pitchFamily="34" charset="0"/>
                <a:cs typeface="Arial" pitchFamily="34" charset="0"/>
              </a:rPr>
              <a:t>Weeks            12          24      28                       48                      72</a:t>
            </a:r>
          </a:p>
        </p:txBody>
      </p:sp>
      <p:sp>
        <p:nvSpPr>
          <p:cNvPr id="766990" name="Rectangle 11"/>
          <p:cNvSpPr>
            <a:spLocks noChangeArrowheads="1"/>
          </p:cNvSpPr>
          <p:nvPr/>
        </p:nvSpPr>
        <p:spPr bwMode="auto">
          <a:xfrm>
            <a:off x="1524000" y="1676400"/>
            <a:ext cx="1295400" cy="838200"/>
          </a:xfrm>
          <a:prstGeom prst="rect">
            <a:avLst/>
          </a:prstGeom>
          <a:solidFill>
            <a:srgbClr val="99CCFF"/>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CC"/>
                </a:solidFill>
                <a:latin typeface="Arial" pitchFamily="34" charset="0"/>
                <a:cs typeface="Arial" pitchFamily="34" charset="0"/>
              </a:rPr>
              <a:t>PEG2b</a:t>
            </a:r>
          </a:p>
          <a:p>
            <a:pPr algn="ctr" fontAlgn="base">
              <a:spcBef>
                <a:spcPct val="0"/>
              </a:spcBef>
              <a:spcAft>
                <a:spcPct val="0"/>
              </a:spcAft>
            </a:pPr>
            <a:r>
              <a:rPr lang="en-US" b="1">
                <a:solidFill>
                  <a:srgbClr val="0000CC"/>
                </a:solidFill>
                <a:latin typeface="Arial" pitchFamily="34" charset="0"/>
                <a:cs typeface="Arial" pitchFamily="34" charset="0"/>
              </a:rPr>
              <a:t>+RBV</a:t>
            </a:r>
          </a:p>
          <a:p>
            <a:pPr algn="ctr" fontAlgn="base">
              <a:spcBef>
                <a:spcPct val="0"/>
              </a:spcBef>
              <a:spcAft>
                <a:spcPct val="0"/>
              </a:spcAft>
            </a:pPr>
            <a:r>
              <a:rPr lang="en-US" b="1">
                <a:solidFill>
                  <a:srgbClr val="0000CC"/>
                </a:solidFill>
                <a:latin typeface="Arial" pitchFamily="34" charset="0"/>
                <a:cs typeface="Arial" pitchFamily="34" charset="0"/>
              </a:rPr>
              <a:t> 4 wk</a:t>
            </a:r>
          </a:p>
        </p:txBody>
      </p:sp>
      <p:sp>
        <p:nvSpPr>
          <p:cNvPr id="766991" name="Rectangle 12"/>
          <p:cNvSpPr>
            <a:spLocks noChangeArrowheads="1"/>
          </p:cNvSpPr>
          <p:nvPr/>
        </p:nvSpPr>
        <p:spPr bwMode="auto">
          <a:xfrm>
            <a:off x="2895600" y="1752600"/>
            <a:ext cx="3505200" cy="685800"/>
          </a:xfrm>
          <a:prstGeom prst="rect">
            <a:avLst/>
          </a:prstGeom>
          <a:solidFill>
            <a:srgbClr val="FFFF99"/>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CC"/>
                </a:solidFill>
                <a:latin typeface="Arial" pitchFamily="34" charset="0"/>
                <a:cs typeface="Arial" pitchFamily="34" charset="0"/>
              </a:rPr>
              <a:t>Placebo + PEG2b + RBV</a:t>
            </a:r>
          </a:p>
          <a:p>
            <a:pPr algn="ctr" fontAlgn="base">
              <a:spcBef>
                <a:spcPct val="0"/>
              </a:spcBef>
              <a:spcAft>
                <a:spcPct val="0"/>
              </a:spcAft>
            </a:pPr>
            <a:r>
              <a:rPr lang="en-US" b="1">
                <a:solidFill>
                  <a:srgbClr val="0000CC"/>
                </a:solidFill>
                <a:latin typeface="Arial" pitchFamily="34" charset="0"/>
                <a:cs typeface="Arial" pitchFamily="34" charset="0"/>
              </a:rPr>
              <a:t>44 wk</a:t>
            </a:r>
          </a:p>
        </p:txBody>
      </p:sp>
      <p:sp>
        <p:nvSpPr>
          <p:cNvPr id="766992" name="Rectangle 13"/>
          <p:cNvSpPr>
            <a:spLocks noChangeArrowheads="1"/>
          </p:cNvSpPr>
          <p:nvPr/>
        </p:nvSpPr>
        <p:spPr bwMode="auto">
          <a:xfrm>
            <a:off x="2895600" y="2819400"/>
            <a:ext cx="3505200" cy="685800"/>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CC"/>
                </a:solidFill>
                <a:latin typeface="Arial" pitchFamily="34" charset="0"/>
                <a:cs typeface="Arial" pitchFamily="34" charset="0"/>
              </a:rPr>
              <a:t>Boceprevir + PEG2b + RBV</a:t>
            </a:r>
          </a:p>
          <a:p>
            <a:pPr algn="ctr" fontAlgn="base">
              <a:spcBef>
                <a:spcPct val="0"/>
              </a:spcBef>
              <a:spcAft>
                <a:spcPct val="0"/>
              </a:spcAft>
            </a:pPr>
            <a:r>
              <a:rPr lang="en-US" b="1">
                <a:solidFill>
                  <a:srgbClr val="0000CC"/>
                </a:solidFill>
                <a:latin typeface="Arial" pitchFamily="34" charset="0"/>
                <a:cs typeface="Arial" pitchFamily="34" charset="0"/>
              </a:rPr>
              <a:t>44 wk</a:t>
            </a:r>
          </a:p>
        </p:txBody>
      </p:sp>
      <p:sp>
        <p:nvSpPr>
          <p:cNvPr id="766993" name="Rectangle 14"/>
          <p:cNvSpPr>
            <a:spLocks noChangeArrowheads="1"/>
          </p:cNvSpPr>
          <p:nvPr/>
        </p:nvSpPr>
        <p:spPr bwMode="auto">
          <a:xfrm>
            <a:off x="6477000" y="1752600"/>
            <a:ext cx="1600200" cy="685800"/>
          </a:xfrm>
          <a:prstGeom prst="rect">
            <a:avLst/>
          </a:prstGeom>
          <a:solidFill>
            <a:srgbClr val="B4B4B4"/>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CC"/>
                </a:solidFill>
                <a:latin typeface="Arial" pitchFamily="34" charset="0"/>
                <a:cs typeface="Arial" pitchFamily="34" charset="0"/>
              </a:rPr>
              <a:t>Follow-up</a:t>
            </a:r>
          </a:p>
          <a:p>
            <a:pPr algn="ctr" fontAlgn="base">
              <a:spcBef>
                <a:spcPct val="0"/>
              </a:spcBef>
              <a:spcAft>
                <a:spcPct val="0"/>
              </a:spcAft>
            </a:pPr>
            <a:r>
              <a:rPr lang="en-US" b="1">
                <a:solidFill>
                  <a:srgbClr val="0000CC"/>
                </a:solidFill>
                <a:latin typeface="Arial" pitchFamily="34" charset="0"/>
                <a:cs typeface="Arial" pitchFamily="34" charset="0"/>
              </a:rPr>
              <a:t>SVR-24 wk</a:t>
            </a:r>
          </a:p>
        </p:txBody>
      </p:sp>
      <p:sp>
        <p:nvSpPr>
          <p:cNvPr id="766994" name="Rectangle 15"/>
          <p:cNvSpPr>
            <a:spLocks noChangeArrowheads="1"/>
          </p:cNvSpPr>
          <p:nvPr/>
        </p:nvSpPr>
        <p:spPr bwMode="auto">
          <a:xfrm>
            <a:off x="6477000" y="2819400"/>
            <a:ext cx="1600200" cy="685800"/>
          </a:xfrm>
          <a:prstGeom prst="rect">
            <a:avLst/>
          </a:prstGeom>
          <a:solidFill>
            <a:srgbClr val="B4B4B4"/>
          </a:solidFill>
          <a:ln w="9525">
            <a:solidFill>
              <a:schemeClr val="tx1"/>
            </a:solidFill>
            <a:miter lim="800000"/>
            <a:headEnd/>
            <a:tailEnd/>
          </a:ln>
        </p:spPr>
        <p:txBody>
          <a:bodyPr wrap="none" anchor="ctr"/>
          <a:lstStyle/>
          <a:p>
            <a:pPr algn="ctr" fontAlgn="base">
              <a:spcBef>
                <a:spcPct val="0"/>
              </a:spcBef>
              <a:spcAft>
                <a:spcPct val="0"/>
              </a:spcAft>
            </a:pPr>
            <a:r>
              <a:rPr lang="en-US" b="1">
                <a:solidFill>
                  <a:srgbClr val="0000CC"/>
                </a:solidFill>
                <a:latin typeface="Arial" pitchFamily="34" charset="0"/>
                <a:cs typeface="Arial" pitchFamily="34" charset="0"/>
              </a:rPr>
              <a:t>Follow-up</a:t>
            </a:r>
          </a:p>
          <a:p>
            <a:pPr algn="ctr" fontAlgn="base">
              <a:spcBef>
                <a:spcPct val="0"/>
              </a:spcBef>
              <a:spcAft>
                <a:spcPct val="0"/>
              </a:spcAft>
            </a:pPr>
            <a:r>
              <a:rPr lang="en-US" b="1">
                <a:solidFill>
                  <a:srgbClr val="0000CC"/>
                </a:solidFill>
                <a:latin typeface="Arial" pitchFamily="34" charset="0"/>
                <a:cs typeface="Arial" pitchFamily="34" charset="0"/>
              </a:rPr>
              <a:t>SVR-24 wk</a:t>
            </a:r>
          </a:p>
        </p:txBody>
      </p:sp>
      <p:sp>
        <p:nvSpPr>
          <p:cNvPr id="766995" name="Rectangle 16"/>
          <p:cNvSpPr>
            <a:spLocks noChangeArrowheads="1"/>
          </p:cNvSpPr>
          <p:nvPr/>
        </p:nvSpPr>
        <p:spPr bwMode="auto">
          <a:xfrm>
            <a:off x="1524000" y="2743200"/>
            <a:ext cx="1295400" cy="838200"/>
          </a:xfrm>
          <a:prstGeom prst="rect">
            <a:avLst/>
          </a:prstGeom>
          <a:solidFill>
            <a:srgbClr val="99CCFF"/>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srgbClr val="0000CC"/>
                </a:solidFill>
                <a:latin typeface="Arial" pitchFamily="34" charset="0"/>
                <a:cs typeface="Arial" pitchFamily="34" charset="0"/>
              </a:rPr>
              <a:t>PEG2b</a:t>
            </a:r>
          </a:p>
          <a:p>
            <a:pPr algn="ctr" fontAlgn="base">
              <a:spcBef>
                <a:spcPct val="0"/>
              </a:spcBef>
              <a:spcAft>
                <a:spcPct val="0"/>
              </a:spcAft>
            </a:pPr>
            <a:r>
              <a:rPr lang="en-US" b="1" dirty="0">
                <a:solidFill>
                  <a:srgbClr val="0000CC"/>
                </a:solidFill>
                <a:latin typeface="Arial" pitchFamily="34" charset="0"/>
                <a:cs typeface="Arial" pitchFamily="34" charset="0"/>
              </a:rPr>
              <a:t>+RBV</a:t>
            </a:r>
          </a:p>
          <a:p>
            <a:pPr algn="ctr" fontAlgn="base">
              <a:spcBef>
                <a:spcPct val="0"/>
              </a:spcBef>
              <a:spcAft>
                <a:spcPct val="0"/>
              </a:spcAft>
            </a:pPr>
            <a:r>
              <a:rPr lang="en-US" b="1" dirty="0">
                <a:solidFill>
                  <a:srgbClr val="0000CC"/>
                </a:solidFill>
                <a:latin typeface="Arial" pitchFamily="34" charset="0"/>
                <a:cs typeface="Arial" pitchFamily="34" charset="0"/>
              </a:rPr>
              <a:t> 4 </a:t>
            </a:r>
            <a:r>
              <a:rPr lang="en-US" b="1" dirty="0" err="1">
                <a:solidFill>
                  <a:srgbClr val="0000CC"/>
                </a:solidFill>
                <a:latin typeface="Arial" pitchFamily="34" charset="0"/>
                <a:cs typeface="Arial" pitchFamily="34" charset="0"/>
              </a:rPr>
              <a:t>wk</a:t>
            </a:r>
            <a:endParaRPr lang="en-US" b="1" dirty="0">
              <a:solidFill>
                <a:srgbClr val="0000CC"/>
              </a:solidFill>
              <a:latin typeface="Arial" pitchFamily="34" charset="0"/>
              <a:cs typeface="Arial" pitchFamily="34" charset="0"/>
            </a:endParaRPr>
          </a:p>
        </p:txBody>
      </p:sp>
      <p:sp>
        <p:nvSpPr>
          <p:cNvPr id="766996" name="Text Box 17"/>
          <p:cNvSpPr txBox="1">
            <a:spLocks noChangeArrowheads="1"/>
          </p:cNvSpPr>
          <p:nvPr/>
        </p:nvSpPr>
        <p:spPr bwMode="auto">
          <a:xfrm>
            <a:off x="685800" y="1919288"/>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800">
                <a:solidFill>
                  <a:prstClr val="white"/>
                </a:solidFill>
                <a:latin typeface="Arial" pitchFamily="34" charset="0"/>
                <a:cs typeface="Arial" pitchFamily="34" charset="0"/>
              </a:rPr>
              <a:t>Arm 1</a:t>
            </a:r>
          </a:p>
        </p:txBody>
      </p:sp>
      <p:sp>
        <p:nvSpPr>
          <p:cNvPr id="766997" name="Text Box 18"/>
          <p:cNvSpPr txBox="1">
            <a:spLocks noChangeArrowheads="1"/>
          </p:cNvSpPr>
          <p:nvPr/>
        </p:nvSpPr>
        <p:spPr bwMode="auto">
          <a:xfrm>
            <a:off x="723900" y="2978150"/>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800">
                <a:solidFill>
                  <a:prstClr val="white"/>
                </a:solidFill>
                <a:latin typeface="Arial" pitchFamily="34" charset="0"/>
                <a:cs typeface="Arial" pitchFamily="34" charset="0"/>
              </a:rPr>
              <a:t>Arm 2</a:t>
            </a:r>
          </a:p>
        </p:txBody>
      </p:sp>
      <p:sp>
        <p:nvSpPr>
          <p:cNvPr id="766998" name="Line 19"/>
          <p:cNvSpPr>
            <a:spLocks noChangeShapeType="1"/>
          </p:cNvSpPr>
          <p:nvPr/>
        </p:nvSpPr>
        <p:spPr bwMode="auto">
          <a:xfrm>
            <a:off x="3200400" y="1600200"/>
            <a:ext cx="0" cy="1995488"/>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66999" name="Line 20"/>
          <p:cNvSpPr>
            <a:spLocks noChangeShapeType="1"/>
          </p:cNvSpPr>
          <p:nvPr/>
        </p:nvSpPr>
        <p:spPr bwMode="auto">
          <a:xfrm>
            <a:off x="4114800" y="1600200"/>
            <a:ext cx="0" cy="1995488"/>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67000" name="Text Box 21"/>
          <p:cNvSpPr txBox="1">
            <a:spLocks noChangeArrowheads="1"/>
          </p:cNvSpPr>
          <p:nvPr/>
        </p:nvSpPr>
        <p:spPr bwMode="auto">
          <a:xfrm>
            <a:off x="2971800" y="35956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800">
                <a:solidFill>
                  <a:prstClr val="white"/>
                </a:solidFill>
                <a:latin typeface="Arial" pitchFamily="34" charset="0"/>
                <a:cs typeface="Arial" pitchFamily="34" charset="0"/>
              </a:rPr>
              <a:t>Futility Rules</a:t>
            </a:r>
          </a:p>
        </p:txBody>
      </p:sp>
      <p:sp>
        <p:nvSpPr>
          <p:cNvPr id="767001" name="Text Box 25"/>
          <p:cNvSpPr txBox="1">
            <a:spLocks noChangeArrowheads="1"/>
          </p:cNvSpPr>
          <p:nvPr/>
        </p:nvSpPr>
        <p:spPr bwMode="auto">
          <a:xfrm>
            <a:off x="7046977" y="6483349"/>
            <a:ext cx="1989519"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sz="1200" dirty="0">
                <a:solidFill>
                  <a:prstClr val="white"/>
                </a:solidFill>
              </a:rPr>
              <a:t>CROI 2012- Abstract # Q-175</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9027" name="Rectangle 2"/>
          <p:cNvSpPr>
            <a:spLocks noGrp="1" noRot="1" noChangeArrowheads="1"/>
          </p:cNvSpPr>
          <p:nvPr>
            <p:ph type="title" idx="4294967295"/>
          </p:nvPr>
        </p:nvSpPr>
        <p:spPr>
          <a:xfrm>
            <a:off x="0" y="-58992"/>
            <a:ext cx="9144000" cy="1143000"/>
          </a:xfrm>
        </p:spPr>
        <p:txBody>
          <a:bodyPr>
            <a:normAutofit/>
          </a:bodyPr>
          <a:lstStyle/>
          <a:p>
            <a:pPr eaLnBrk="1" hangingPunct="1"/>
            <a:r>
              <a:rPr lang="en-CA" sz="3600" noProof="0" smtClean="0">
                <a:effectLst/>
              </a:rPr>
              <a:t>Demographics and Baseline Characteristics</a:t>
            </a:r>
            <a:endParaRPr lang="en-CA" sz="3600" noProof="0">
              <a:effectLst/>
            </a:endParaRPr>
          </a:p>
        </p:txBody>
      </p:sp>
      <p:graphicFrame>
        <p:nvGraphicFramePr>
          <p:cNvPr id="769028" name="Group 4"/>
          <p:cNvGraphicFramePr>
            <a:graphicFrameLocks noGrp="1"/>
          </p:cNvGraphicFramePr>
          <p:nvPr>
            <p:ph idx="4294967295"/>
            <p:extLst>
              <p:ext uri="{D42A27DB-BD31-4B8C-83A1-F6EECF244321}">
                <p14:modId xmlns:p14="http://schemas.microsoft.com/office/powerpoint/2010/main" val="1333544638"/>
              </p:ext>
            </p:extLst>
          </p:nvPr>
        </p:nvGraphicFramePr>
        <p:xfrm>
          <a:off x="381000" y="1187339"/>
          <a:ext cx="8458200" cy="5057886"/>
        </p:xfrm>
        <a:graphic>
          <a:graphicData uri="http://schemas.openxmlformats.org/drawingml/2006/table">
            <a:tbl>
              <a:tblPr/>
              <a:tblGrid>
                <a:gridCol w="3810000"/>
                <a:gridCol w="2362200"/>
                <a:gridCol w="2286000"/>
              </a:tblGrid>
              <a:tr h="658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endParaRPr kumimoji="0" lang="en-CA" sz="1800" b="1" i="0" u="none" strike="noStrike" cap="none" normalizeH="0" baseline="0" dirty="0" smtClean="0">
                        <a:ln>
                          <a:noFill/>
                        </a:ln>
                        <a:solidFill>
                          <a:schemeClr val="tx1"/>
                        </a:solidFill>
                        <a:effectLst/>
                        <a:latin typeface="+mn-lt"/>
                        <a:cs typeface="Arial" pitchFamily="34" charset="0"/>
                      </a:endParaRPr>
                    </a:p>
                  </a:txBody>
                  <a:tcPr marT="45731" marB="45731" anchor="b" horzOverflow="overflow">
                    <a:lnL>
                      <a:noFill/>
                    </a:lnL>
                    <a:lnR>
                      <a:noFill/>
                    </a:lnR>
                    <a:lnT w="12700" cap="flat" cmpd="sng" algn="ctr">
                      <a:solidFill>
                        <a:srgbClr val="2970FF"/>
                      </a:solidFill>
                      <a:prstDash val="solid"/>
                      <a:round/>
                      <a:headEnd type="none" w="med" len="med"/>
                      <a:tailEnd type="none" w="med" len="med"/>
                    </a:lnT>
                    <a:lnB w="12700" cap="flat" cmpd="sng" algn="ctr">
                      <a:solidFill>
                        <a:srgbClr val="2970FF"/>
                      </a:solidFill>
                      <a:prstDash val="solid"/>
                      <a:round/>
                      <a:headEnd type="none" w="med" len="med"/>
                      <a:tailEnd type="none" w="med" len="med"/>
                    </a:lnB>
                    <a:lnTlToBr>
                      <a:noFill/>
                    </a:lnTlToBr>
                    <a:lnBlToTr>
                      <a:noFill/>
                    </a:lnBlToTr>
                    <a:solidFill>
                      <a:srgbClr val="00248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800" b="1" i="0" u="none" strike="noStrike" cap="none" normalizeH="0" baseline="0" smtClean="0">
                          <a:ln>
                            <a:noFill/>
                          </a:ln>
                          <a:solidFill>
                            <a:schemeClr val="tx1"/>
                          </a:solidFill>
                          <a:effectLst/>
                          <a:latin typeface="+mn-lt"/>
                          <a:cs typeface="Arial" pitchFamily="34" charset="0"/>
                        </a:rPr>
                        <a:t>PR</a:t>
                      </a:r>
                    </a:p>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(N=34)</a:t>
                      </a:r>
                    </a:p>
                  </a:txBody>
                  <a:tcPr marT="45731" marB="45731" horzOverflow="overflow">
                    <a:lnL>
                      <a:noFill/>
                    </a:lnL>
                    <a:lnR>
                      <a:noFill/>
                    </a:lnR>
                    <a:lnT w="12700" cap="flat" cmpd="sng" algn="ctr">
                      <a:solidFill>
                        <a:srgbClr val="2970FF"/>
                      </a:solidFill>
                      <a:prstDash val="solid"/>
                      <a:round/>
                      <a:headEnd type="none" w="med" len="med"/>
                      <a:tailEnd type="none" w="med" len="med"/>
                    </a:lnT>
                    <a:lnB w="12700" cap="flat" cmpd="sng" algn="ctr">
                      <a:solidFill>
                        <a:srgbClr val="2970FF"/>
                      </a:solidFill>
                      <a:prstDash val="solid"/>
                      <a:round/>
                      <a:headEnd type="none" w="med" len="med"/>
                      <a:tailEnd type="none" w="med" len="med"/>
                    </a:lnB>
                    <a:lnTlToBr>
                      <a:noFill/>
                    </a:lnTlToBr>
                    <a:lnBlToTr>
                      <a:noFill/>
                    </a:lnBlToTr>
                    <a:solidFill>
                      <a:srgbClr val="00248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800" b="1" i="0" u="none" strike="noStrike" cap="none" normalizeH="0" baseline="0" smtClean="0">
                          <a:ln>
                            <a:noFill/>
                          </a:ln>
                          <a:solidFill>
                            <a:schemeClr val="tx1"/>
                          </a:solidFill>
                          <a:effectLst/>
                          <a:latin typeface="+mn-lt"/>
                          <a:cs typeface="Arial" pitchFamily="34" charset="0"/>
                        </a:rPr>
                        <a:t>B/PR</a:t>
                      </a:r>
                    </a:p>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(N=64)</a:t>
                      </a:r>
                    </a:p>
                  </a:txBody>
                  <a:tcPr marT="45731" marB="45731" horzOverflow="overflow">
                    <a:lnL>
                      <a:noFill/>
                    </a:lnL>
                    <a:lnR>
                      <a:noFill/>
                    </a:lnR>
                    <a:lnT w="12700" cap="flat" cmpd="sng" algn="ctr">
                      <a:solidFill>
                        <a:srgbClr val="2970FF"/>
                      </a:solidFill>
                      <a:prstDash val="solid"/>
                      <a:round/>
                      <a:headEnd type="none" w="med" len="med"/>
                      <a:tailEnd type="none" w="med" len="med"/>
                    </a:lnT>
                    <a:lnB w="12700" cap="flat" cmpd="sng" algn="ctr">
                      <a:solidFill>
                        <a:srgbClr val="2970FF"/>
                      </a:solidFill>
                      <a:prstDash val="solid"/>
                      <a:round/>
                      <a:headEnd type="none" w="med" len="med"/>
                      <a:tailEnd type="none" w="med" len="med"/>
                    </a:lnB>
                    <a:lnTlToBr>
                      <a:noFill/>
                    </a:lnTlToBr>
                    <a:lnBlToTr>
                      <a:noFill/>
                    </a:lnBlToTr>
                    <a:solidFill>
                      <a:srgbClr val="00248F"/>
                    </a:solidFill>
                  </a:tcPr>
                </a:tc>
              </a:tr>
              <a:tr h="334963">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dirty="0" smtClean="0">
                          <a:ln>
                            <a:noFill/>
                          </a:ln>
                          <a:solidFill>
                            <a:srgbClr val="FFFFFF"/>
                          </a:solidFill>
                          <a:effectLst/>
                          <a:latin typeface="+mn-lt"/>
                          <a:cs typeface="Arial" pitchFamily="34" charset="0"/>
                        </a:rPr>
                        <a:t>Age (years), mean (SD)</a:t>
                      </a:r>
                      <a:endParaRPr kumimoji="0" lang="en-US" sz="1600" b="1"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marT="45731" marB="45731" anchor="ctr" horzOverflow="overflow">
                    <a:lnL>
                      <a:noFill/>
                    </a:lnL>
                    <a:lnR>
                      <a:noFill/>
                    </a:lnR>
                    <a:lnT w="12700" cap="flat" cmpd="sng" algn="ctr">
                      <a:solidFill>
                        <a:srgbClr val="2970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45 (9.8)</a:t>
                      </a:r>
                    </a:p>
                  </a:txBody>
                  <a:tcPr marT="45731" marB="45731" anchor="ctr" horzOverflow="overflow">
                    <a:lnL>
                      <a:noFill/>
                    </a:lnL>
                    <a:lnR>
                      <a:noFill/>
                    </a:lnR>
                    <a:lnT w="12700" cap="flat" cmpd="sng" algn="ctr">
                      <a:solidFill>
                        <a:srgbClr val="2970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43 (8.3)</a:t>
                      </a:r>
                    </a:p>
                  </a:txBody>
                  <a:tcPr marT="45731" marB="45731" anchor="ctr" horzOverflow="overflow">
                    <a:lnL>
                      <a:noFill/>
                    </a:lnL>
                    <a:lnR>
                      <a:noFill/>
                    </a:lnR>
                    <a:lnT w="12700" cap="flat" cmpd="sng" algn="ctr">
                      <a:solidFill>
                        <a:srgbClr val="2970FF"/>
                      </a:solidFill>
                      <a:prstDash val="solid"/>
                      <a:round/>
                      <a:headEnd type="none" w="med" len="med"/>
                      <a:tailEnd type="none" w="med" len="med"/>
                    </a:lnT>
                    <a:lnB>
                      <a:noFill/>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dirty="0" smtClean="0">
                          <a:ln>
                            <a:noFill/>
                          </a:ln>
                          <a:solidFill>
                            <a:srgbClr val="FFFFFF"/>
                          </a:solidFill>
                          <a:effectLst/>
                          <a:latin typeface="+mn-lt"/>
                          <a:cs typeface="Arial" pitchFamily="34" charset="0"/>
                        </a:rPr>
                        <a:t>Male, n (%) </a:t>
                      </a:r>
                      <a:endParaRPr kumimoji="0" lang="en-US" sz="1600" b="1" i="0" u="none" strike="noStrike" cap="none" normalizeH="0" baseline="0" dirty="0" smtClean="0">
                        <a:ln>
                          <a:noFill/>
                        </a:ln>
                        <a:solidFill>
                          <a:schemeClr val="tx1"/>
                        </a:solidFill>
                        <a:effectLst/>
                        <a:latin typeface="+mn-lt"/>
                        <a:cs typeface="Arial" pitchFamily="34" charset="0"/>
                      </a:endParaRP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22 (65)</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46 (72)</a:t>
                      </a:r>
                    </a:p>
                  </a:txBody>
                  <a:tcPr marT="45731" marB="45731" anchor="ctr" horzOverflow="overflow">
                    <a:lnL>
                      <a:noFill/>
                    </a:lnL>
                    <a:lnR>
                      <a:noFill/>
                    </a:lnR>
                    <a:lnT>
                      <a:noFill/>
                    </a:lnT>
                    <a:lnB>
                      <a:noFill/>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Times New Roman" pitchFamily="18" charset="0"/>
                        </a:rPr>
                        <a:t>Race, n (%)</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endParaRPr kumimoji="0" lang="en-CA" sz="1600" b="1" i="0" u="none" strike="noStrike" cap="none" normalizeH="0" baseline="0" smtClean="0">
                        <a:ln>
                          <a:noFill/>
                        </a:ln>
                        <a:solidFill>
                          <a:schemeClr val="tx1"/>
                        </a:solidFill>
                        <a:effectLst/>
                        <a:latin typeface="+mn-lt"/>
                        <a:cs typeface="Arial" pitchFamily="34" charset="0"/>
                      </a:endParaRP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endParaRPr kumimoji="0" lang="en-CA" sz="1600" b="1" i="0" u="none" strike="noStrike" cap="none" normalizeH="0" baseline="0" smtClean="0">
                        <a:ln>
                          <a:noFill/>
                        </a:ln>
                        <a:solidFill>
                          <a:schemeClr val="tx1"/>
                        </a:solidFill>
                        <a:effectLst/>
                        <a:latin typeface="+mn-lt"/>
                        <a:cs typeface="Arial" pitchFamily="34" charset="0"/>
                      </a:endParaRPr>
                    </a:p>
                  </a:txBody>
                  <a:tcPr marT="45731" marB="45731" anchor="ctr" horzOverflow="overflow">
                    <a:lnL>
                      <a:noFill/>
                    </a:lnL>
                    <a:lnR>
                      <a:noFill/>
                    </a:lnR>
                    <a:lnT>
                      <a:noFill/>
                    </a:lnT>
                    <a:lnB>
                      <a:noFill/>
                    </a:lnB>
                    <a:lnTlToBr>
                      <a:noFill/>
                    </a:lnTlToBr>
                    <a:lnBlToTr>
                      <a:noFill/>
                    </a:lnBlToTr>
                    <a:noFill/>
                  </a:tcPr>
                </a:tc>
              </a:tr>
              <a:tr h="628650">
                <a:tc>
                  <a:txBody>
                    <a:bodyPr/>
                    <a:lstStyle/>
                    <a:p>
                      <a:pPr marL="457200" marR="0" lvl="1" indent="0" algn="l" defTabSz="914400" rtl="0" eaLnBrk="1" fontAlgn="base" latinLnBrk="0" hangingPunct="1">
                        <a:lnSpc>
                          <a:spcPct val="100000"/>
                        </a:lnSpc>
                        <a:spcBef>
                          <a:spcPct val="0"/>
                        </a:spcBef>
                        <a:spcAft>
                          <a:spcPct val="0"/>
                        </a:spcAft>
                        <a:buClr>
                          <a:schemeClr val="accent2"/>
                        </a:buClr>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Times New Roman" pitchFamily="18" charset="0"/>
                        </a:rPr>
                        <a:t>White</a:t>
                      </a:r>
                    </a:p>
                    <a:p>
                      <a:pPr marL="457200" marR="0" lvl="1" indent="0" algn="l" defTabSz="914400" rtl="0" eaLnBrk="1" fontAlgn="base" latinLnBrk="0" hangingPunct="1">
                        <a:lnSpc>
                          <a:spcPct val="100000"/>
                        </a:lnSpc>
                        <a:spcBef>
                          <a:spcPct val="0"/>
                        </a:spcBef>
                        <a:spcAft>
                          <a:spcPct val="0"/>
                        </a:spcAft>
                        <a:buClr>
                          <a:schemeClr val="accent2"/>
                        </a:buClr>
                        <a:buSzPct val="70000"/>
                        <a:buFontTx/>
                        <a:buNone/>
                        <a:tabLst/>
                      </a:pPr>
                      <a:r>
                        <a:rPr kumimoji="0" lang="en-US" sz="1600" b="1" i="0" u="none" strike="noStrike" cap="none" normalizeH="0" baseline="0" smtClean="0">
                          <a:ln>
                            <a:noFill/>
                          </a:ln>
                          <a:solidFill>
                            <a:srgbClr val="FFFFFF"/>
                          </a:solidFill>
                          <a:effectLst/>
                          <a:latin typeface="+mn-lt"/>
                          <a:ea typeface="MS Mincho" pitchFamily="49" charset="-128"/>
                          <a:cs typeface="Times New Roman" pitchFamily="18" charset="0"/>
                        </a:rPr>
                        <a:t>Non-white   </a:t>
                      </a:r>
                      <a:endParaRPr kumimoji="0" lang="en-US" sz="1600" b="1" i="0" u="none" strike="noStrike" cap="none" normalizeH="0" baseline="0" smtClean="0">
                        <a:ln>
                          <a:noFill/>
                        </a:ln>
                        <a:solidFill>
                          <a:schemeClr val="tx1"/>
                        </a:solidFill>
                        <a:effectLst/>
                        <a:latin typeface="+mn-lt"/>
                        <a:ea typeface="MS Mincho" pitchFamily="49" charset="-128"/>
                        <a:cs typeface="Times New Roman" pitchFamily="18" charset="0"/>
                      </a:endParaRP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28 (82)</a:t>
                      </a:r>
                    </a:p>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6 (18)</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52 (81)</a:t>
                      </a:r>
                    </a:p>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12 (19)</a:t>
                      </a:r>
                    </a:p>
                  </a:txBody>
                  <a:tcPr marT="45731" marB="45731" anchor="ctr"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rgbClr val="FFFFFF"/>
                          </a:solidFill>
                          <a:effectLst/>
                          <a:latin typeface="+mn-lt"/>
                          <a:cs typeface="Arial" pitchFamily="34" charset="0"/>
                        </a:rPr>
                        <a:t>Body mass index, mean (SD)</a:t>
                      </a:r>
                      <a:endParaRPr kumimoji="0" lang="en-US" sz="1600" b="1" i="0" u="none" strike="noStrike" cap="none" normalizeH="0" baseline="0" smtClean="0">
                        <a:ln>
                          <a:noFill/>
                        </a:ln>
                        <a:solidFill>
                          <a:schemeClr val="tx1"/>
                        </a:solidFill>
                        <a:effectLst/>
                        <a:latin typeface="+mn-lt"/>
                        <a:cs typeface="Arial" pitchFamily="34" charset="0"/>
                      </a:endParaRP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26 (4)</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rgbClr val="FFFFFF"/>
                          </a:solidFill>
                          <a:effectLst/>
                          <a:latin typeface="+mn-lt"/>
                          <a:cs typeface="Arial" pitchFamily="34" charset="0"/>
                        </a:rPr>
                        <a:t>25 (4)</a:t>
                      </a:r>
                      <a:endParaRPr kumimoji="0" lang="en-US" sz="1600" b="1" i="0" u="none" strike="noStrike" cap="none" normalizeH="0" baseline="0" smtClean="0">
                        <a:ln>
                          <a:noFill/>
                        </a:ln>
                        <a:solidFill>
                          <a:schemeClr val="tx1"/>
                        </a:solidFill>
                        <a:effectLst/>
                        <a:latin typeface="+mn-lt"/>
                        <a:ea typeface="MS Mincho" pitchFamily="49" charset="-128"/>
                        <a:cs typeface="Arial" pitchFamily="34" charset="0"/>
                      </a:endParaRPr>
                    </a:p>
                  </a:txBody>
                  <a:tcPr marT="45731" marB="45731" anchor="ctr"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30000"/>
                        </a:spcBef>
                        <a:spcAft>
                          <a:spcPct val="35000"/>
                        </a:spcAft>
                        <a:buClrTx/>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Cirrhosis, n (%)</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1 (3)</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4 (6)</a:t>
                      </a:r>
                    </a:p>
                  </a:txBody>
                  <a:tcPr marT="45731" marB="45731" anchor="ctr" horzOverflow="overflow">
                    <a:lnL>
                      <a:noFill/>
                    </a:lnL>
                    <a:lnR>
                      <a:noFill/>
                    </a:lnR>
                    <a:lnT>
                      <a:noFill/>
                    </a:lnT>
                    <a:lnB>
                      <a:noFill/>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cs typeface="Arial" pitchFamily="34" charset="0"/>
                        </a:rPr>
                        <a:t>HCV genotype subtype, n (%)</a:t>
                      </a:r>
                      <a:r>
                        <a:rPr kumimoji="0" lang="en-US" sz="1600" b="1" i="0" u="none" strike="noStrike" cap="none" normalizeH="0" baseline="30000" smtClean="0">
                          <a:ln>
                            <a:noFill/>
                          </a:ln>
                          <a:solidFill>
                            <a:schemeClr val="tx1"/>
                          </a:solidFill>
                          <a:effectLst/>
                          <a:latin typeface="+mn-lt"/>
                          <a:cs typeface="Arial" pitchFamily="34" charset="0"/>
                        </a:rPr>
                        <a:t>*</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endParaRPr kumimoji="0" lang="en-CA" sz="1600" b="1" i="0" u="none" strike="noStrike" cap="none" normalizeH="0" baseline="0" smtClean="0">
                        <a:ln>
                          <a:noFill/>
                        </a:ln>
                        <a:solidFill>
                          <a:schemeClr val="tx1"/>
                        </a:solidFill>
                        <a:effectLst/>
                        <a:latin typeface="+mn-lt"/>
                        <a:ea typeface="MS Mincho" pitchFamily="49" charset="-128"/>
                        <a:cs typeface="Arial" pitchFamily="34" charset="0"/>
                      </a:endParaRP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endParaRPr kumimoji="0" lang="en-CA" sz="1600" b="1" i="0" u="none" strike="noStrike" cap="none" normalizeH="0" baseline="0" smtClean="0">
                        <a:ln>
                          <a:noFill/>
                        </a:ln>
                        <a:solidFill>
                          <a:schemeClr val="tx1"/>
                        </a:solidFill>
                        <a:effectLst/>
                        <a:latin typeface="+mn-lt"/>
                        <a:ea typeface="MS Mincho" pitchFamily="49" charset="-128"/>
                        <a:cs typeface="Arial" pitchFamily="34" charset="0"/>
                      </a:endParaRPr>
                    </a:p>
                  </a:txBody>
                  <a:tcPr marT="45731" marB="45731" anchor="ctr" horzOverflow="overflow">
                    <a:lnL>
                      <a:noFill/>
                    </a:lnL>
                    <a:lnR>
                      <a:noFill/>
                    </a:lnR>
                    <a:lnT>
                      <a:noFill/>
                    </a:lnT>
                    <a:lnB>
                      <a:noFill/>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rgbClr val="FFFFFF"/>
                          </a:solidFill>
                          <a:effectLst/>
                          <a:latin typeface="+mn-lt"/>
                          <a:cs typeface="Arial" pitchFamily="34" charset="0"/>
                        </a:rPr>
                        <a:t>           1a</a:t>
                      </a:r>
                      <a:endParaRPr kumimoji="0" lang="en-US" sz="1600" b="1" i="0" u="none" strike="noStrike" cap="none" normalizeH="0" baseline="0" smtClean="0">
                        <a:ln>
                          <a:noFill/>
                        </a:ln>
                        <a:solidFill>
                          <a:schemeClr val="tx1"/>
                        </a:solidFill>
                        <a:effectLst/>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rgbClr val="FFFFFF"/>
                          </a:solidFill>
                          <a:effectLst/>
                          <a:latin typeface="+mn-lt"/>
                          <a:cs typeface="Arial" pitchFamily="34" charset="0"/>
                        </a:rPr>
                        <a:t>           1b</a:t>
                      </a:r>
                      <a:endParaRPr kumimoji="0" lang="en-US" sz="1600" b="1" i="0" u="none" strike="noStrike" cap="none" normalizeH="0" baseline="0" smtClean="0">
                        <a:ln>
                          <a:noFill/>
                        </a:ln>
                        <a:solidFill>
                          <a:schemeClr val="tx1"/>
                        </a:solidFill>
                        <a:effectLst/>
                        <a:latin typeface="+mn-lt"/>
                        <a:cs typeface="Arial" pitchFamily="34" charset="0"/>
                      </a:endParaRP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22 (65)</a:t>
                      </a:r>
                    </a:p>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10 (29)</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rgbClr val="FFFFFF"/>
                          </a:solidFill>
                          <a:effectLst/>
                          <a:latin typeface="+mn-lt"/>
                          <a:cs typeface="Arial" pitchFamily="34" charset="0"/>
                        </a:rPr>
                        <a:t>42 (66)</a:t>
                      </a:r>
                      <a:endParaRPr kumimoji="0" lang="en-US" sz="1600" b="1" i="0" u="none" strike="noStrike" cap="none" normalizeH="0" baseline="0" smtClean="0">
                        <a:ln>
                          <a:noFill/>
                        </a:ln>
                        <a:solidFill>
                          <a:schemeClr val="tx1"/>
                        </a:solidFill>
                        <a:effectLst/>
                        <a:latin typeface="+mn-lt"/>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rgbClr val="FFFFFF"/>
                          </a:solidFill>
                          <a:effectLst/>
                          <a:latin typeface="+mn-lt"/>
                          <a:cs typeface="Arial" pitchFamily="34" charset="0"/>
                        </a:rPr>
                        <a:t>15 (23)</a:t>
                      </a:r>
                      <a:endParaRPr kumimoji="0" lang="en-US" sz="1600" b="1" i="0" u="none" strike="noStrike" cap="none" normalizeH="0" baseline="0" smtClean="0">
                        <a:ln>
                          <a:noFill/>
                        </a:ln>
                        <a:solidFill>
                          <a:schemeClr val="tx1"/>
                        </a:solidFill>
                        <a:effectLst/>
                        <a:latin typeface="+mn-lt"/>
                        <a:ea typeface="MS Mincho" pitchFamily="49" charset="-128"/>
                        <a:cs typeface="Arial" pitchFamily="34" charset="0"/>
                      </a:endParaRPr>
                    </a:p>
                  </a:txBody>
                  <a:tcPr marT="45731" marB="45731" anchor="ctr" horzOverflow="overflow">
                    <a:lnL>
                      <a:noFill/>
                    </a:lnL>
                    <a:lnR>
                      <a:noFill/>
                    </a:lnR>
                    <a:lnT>
                      <a:noFill/>
                    </a:lnT>
                    <a:lnB>
                      <a:noFill/>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HCV RNA level</a:t>
                      </a:r>
                      <a:r>
                        <a:rPr kumimoji="0" lang="en-US" sz="1600" b="1" i="0" u="none" strike="noStrike" cap="none" normalizeH="0" baseline="0" smtClean="0">
                          <a:ln>
                            <a:noFill/>
                          </a:ln>
                          <a:solidFill>
                            <a:srgbClr val="FFFFFF"/>
                          </a:solidFill>
                          <a:effectLst/>
                          <a:latin typeface="+mn-lt"/>
                          <a:cs typeface="Arial" pitchFamily="34" charset="0"/>
                        </a:rPr>
                        <a:t> &gt;800,000 IU/mL, n (%)</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it-IT" sz="1600" b="1" i="0" u="none" strike="noStrike" cap="none" normalizeH="0" baseline="0" smtClean="0">
                          <a:ln>
                            <a:noFill/>
                          </a:ln>
                          <a:solidFill>
                            <a:schemeClr val="tx1"/>
                          </a:solidFill>
                          <a:effectLst/>
                          <a:latin typeface="+mn-lt"/>
                          <a:ea typeface="MS Mincho" pitchFamily="49" charset="-128"/>
                          <a:cs typeface="Arial" pitchFamily="34" charset="0"/>
                        </a:rPr>
                        <a:t>30 (88)</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it-IT" sz="1600" b="1" i="0" u="none" strike="noStrike" cap="none" normalizeH="0" baseline="0" smtClean="0">
                          <a:ln>
                            <a:noFill/>
                          </a:ln>
                          <a:solidFill>
                            <a:srgbClr val="FFFFFF"/>
                          </a:solidFill>
                          <a:effectLst/>
                          <a:latin typeface="+mn-lt"/>
                          <a:cs typeface="Arial" pitchFamily="34" charset="0"/>
                        </a:rPr>
                        <a:t>56 (88)</a:t>
                      </a:r>
                      <a:endParaRPr kumimoji="0" lang="it-IT" sz="1600" b="1" i="0" u="none" strike="noStrike" cap="none" normalizeH="0" baseline="0" smtClean="0">
                        <a:ln>
                          <a:noFill/>
                        </a:ln>
                        <a:solidFill>
                          <a:schemeClr val="tx1"/>
                        </a:solidFill>
                        <a:effectLst/>
                        <a:latin typeface="+mn-lt"/>
                        <a:ea typeface="MS Mincho" pitchFamily="49" charset="-128"/>
                        <a:cs typeface="Arial" pitchFamily="34" charset="0"/>
                      </a:endParaRPr>
                    </a:p>
                  </a:txBody>
                  <a:tcPr marT="45731" marB="45731" anchor="ctr" horzOverflow="overflow">
                    <a:lnL>
                      <a:noFill/>
                    </a:lnL>
                    <a:lnR>
                      <a:noFill/>
                    </a:lnR>
                    <a:lnT>
                      <a:noFill/>
                    </a:lnT>
                    <a:lnB>
                      <a:noFill/>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HIV RNA &lt;50 copies/mL, n (%)</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33 (97)</a:t>
                      </a:r>
                    </a:p>
                  </a:txBody>
                  <a:tcPr marT="45731" marB="4573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62 (97)</a:t>
                      </a:r>
                    </a:p>
                  </a:txBody>
                  <a:tcPr marT="45731" marB="45731" anchor="ctr"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CD4 count (cells/mm</a:t>
                      </a:r>
                      <a:r>
                        <a:rPr kumimoji="0" lang="en-US" sz="1600" b="1" i="0" u="none" strike="noStrike" cap="none" normalizeH="0" baseline="30000" smtClean="0">
                          <a:ln>
                            <a:noFill/>
                          </a:ln>
                          <a:solidFill>
                            <a:schemeClr val="tx1"/>
                          </a:solidFill>
                          <a:effectLst/>
                          <a:latin typeface="+mn-lt"/>
                          <a:ea typeface="MS Mincho" pitchFamily="49" charset="-128"/>
                          <a:cs typeface="Arial" pitchFamily="34" charset="0"/>
                        </a:rPr>
                        <a:t>3</a:t>
                      </a: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 median (range)</a:t>
                      </a:r>
                    </a:p>
                  </a:txBody>
                  <a:tcPr marT="45731" marB="45731" anchor="ctr" horzOverflow="overflow">
                    <a:lnL>
                      <a:noFill/>
                    </a:lnL>
                    <a:lnR>
                      <a:noFill/>
                    </a:lnR>
                    <a:lnT>
                      <a:noFill/>
                    </a:lnT>
                    <a:lnB w="12700" cap="flat" cmpd="sng" algn="ctr">
                      <a:solidFill>
                        <a:srgbClr val="297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smtClean="0">
                          <a:ln>
                            <a:noFill/>
                          </a:ln>
                          <a:solidFill>
                            <a:schemeClr val="tx1"/>
                          </a:solidFill>
                          <a:effectLst/>
                          <a:latin typeface="+mn-lt"/>
                          <a:ea typeface="MS Mincho" pitchFamily="49" charset="-128"/>
                          <a:cs typeface="Arial" pitchFamily="34" charset="0"/>
                        </a:rPr>
                        <a:t>586 (187-1258)</a:t>
                      </a:r>
                    </a:p>
                  </a:txBody>
                  <a:tcPr marT="45731" marB="45731" anchor="ctr" horzOverflow="overflow">
                    <a:lnL>
                      <a:noFill/>
                    </a:lnL>
                    <a:lnR>
                      <a:noFill/>
                    </a:lnR>
                    <a:lnT>
                      <a:noFill/>
                    </a:lnT>
                    <a:lnB w="12700" cap="flat" cmpd="sng" algn="ctr">
                      <a:solidFill>
                        <a:srgbClr val="297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600" b="1" i="0" u="none" strike="noStrike" cap="none" normalizeH="0" baseline="0" dirty="0" smtClean="0">
                          <a:ln>
                            <a:noFill/>
                          </a:ln>
                          <a:solidFill>
                            <a:schemeClr val="tx1"/>
                          </a:solidFill>
                          <a:effectLst/>
                          <a:latin typeface="+mn-lt"/>
                          <a:ea typeface="MS Mincho" pitchFamily="49" charset="-128"/>
                          <a:cs typeface="Arial" pitchFamily="34" charset="0"/>
                        </a:rPr>
                        <a:t>577 (230-1539)</a:t>
                      </a:r>
                    </a:p>
                  </a:txBody>
                  <a:tcPr marT="45731" marB="45731" anchor="ctr" horzOverflow="overflow">
                    <a:lnL>
                      <a:noFill/>
                    </a:lnL>
                    <a:lnR>
                      <a:noFill/>
                    </a:lnR>
                    <a:lnT>
                      <a:noFill/>
                    </a:lnT>
                    <a:lnB w="12700" cap="flat" cmpd="sng" algn="ctr">
                      <a:solidFill>
                        <a:srgbClr val="2970FF"/>
                      </a:solidFill>
                      <a:prstDash val="solid"/>
                      <a:round/>
                      <a:headEnd type="none" w="med" len="med"/>
                      <a:tailEnd type="none" w="med" len="med"/>
                    </a:lnB>
                    <a:lnTlToBr>
                      <a:noFill/>
                    </a:lnTlToBr>
                    <a:lnBlToTr>
                      <a:noFill/>
                    </a:lnBlToTr>
                    <a:noFill/>
                  </a:tcPr>
                </a:tc>
              </a:tr>
            </a:tbl>
          </a:graphicData>
        </a:graphic>
      </p:graphicFrame>
      <p:sp>
        <p:nvSpPr>
          <p:cNvPr id="769068" name="Text Box 41"/>
          <p:cNvSpPr txBox="1">
            <a:spLocks noChangeArrowheads="1"/>
          </p:cNvSpPr>
          <p:nvPr/>
        </p:nvSpPr>
        <p:spPr bwMode="auto">
          <a:xfrm>
            <a:off x="533400" y="6243638"/>
            <a:ext cx="8001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200">
                <a:solidFill>
                  <a:prstClr val="white"/>
                </a:solidFill>
                <a:latin typeface="Arial" pitchFamily="34" charset="0"/>
                <a:cs typeface="Arial" pitchFamily="34" charset="0"/>
              </a:rPr>
              <a:t>*Subtyping not reported for 9 patients with Genotype 1. </a:t>
            </a:r>
          </a:p>
        </p:txBody>
      </p:sp>
      <p:sp>
        <p:nvSpPr>
          <p:cNvPr id="5" name="Text Box 25"/>
          <p:cNvSpPr txBox="1">
            <a:spLocks noChangeArrowheads="1"/>
          </p:cNvSpPr>
          <p:nvPr/>
        </p:nvSpPr>
        <p:spPr bwMode="auto">
          <a:xfrm>
            <a:off x="7046977" y="6483349"/>
            <a:ext cx="1989519"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sz="1200" dirty="0">
                <a:solidFill>
                  <a:prstClr val="white"/>
                </a:solidFill>
              </a:rPr>
              <a:t>CROI 2012- Abstract # Q-175</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3124" name="Text Box 3"/>
          <p:cNvSpPr txBox="1">
            <a:spLocks noChangeArrowheads="1"/>
          </p:cNvSpPr>
          <p:nvPr/>
        </p:nvSpPr>
        <p:spPr bwMode="auto">
          <a:xfrm rot="16200000">
            <a:off x="-1299909" y="332036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1800" b="1" dirty="0">
                <a:solidFill>
                  <a:prstClr val="white"/>
                </a:solidFill>
                <a:effectLst>
                  <a:outerShdw blurRad="38100" dist="38100" dir="2700000" algn="tl">
                    <a:srgbClr val="000000">
                      <a:alpha val="43137"/>
                    </a:srgbClr>
                  </a:outerShdw>
                </a:effectLst>
                <a:latin typeface="Corbel"/>
                <a:cs typeface="Arial" pitchFamily="34" charset="0"/>
              </a:rPr>
              <a:t>%  HCV RNA Undetectable</a:t>
            </a:r>
          </a:p>
        </p:txBody>
      </p:sp>
      <p:sp>
        <p:nvSpPr>
          <p:cNvPr id="773133" name="Text Box 12"/>
          <p:cNvSpPr txBox="1">
            <a:spLocks noChangeArrowheads="1"/>
          </p:cNvSpPr>
          <p:nvPr/>
        </p:nvSpPr>
        <p:spPr bwMode="auto">
          <a:xfrm>
            <a:off x="0" y="61832"/>
            <a:ext cx="9144000"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4300" b="1" dirty="0" err="1">
                <a:solidFill>
                  <a:prstClr val="white"/>
                </a:solidFill>
                <a:effectLst>
                  <a:outerShdw blurRad="38100" dist="38100" dir="2700000" algn="tl">
                    <a:srgbClr val="000000">
                      <a:alpha val="43137"/>
                    </a:srgbClr>
                  </a:outerShdw>
                </a:effectLst>
                <a:latin typeface="Corbel"/>
                <a:cs typeface="Arial" pitchFamily="34" charset="0"/>
              </a:rPr>
              <a:t>Virologic</a:t>
            </a:r>
            <a:r>
              <a:rPr lang="en-US" sz="4300" b="1" dirty="0">
                <a:solidFill>
                  <a:prstClr val="white"/>
                </a:solidFill>
                <a:effectLst>
                  <a:outerShdw blurRad="38100" dist="38100" dir="2700000" algn="tl">
                    <a:srgbClr val="000000">
                      <a:alpha val="43137"/>
                    </a:srgbClr>
                  </a:outerShdw>
                </a:effectLst>
                <a:latin typeface="Corbel"/>
                <a:cs typeface="Arial" pitchFamily="34" charset="0"/>
              </a:rPr>
              <a:t> Response Over </a:t>
            </a:r>
            <a:r>
              <a:rPr lang="en-US" sz="4300" b="1" dirty="0" smtClean="0">
                <a:solidFill>
                  <a:prstClr val="white"/>
                </a:solidFill>
                <a:effectLst>
                  <a:outerShdw blurRad="38100" dist="38100" dir="2700000" algn="tl">
                    <a:srgbClr val="000000">
                      <a:alpha val="43137"/>
                    </a:srgbClr>
                  </a:outerShdw>
                </a:effectLst>
                <a:latin typeface="Corbel"/>
                <a:cs typeface="Arial" pitchFamily="34" charset="0"/>
              </a:rPr>
              <a:t>Time</a:t>
            </a:r>
            <a:endParaRPr lang="en-US" sz="4300" b="1" baseline="30000" dirty="0">
              <a:solidFill>
                <a:prstClr val="white"/>
              </a:solidFill>
              <a:effectLst>
                <a:outerShdw blurRad="38100" dist="38100" dir="2700000" algn="tl">
                  <a:srgbClr val="000000">
                    <a:alpha val="43137"/>
                  </a:srgbClr>
                </a:outerShdw>
              </a:effectLst>
              <a:latin typeface="Corbel"/>
              <a:ea typeface="Arial Unicode MS" pitchFamily="34" charset="-128"/>
              <a:cs typeface="Arial Unicode MS" pitchFamily="34" charset="-128"/>
            </a:endParaRPr>
          </a:p>
        </p:txBody>
      </p:sp>
      <p:graphicFrame>
        <p:nvGraphicFramePr>
          <p:cNvPr id="19" name="Chart 18"/>
          <p:cNvGraphicFramePr>
            <a:graphicFrameLocks/>
          </p:cNvGraphicFramePr>
          <p:nvPr>
            <p:extLst>
              <p:ext uri="{D42A27DB-BD31-4B8C-83A1-F6EECF244321}">
                <p14:modId xmlns:p14="http://schemas.microsoft.com/office/powerpoint/2010/main" val="3544222614"/>
              </p:ext>
            </p:extLst>
          </p:nvPr>
        </p:nvGraphicFramePr>
        <p:xfrm>
          <a:off x="779458" y="836712"/>
          <a:ext cx="7875636" cy="567352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5"/>
          <p:cNvSpPr txBox="1">
            <a:spLocks noChangeArrowheads="1"/>
          </p:cNvSpPr>
          <p:nvPr/>
        </p:nvSpPr>
        <p:spPr bwMode="auto">
          <a:xfrm>
            <a:off x="5219590" y="6568461"/>
            <a:ext cx="3865032"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sz="1200" dirty="0" smtClean="0">
                <a:solidFill>
                  <a:prstClr val="white"/>
                </a:solidFill>
              </a:rPr>
              <a:t>Updated from </a:t>
            </a:r>
            <a:r>
              <a:rPr lang="en-US" sz="1200" dirty="0" err="1" smtClean="0">
                <a:solidFill>
                  <a:prstClr val="white"/>
                </a:solidFill>
              </a:rPr>
              <a:t>Sulkowski</a:t>
            </a:r>
            <a:r>
              <a:rPr lang="en-US" sz="1200" dirty="0" smtClean="0">
                <a:solidFill>
                  <a:prstClr val="white"/>
                </a:solidFill>
              </a:rPr>
              <a:t>. Lancet ID.</a:t>
            </a:r>
            <a:r>
              <a:rPr lang="fr-CA" sz="1200" dirty="0"/>
              <a:t> 2013 Jul;13(7):597-605.</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7219" name="Rectangle 2"/>
          <p:cNvSpPr>
            <a:spLocks noGrp="1" noRot="1" noChangeArrowheads="1"/>
          </p:cNvSpPr>
          <p:nvPr>
            <p:ph type="title" idx="4294967295"/>
          </p:nvPr>
        </p:nvSpPr>
        <p:spPr>
          <a:xfrm>
            <a:off x="0" y="0"/>
            <a:ext cx="9144000" cy="1524000"/>
          </a:xfrm>
        </p:spPr>
        <p:txBody>
          <a:bodyPr>
            <a:normAutofit/>
          </a:bodyPr>
          <a:lstStyle/>
          <a:p>
            <a:pPr eaLnBrk="1" hangingPunct="1"/>
            <a:r>
              <a:rPr lang="en-CA" sz="3600" noProof="0" smtClean="0">
                <a:effectLst/>
              </a:rPr>
              <a:t>Most Common Adverse Events With a Difference of ≥10% Between Groups</a:t>
            </a:r>
            <a:endParaRPr lang="en-CA" sz="3600" noProof="0">
              <a:effectLst/>
            </a:endParaRPr>
          </a:p>
        </p:txBody>
      </p:sp>
      <p:sp>
        <p:nvSpPr>
          <p:cNvPr id="777220" name="Rectangle 3"/>
          <p:cNvSpPr>
            <a:spLocks noChangeArrowheads="1"/>
          </p:cNvSpPr>
          <p:nvPr/>
        </p:nvSpPr>
        <p:spPr bwMode="auto">
          <a:xfrm>
            <a:off x="0" y="187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CA">
              <a:solidFill>
                <a:prstClr val="white"/>
              </a:solidFill>
              <a:latin typeface="Comic Sans MS" pitchFamily="66" charset="0"/>
              <a:cs typeface="Arial" pitchFamily="34" charset="0"/>
            </a:endParaRPr>
          </a:p>
        </p:txBody>
      </p:sp>
      <p:graphicFrame>
        <p:nvGraphicFramePr>
          <p:cNvPr id="777221" name="Group 5"/>
          <p:cNvGraphicFramePr>
            <a:graphicFrameLocks noGrp="1"/>
          </p:cNvGraphicFramePr>
          <p:nvPr>
            <p:extLst>
              <p:ext uri="{D42A27DB-BD31-4B8C-83A1-F6EECF244321}">
                <p14:modId xmlns:p14="http://schemas.microsoft.com/office/powerpoint/2010/main" val="4190764851"/>
              </p:ext>
            </p:extLst>
          </p:nvPr>
        </p:nvGraphicFramePr>
        <p:xfrm>
          <a:off x="533400" y="1600200"/>
          <a:ext cx="8350250" cy="4275138"/>
        </p:xfrm>
        <a:graphic>
          <a:graphicData uri="http://schemas.openxmlformats.org/drawingml/2006/table">
            <a:tbl>
              <a:tblPr/>
              <a:tblGrid>
                <a:gridCol w="3643313"/>
                <a:gridCol w="2147887"/>
                <a:gridCol w="2559050"/>
              </a:tblGrid>
              <a:tr h="78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3200" b="0"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marT="45718" marB="45718" anchor="ctr" horzOverflow="overflow">
                    <a:lnL>
                      <a:noFill/>
                    </a:lnL>
                    <a:lnR>
                      <a:noFill/>
                    </a:lnR>
                    <a:lnT w="12700" cap="flat" cmpd="sng" algn="ctr">
                      <a:solidFill>
                        <a:srgbClr val="2970FF"/>
                      </a:solidFill>
                      <a:prstDash val="solid"/>
                      <a:round/>
                      <a:headEnd type="none" w="med" len="med"/>
                      <a:tailEnd type="none" w="med" len="med"/>
                    </a:lnT>
                    <a:lnB w="12700" cap="flat" cmpd="sng" algn="ctr">
                      <a:solidFill>
                        <a:srgbClr val="2970FF"/>
                      </a:solidFill>
                      <a:prstDash val="solid"/>
                      <a:round/>
                      <a:headEnd type="none" w="med" len="med"/>
                      <a:tailEnd type="none" w="med" len="med"/>
                    </a:lnB>
                    <a:lnTlToBr>
                      <a:noFill/>
                    </a:lnTlToBr>
                    <a:lnBlToTr>
                      <a:noFill/>
                    </a:lnBlToTr>
                    <a:solidFill>
                      <a:srgbClr val="0000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mn-lt"/>
                          <a:ea typeface="MS Mincho" pitchFamily="49" charset="-128"/>
                          <a:cs typeface="Times New Roman" pitchFamily="18" charset="0"/>
                        </a:rPr>
                        <a:t>PR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mn-lt"/>
                          <a:ea typeface="MS Mincho" pitchFamily="49" charset="-128"/>
                          <a:cs typeface="Times New Roman" pitchFamily="18" charset="0"/>
                        </a:rPr>
                        <a:t>(N=34)</a:t>
                      </a:r>
                    </a:p>
                  </a:txBody>
                  <a:tcPr marT="45718" marB="45718" anchor="ctr" horzOverflow="overflow">
                    <a:lnL>
                      <a:noFill/>
                    </a:lnL>
                    <a:lnR>
                      <a:noFill/>
                    </a:lnR>
                    <a:lnT w="12700" cap="flat" cmpd="sng" algn="ctr">
                      <a:solidFill>
                        <a:srgbClr val="2970FF"/>
                      </a:solidFill>
                      <a:prstDash val="solid"/>
                      <a:round/>
                      <a:headEnd type="none" w="med" len="med"/>
                      <a:tailEnd type="none" w="med" len="med"/>
                    </a:lnT>
                    <a:lnB w="12700" cap="flat" cmpd="sng" algn="ctr">
                      <a:solidFill>
                        <a:srgbClr val="2970FF"/>
                      </a:solidFill>
                      <a:prstDash val="solid"/>
                      <a:round/>
                      <a:headEnd type="none" w="med" len="med"/>
                      <a:tailEnd type="none" w="med" len="med"/>
                    </a:lnB>
                    <a:lnTlToBr>
                      <a:noFill/>
                    </a:lnTlToBr>
                    <a:lnBlToTr>
                      <a:noFill/>
                    </a:lnBlToTr>
                    <a:solidFill>
                      <a:srgbClr val="0000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mn-lt"/>
                          <a:ea typeface="MS Mincho" pitchFamily="49" charset="-128"/>
                          <a:cs typeface="Times New Roman" pitchFamily="18" charset="0"/>
                        </a:rPr>
                        <a:t>B/PR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smtClean="0">
                          <a:ln>
                            <a:noFill/>
                          </a:ln>
                          <a:solidFill>
                            <a:schemeClr val="tx1"/>
                          </a:solidFill>
                          <a:effectLst/>
                          <a:latin typeface="+mn-lt"/>
                          <a:ea typeface="MS Mincho" pitchFamily="49" charset="-128"/>
                          <a:cs typeface="Times New Roman" pitchFamily="18" charset="0"/>
                        </a:rPr>
                        <a:t>(N=64)</a:t>
                      </a:r>
                    </a:p>
                  </a:txBody>
                  <a:tcPr marT="45718" marB="45718" anchor="ctr" horzOverflow="overflow">
                    <a:lnL>
                      <a:noFill/>
                    </a:lnL>
                    <a:lnR>
                      <a:noFill/>
                    </a:lnR>
                    <a:lnT w="12700" cap="flat" cmpd="sng" algn="ctr">
                      <a:solidFill>
                        <a:srgbClr val="2970FF"/>
                      </a:solidFill>
                      <a:prstDash val="solid"/>
                      <a:round/>
                      <a:headEnd type="none" w="med" len="med"/>
                      <a:tailEnd type="none" w="med" len="med"/>
                    </a:lnT>
                    <a:lnB w="12700" cap="flat" cmpd="sng" algn="ctr">
                      <a:solidFill>
                        <a:srgbClr val="2970FF"/>
                      </a:solidFill>
                      <a:prstDash val="solid"/>
                      <a:round/>
                      <a:headEnd type="none" w="med" len="med"/>
                      <a:tailEnd type="none" w="med" len="med"/>
                    </a:lnB>
                    <a:lnTlToBr>
                      <a:noFill/>
                    </a:lnTlToBr>
                    <a:lnBlToTr>
                      <a:noFill/>
                    </a:lnBlToTr>
                    <a:solidFill>
                      <a:srgbClr val="000079"/>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Anemia</a:t>
                      </a:r>
                    </a:p>
                  </a:txBody>
                  <a:tcPr marT="45718" marB="45718" anchor="ctr" horzOverflow="overflow">
                    <a:lnL>
                      <a:noFill/>
                    </a:lnL>
                    <a:lnR>
                      <a:noFill/>
                    </a:lnR>
                    <a:lnT w="12700" cap="flat" cmpd="sng" algn="ctr">
                      <a:solidFill>
                        <a:srgbClr val="2970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26%</a:t>
                      </a:r>
                    </a:p>
                  </a:txBody>
                  <a:tcPr marT="45718" marB="45718" anchor="ctr" horzOverflow="overflow">
                    <a:lnL>
                      <a:noFill/>
                    </a:lnL>
                    <a:lnR>
                      <a:noFill/>
                    </a:lnR>
                    <a:lnT w="12700" cap="flat" cmpd="sng" algn="ctr">
                      <a:solidFill>
                        <a:srgbClr val="2970F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41%</a:t>
                      </a:r>
                    </a:p>
                  </a:txBody>
                  <a:tcPr marT="45718" marB="45718" anchor="ctr" horzOverflow="overflow">
                    <a:lnL>
                      <a:noFill/>
                    </a:lnL>
                    <a:lnR>
                      <a:noFill/>
                    </a:lnR>
                    <a:lnT w="12700" cap="flat" cmpd="sng" algn="ctr">
                      <a:solidFill>
                        <a:srgbClr val="2970FF"/>
                      </a:solidFill>
                      <a:prstDash val="solid"/>
                      <a:round/>
                      <a:headEnd type="none" w="med" len="med"/>
                      <a:tailEnd type="none" w="med" len="med"/>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Pyrexia</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21%</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36%</a:t>
                      </a:r>
                    </a:p>
                  </a:txBody>
                  <a:tcPr marT="45718" marB="45718" anchor="ctr" horzOverflow="overflow">
                    <a:lnL>
                      <a:noFill/>
                    </a:lnL>
                    <a:lnR>
                      <a:noFill/>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mn-lt"/>
                          <a:ea typeface="MS Mincho" pitchFamily="49" charset="-128"/>
                          <a:cs typeface="Times New Roman" pitchFamily="18" charset="0"/>
                        </a:rPr>
                        <a:t>Asthenia</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24%</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34%</a:t>
                      </a:r>
                    </a:p>
                  </a:txBody>
                  <a:tcPr marT="45718" marB="45718" anchor="ctr" horzOverflow="overflow">
                    <a:lnL>
                      <a:noFill/>
                    </a:lnL>
                    <a:lnR>
                      <a:noFill/>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Decreased appetite</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18%</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34%</a:t>
                      </a:r>
                    </a:p>
                  </a:txBody>
                  <a:tcPr marT="45718" marB="45718" anchor="ctr" horzOverflow="overflow">
                    <a:lnL>
                      <a:noFill/>
                    </a:lnL>
                    <a:lnR>
                      <a:noFill/>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Diarrhea</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18%</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28%</a:t>
                      </a:r>
                    </a:p>
                  </a:txBody>
                  <a:tcPr marT="45718" marB="45718" anchor="ctr" horzOverflow="overflow">
                    <a:lnL>
                      <a:noFill/>
                    </a:lnL>
                    <a:lnR>
                      <a:noFill/>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err="1" smtClean="0">
                          <a:ln>
                            <a:noFill/>
                          </a:ln>
                          <a:solidFill>
                            <a:schemeClr val="tx1"/>
                          </a:solidFill>
                          <a:effectLst/>
                          <a:latin typeface="+mn-lt"/>
                          <a:ea typeface="MS Mincho" pitchFamily="49" charset="-128"/>
                          <a:cs typeface="Times New Roman" pitchFamily="18" charset="0"/>
                        </a:rPr>
                        <a:t>Dysgeusia</a:t>
                      </a:r>
                      <a:endParaRPr kumimoji="0" lang="en-US" altLang="ja-JP" sz="1800" b="0"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15%</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28%</a:t>
                      </a:r>
                    </a:p>
                  </a:txBody>
                  <a:tcPr marT="45718" marB="45718" anchor="ctr" horzOverflow="overflow">
                    <a:lnL>
                      <a:noFill/>
                    </a:lnL>
                    <a:lnR>
                      <a:noFill/>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Vomiting</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15%</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28%</a:t>
                      </a:r>
                    </a:p>
                  </a:txBody>
                  <a:tcPr marT="45718" marB="45718" anchor="ctr" horzOverflow="overflow">
                    <a:lnL>
                      <a:noFill/>
                    </a:lnL>
                    <a:lnR>
                      <a:noFill/>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Flu-like illness</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38%</a:t>
                      </a:r>
                    </a:p>
                  </a:txBody>
                  <a:tcPr marT="45718" marB="4571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25%</a:t>
                      </a:r>
                    </a:p>
                  </a:txBody>
                  <a:tcPr marT="45718" marB="45718" anchor="ctr" horzOverflow="overflow">
                    <a:lnL>
                      <a:noFill/>
                    </a:lnL>
                    <a:lnR>
                      <a:noFill/>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Neutropenia  </a:t>
                      </a:r>
                    </a:p>
                  </a:txBody>
                  <a:tcPr marT="45718" marB="45718" anchor="ctr" horzOverflow="overflow">
                    <a:lnL>
                      <a:noFill/>
                    </a:lnL>
                    <a:lnR>
                      <a:noFill/>
                    </a:lnR>
                    <a:lnT>
                      <a:noFill/>
                    </a:lnT>
                    <a:lnB w="12700" cap="flat" cmpd="sng" algn="ctr">
                      <a:solidFill>
                        <a:srgbClr val="297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smtClean="0">
                          <a:ln>
                            <a:noFill/>
                          </a:ln>
                          <a:solidFill>
                            <a:schemeClr val="tx1"/>
                          </a:solidFill>
                          <a:effectLst/>
                          <a:latin typeface="+mn-lt"/>
                          <a:ea typeface="MS Mincho" pitchFamily="49" charset="-128"/>
                          <a:cs typeface="Times New Roman" pitchFamily="18" charset="0"/>
                        </a:rPr>
                        <a:t>6%</a:t>
                      </a:r>
                    </a:p>
                  </a:txBody>
                  <a:tcPr marT="45718" marB="45718" anchor="ctr" horzOverflow="overflow">
                    <a:lnL>
                      <a:noFill/>
                    </a:lnL>
                    <a:lnR>
                      <a:noFill/>
                    </a:lnR>
                    <a:lnT>
                      <a:noFill/>
                    </a:lnT>
                    <a:lnB w="12700" cap="flat" cmpd="sng" algn="ctr">
                      <a:solidFill>
                        <a:srgbClr val="297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mn-lt"/>
                          <a:ea typeface="MS Mincho" pitchFamily="49" charset="-128"/>
                          <a:cs typeface="Times New Roman" pitchFamily="18" charset="0"/>
                        </a:rPr>
                        <a:t>19%</a:t>
                      </a:r>
                    </a:p>
                  </a:txBody>
                  <a:tcPr marT="45718" marB="45718" anchor="ctr" horzOverflow="overflow">
                    <a:lnL>
                      <a:noFill/>
                    </a:lnL>
                    <a:lnR>
                      <a:noFill/>
                    </a:lnR>
                    <a:lnT>
                      <a:noFill/>
                    </a:lnT>
                    <a:lnB w="12700" cap="flat" cmpd="sng" algn="ctr">
                      <a:solidFill>
                        <a:srgbClr val="2970FF"/>
                      </a:solidFill>
                      <a:prstDash val="solid"/>
                      <a:round/>
                      <a:headEnd type="none" w="med" len="med"/>
                      <a:tailEnd type="none" w="med" len="med"/>
                    </a:lnB>
                    <a:lnTlToBr>
                      <a:noFill/>
                    </a:lnTlToBr>
                    <a:lnBlToTr>
                      <a:noFill/>
                    </a:lnBlToTr>
                    <a:noFill/>
                  </a:tcPr>
                </a:tc>
              </a:tr>
            </a:tbl>
          </a:graphicData>
        </a:graphic>
      </p:graphicFrame>
      <p:sp>
        <p:nvSpPr>
          <p:cNvPr id="777255" name="Rectangle 38"/>
          <p:cNvSpPr>
            <a:spLocks noChangeArrowheads="1"/>
          </p:cNvSpPr>
          <p:nvPr/>
        </p:nvSpPr>
        <p:spPr bwMode="auto">
          <a:xfrm>
            <a:off x="304800" y="4846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CA">
              <a:solidFill>
                <a:prstClr val="white"/>
              </a:solidFill>
              <a:latin typeface="Comic Sans MS" pitchFamily="66" charset="0"/>
              <a:cs typeface="Arial" pitchFamily="34" charset="0"/>
            </a:endParaRPr>
          </a:p>
        </p:txBody>
      </p:sp>
      <p:sp>
        <p:nvSpPr>
          <p:cNvPr id="21" name="Oval 20"/>
          <p:cNvSpPr/>
          <p:nvPr/>
        </p:nvSpPr>
        <p:spPr>
          <a:xfrm>
            <a:off x="7239000" y="2362200"/>
            <a:ext cx="609600" cy="47625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2" name="Oval 20"/>
          <p:cNvSpPr/>
          <p:nvPr/>
        </p:nvSpPr>
        <p:spPr>
          <a:xfrm>
            <a:off x="7162800" y="3505200"/>
            <a:ext cx="762000" cy="1676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8" name="Text Box 25"/>
          <p:cNvSpPr txBox="1">
            <a:spLocks noChangeArrowheads="1"/>
          </p:cNvSpPr>
          <p:nvPr/>
        </p:nvSpPr>
        <p:spPr bwMode="auto">
          <a:xfrm>
            <a:off x="7046977" y="6483349"/>
            <a:ext cx="1989519"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sz="1200" dirty="0">
                <a:solidFill>
                  <a:prstClr val="white"/>
                </a:solidFill>
              </a:rPr>
              <a:t>CROI 2012- Abstract # Q-175</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9267" name="Rectangle 2"/>
          <p:cNvSpPr>
            <a:spLocks noGrp="1" noRot="1" noChangeArrowheads="1"/>
          </p:cNvSpPr>
          <p:nvPr>
            <p:ph type="title" idx="4294967295"/>
          </p:nvPr>
        </p:nvSpPr>
        <p:spPr>
          <a:xfrm>
            <a:off x="0" y="85088"/>
            <a:ext cx="9144000" cy="1600200"/>
          </a:xfrm>
        </p:spPr>
        <p:txBody>
          <a:bodyPr>
            <a:normAutofit/>
          </a:bodyPr>
          <a:lstStyle/>
          <a:p>
            <a:pPr eaLnBrk="1" hangingPunct="1">
              <a:lnSpc>
                <a:spcPct val="85000"/>
              </a:lnSpc>
            </a:pPr>
            <a:r>
              <a:rPr lang="en-CA" sz="4300" noProof="0" dirty="0" smtClean="0">
                <a:effectLst/>
              </a:rPr>
              <a:t>Analysis Summary</a:t>
            </a:r>
            <a:endParaRPr lang="en-CA" sz="4300" noProof="0" dirty="0">
              <a:effectLst/>
            </a:endParaRPr>
          </a:p>
        </p:txBody>
      </p:sp>
      <p:sp>
        <p:nvSpPr>
          <p:cNvPr id="779268" name="Rectangle 3"/>
          <p:cNvSpPr>
            <a:spLocks noGrp="1" noChangeArrowheads="1"/>
          </p:cNvSpPr>
          <p:nvPr>
            <p:ph type="body" idx="4294967295"/>
          </p:nvPr>
        </p:nvSpPr>
        <p:spPr>
          <a:xfrm>
            <a:off x="467544" y="1512912"/>
            <a:ext cx="8496944" cy="4724400"/>
          </a:xfrm>
        </p:spPr>
        <p:txBody>
          <a:bodyPr/>
          <a:lstStyle/>
          <a:p>
            <a:pPr eaLnBrk="1" hangingPunct="1"/>
            <a:r>
              <a:rPr lang="en-CA" noProof="0" dirty="0" smtClean="0">
                <a:effectLst/>
              </a:rPr>
              <a:t>HCV-HIV co-infected HCV treatment naïve patients had high rates of HCV response on BOC</a:t>
            </a:r>
          </a:p>
          <a:p>
            <a:pPr lvl="1" eaLnBrk="1" hangingPunct="1"/>
            <a:r>
              <a:rPr lang="en-CA" noProof="0" dirty="0" smtClean="0">
                <a:effectLst/>
              </a:rPr>
              <a:t>SVR-24:  62.5% of patients on B/PR vs. 29.4% of patients on PR</a:t>
            </a:r>
          </a:p>
          <a:p>
            <a:pPr lvl="1" eaLnBrk="1" hangingPunct="1"/>
            <a:endParaRPr lang="en-CA" noProof="0" dirty="0" smtClean="0">
              <a:effectLst/>
            </a:endParaRPr>
          </a:p>
          <a:p>
            <a:pPr eaLnBrk="1" hangingPunct="1"/>
            <a:r>
              <a:rPr lang="en-CA" noProof="0" dirty="0" smtClean="0">
                <a:effectLst/>
              </a:rPr>
              <a:t>Preliminary safety data of B/PR in co-infected patients showed a profile consistent with that observed in mono-infected patients</a:t>
            </a:r>
            <a:endParaRPr lang="en-CA" noProof="0" dirty="0">
              <a:effectLst/>
            </a:endParaRPr>
          </a:p>
        </p:txBody>
      </p:sp>
      <p:sp>
        <p:nvSpPr>
          <p:cNvPr id="21" name="Oval 20"/>
          <p:cNvSpPr/>
          <p:nvPr/>
        </p:nvSpPr>
        <p:spPr>
          <a:xfrm>
            <a:off x="2230510" y="2225842"/>
            <a:ext cx="949456" cy="609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2" name="Oval 20"/>
          <p:cNvSpPr/>
          <p:nvPr/>
        </p:nvSpPr>
        <p:spPr>
          <a:xfrm>
            <a:off x="5838074" y="2202048"/>
            <a:ext cx="838200" cy="685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6" name="Text Box 25"/>
          <p:cNvSpPr txBox="1">
            <a:spLocks noChangeArrowheads="1"/>
          </p:cNvSpPr>
          <p:nvPr/>
        </p:nvSpPr>
        <p:spPr bwMode="auto">
          <a:xfrm>
            <a:off x="5219590" y="6568461"/>
            <a:ext cx="3865032"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sz="1200" dirty="0" smtClean="0">
                <a:solidFill>
                  <a:prstClr val="white"/>
                </a:solidFill>
              </a:rPr>
              <a:t>Updated from </a:t>
            </a:r>
            <a:r>
              <a:rPr lang="en-US" sz="1200" dirty="0" err="1" smtClean="0">
                <a:solidFill>
                  <a:prstClr val="white"/>
                </a:solidFill>
              </a:rPr>
              <a:t>Sulkowski</a:t>
            </a:r>
            <a:r>
              <a:rPr lang="en-US" sz="1200" dirty="0" smtClean="0">
                <a:solidFill>
                  <a:prstClr val="white"/>
                </a:solidFill>
              </a:rPr>
              <a:t>. Lancet ID.</a:t>
            </a:r>
            <a:r>
              <a:rPr lang="fr-CA" sz="1200" dirty="0"/>
              <a:t> 2013 Jul;13(7):597-605.</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029" name="Text Box 101"/>
          <p:cNvSpPr txBox="1">
            <a:spLocks noChangeArrowheads="1"/>
          </p:cNvSpPr>
          <p:nvPr/>
        </p:nvSpPr>
        <p:spPr bwMode="auto">
          <a:xfrm>
            <a:off x="1371600" y="1243013"/>
            <a:ext cx="1473032" cy="338554"/>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600" b="1" u="sng">
                <a:solidFill>
                  <a:prstClr val="white"/>
                </a:solidFill>
                <a:effectLst>
                  <a:outerShdw blurRad="38100" dist="38100" dir="2700000" algn="tl">
                    <a:srgbClr val="000000">
                      <a:alpha val="43137"/>
                    </a:srgbClr>
                  </a:outerShdw>
                </a:effectLst>
                <a:latin typeface="Corbel"/>
                <a:ea typeface="MS PGothic" pitchFamily="34" charset="-128"/>
              </a:rPr>
              <a:t>Part A: no ART</a:t>
            </a:r>
            <a:endParaRPr lang="en-US" sz="1600" b="1">
              <a:solidFill>
                <a:prstClr val="white"/>
              </a:solidFill>
              <a:effectLst>
                <a:outerShdw blurRad="38100" dist="38100" dir="2700000" algn="tl">
                  <a:srgbClr val="000000">
                    <a:alpha val="43137"/>
                  </a:srgbClr>
                </a:outerShdw>
              </a:effectLst>
              <a:latin typeface="Corbel"/>
              <a:ea typeface="MS PGothic" pitchFamily="34" charset="-128"/>
            </a:endParaRPr>
          </a:p>
        </p:txBody>
      </p:sp>
      <p:sp>
        <p:nvSpPr>
          <p:cNvPr id="785411" name="Line 42"/>
          <p:cNvSpPr>
            <a:spLocks noChangeShapeType="1"/>
          </p:cNvSpPr>
          <p:nvPr/>
        </p:nvSpPr>
        <p:spPr bwMode="auto">
          <a:xfrm>
            <a:off x="5953125" y="4843463"/>
            <a:ext cx="90328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12" name="Line 43"/>
          <p:cNvSpPr>
            <a:spLocks noChangeShapeType="1"/>
          </p:cNvSpPr>
          <p:nvPr/>
        </p:nvSpPr>
        <p:spPr bwMode="auto">
          <a:xfrm>
            <a:off x="7735888" y="4843463"/>
            <a:ext cx="86836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13" name="Text Box 44"/>
          <p:cNvSpPr txBox="1">
            <a:spLocks noChangeArrowheads="1"/>
          </p:cNvSpPr>
          <p:nvPr/>
        </p:nvSpPr>
        <p:spPr bwMode="auto">
          <a:xfrm>
            <a:off x="6699250" y="4681538"/>
            <a:ext cx="1216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Follow-up</a:t>
            </a:r>
          </a:p>
        </p:txBody>
      </p:sp>
      <p:sp>
        <p:nvSpPr>
          <p:cNvPr id="785414" name="Text Box 45"/>
          <p:cNvSpPr txBox="1">
            <a:spLocks noChangeArrowheads="1"/>
          </p:cNvSpPr>
          <p:nvPr/>
        </p:nvSpPr>
        <p:spPr bwMode="auto">
          <a:xfrm>
            <a:off x="182563" y="4537075"/>
            <a:ext cx="10683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GB" sz="1600" b="1">
                <a:solidFill>
                  <a:prstClr val="white"/>
                </a:solidFill>
                <a:effectLst>
                  <a:outerShdw blurRad="38100" dist="38100" dir="2700000" algn="tl">
                    <a:srgbClr val="000000">
                      <a:alpha val="43137"/>
                    </a:srgbClr>
                  </a:outerShdw>
                </a:effectLst>
                <a:latin typeface="Corbel"/>
                <a:ea typeface="MS PGothic" pitchFamily="34" charset="-128"/>
              </a:rPr>
              <a:t>PR48 </a:t>
            </a:r>
            <a:br>
              <a:rPr lang="en-GB" sz="1600" b="1">
                <a:solidFill>
                  <a:prstClr val="white"/>
                </a:solidFill>
                <a:effectLst>
                  <a:outerShdw blurRad="38100" dist="38100" dir="2700000" algn="tl">
                    <a:srgbClr val="000000">
                      <a:alpha val="43137"/>
                    </a:srgbClr>
                  </a:outerShdw>
                </a:effectLst>
                <a:latin typeface="Corbel"/>
                <a:ea typeface="MS PGothic" pitchFamily="34" charset="-128"/>
              </a:rPr>
            </a:br>
            <a:r>
              <a:rPr lang="en-GB" sz="1600" b="1">
                <a:solidFill>
                  <a:prstClr val="white"/>
                </a:solidFill>
                <a:effectLst>
                  <a:outerShdw blurRad="38100" dist="38100" dir="2700000" algn="tl">
                    <a:srgbClr val="000000">
                      <a:alpha val="43137"/>
                    </a:srgbClr>
                  </a:outerShdw>
                </a:effectLst>
                <a:latin typeface="Corbel"/>
                <a:ea typeface="MS PGothic" pitchFamily="34" charset="-128"/>
              </a:rPr>
              <a:t>(control)</a:t>
            </a:r>
          </a:p>
        </p:txBody>
      </p:sp>
      <p:sp>
        <p:nvSpPr>
          <p:cNvPr id="785415" name="Text Box 46"/>
          <p:cNvSpPr txBox="1">
            <a:spLocks noChangeArrowheads="1"/>
          </p:cNvSpPr>
          <p:nvPr/>
        </p:nvSpPr>
        <p:spPr bwMode="auto">
          <a:xfrm>
            <a:off x="2582863" y="4591050"/>
            <a:ext cx="3562350" cy="503238"/>
          </a:xfrm>
          <a:prstGeom prst="rect">
            <a:avLst/>
          </a:prstGeom>
          <a:solidFill>
            <a:srgbClr val="B2B2B2"/>
          </a:solidFill>
          <a:ln w="28575">
            <a:solidFill>
              <a:schemeClr val="bg1"/>
            </a:solidFill>
            <a:miter lim="800000"/>
            <a:headEnd/>
            <a:tailEnd/>
          </a:ln>
        </p:spPr>
        <p:txBody>
          <a:bodyPr lIns="36000" tIns="36000" rIns="36000" bIns="3600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  PR </a:t>
            </a:r>
          </a:p>
        </p:txBody>
      </p:sp>
      <p:sp>
        <p:nvSpPr>
          <p:cNvPr id="785416" name="Text Box 48"/>
          <p:cNvSpPr txBox="1">
            <a:spLocks noChangeArrowheads="1"/>
          </p:cNvSpPr>
          <p:nvPr/>
        </p:nvSpPr>
        <p:spPr bwMode="auto">
          <a:xfrm>
            <a:off x="8210550" y="4495800"/>
            <a:ext cx="62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1400" b="1">
                <a:solidFill>
                  <a:prstClr val="white"/>
                </a:solidFill>
                <a:effectLst>
                  <a:outerShdw blurRad="38100" dist="38100" dir="2700000" algn="tl">
                    <a:srgbClr val="000000">
                      <a:alpha val="43137"/>
                    </a:srgbClr>
                  </a:outerShdw>
                </a:effectLst>
                <a:latin typeface="Corbel"/>
                <a:ea typeface="MS PGothic" pitchFamily="34" charset="-128"/>
              </a:rPr>
              <a:t>SVR</a:t>
            </a:r>
          </a:p>
        </p:txBody>
      </p:sp>
      <p:sp>
        <p:nvSpPr>
          <p:cNvPr id="785417" name="Line 49"/>
          <p:cNvSpPr>
            <a:spLocks noChangeShapeType="1"/>
          </p:cNvSpPr>
          <p:nvPr/>
        </p:nvSpPr>
        <p:spPr bwMode="auto">
          <a:xfrm flipH="1" flipV="1">
            <a:off x="8601075" y="4772025"/>
            <a:ext cx="0" cy="1492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18" name="Text Box 55"/>
          <p:cNvSpPr txBox="1">
            <a:spLocks noChangeArrowheads="1"/>
          </p:cNvSpPr>
          <p:nvPr/>
        </p:nvSpPr>
        <p:spPr bwMode="auto">
          <a:xfrm>
            <a:off x="1439863" y="4591050"/>
            <a:ext cx="1189037" cy="503238"/>
          </a:xfrm>
          <a:prstGeom prst="rect">
            <a:avLst/>
          </a:prstGeom>
          <a:solidFill>
            <a:srgbClr val="B2B2B2"/>
          </a:solidFill>
          <a:ln w="28575">
            <a:solidFill>
              <a:schemeClr val="bg1"/>
            </a:solidFill>
            <a:miter lim="800000"/>
            <a:headEnd/>
            <a:tailEnd/>
          </a:ln>
        </p:spPr>
        <p:txBody>
          <a:bodyPr lIns="36000" tIns="36000" rIns="36000" bIns="3600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Pbo + PR </a:t>
            </a:r>
          </a:p>
        </p:txBody>
      </p:sp>
      <p:grpSp>
        <p:nvGrpSpPr>
          <p:cNvPr id="4" name="Group 98"/>
          <p:cNvGrpSpPr>
            <a:grpSpLocks/>
          </p:cNvGrpSpPr>
          <p:nvPr/>
        </p:nvGrpSpPr>
        <p:grpSpPr bwMode="auto">
          <a:xfrm>
            <a:off x="109538" y="1600200"/>
            <a:ext cx="8729662" cy="641350"/>
            <a:chOff x="69" y="1296"/>
            <a:chExt cx="5499" cy="404"/>
          </a:xfrm>
        </p:grpSpPr>
        <p:sp>
          <p:nvSpPr>
            <p:cNvPr id="785420" name="Text Box 24"/>
            <p:cNvSpPr txBox="1">
              <a:spLocks noChangeArrowheads="1"/>
            </p:cNvSpPr>
            <p:nvPr/>
          </p:nvSpPr>
          <p:spPr bwMode="auto">
            <a:xfrm>
              <a:off x="69" y="1315"/>
              <a:ext cx="78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GB" sz="1400" b="1" dirty="0">
                  <a:solidFill>
                    <a:prstClr val="white"/>
                  </a:solidFill>
                  <a:effectLst>
                    <a:outerShdw blurRad="38100" dist="38100" dir="2700000" algn="tl">
                      <a:srgbClr val="000000">
                        <a:alpha val="43137"/>
                      </a:srgbClr>
                    </a:outerShdw>
                  </a:effectLst>
                  <a:latin typeface="Corbel"/>
                  <a:ea typeface="MS PGothic" pitchFamily="34" charset="-128"/>
                </a:rPr>
                <a:t>T/PR</a:t>
              </a:r>
            </a:p>
          </p:txBody>
        </p:sp>
        <p:sp>
          <p:nvSpPr>
            <p:cNvPr id="785421" name="Text Box 25"/>
            <p:cNvSpPr txBox="1">
              <a:spLocks noChangeArrowheads="1"/>
            </p:cNvSpPr>
            <p:nvPr/>
          </p:nvSpPr>
          <p:spPr bwMode="auto">
            <a:xfrm>
              <a:off x="893" y="1364"/>
              <a:ext cx="787" cy="317"/>
            </a:xfrm>
            <a:prstGeom prst="rect">
              <a:avLst/>
            </a:prstGeom>
            <a:solidFill>
              <a:srgbClr val="FF9900"/>
            </a:solidFill>
            <a:ln w="28575">
              <a:solidFill>
                <a:schemeClr val="bg1"/>
              </a:solidFill>
              <a:miter lim="800000"/>
              <a:headEnd/>
              <a:tailEnd/>
            </a:ln>
          </p:spPr>
          <p:txBody>
            <a:bodyPr lIns="36000" tIns="36000" rIns="36000" bIns="3600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fontAlgn="base">
                <a:lnSpc>
                  <a:spcPct val="80000"/>
                </a:lnSpc>
                <a:spcBef>
                  <a:spcPct val="0"/>
                </a:spcBef>
                <a:spcAft>
                  <a:spcPct val="0"/>
                </a:spcAft>
              </a:pPr>
              <a:r>
                <a:rPr lang="en-GB" sz="1400" b="1" dirty="0">
                  <a:solidFill>
                    <a:prstClr val="white"/>
                  </a:solidFill>
                  <a:effectLst>
                    <a:outerShdw blurRad="38100" dist="38100" dir="2700000" algn="tl">
                      <a:srgbClr val="000000">
                        <a:alpha val="43137"/>
                      </a:srgbClr>
                    </a:outerShdw>
                  </a:effectLst>
                  <a:latin typeface="Corbel"/>
                  <a:ea typeface="MS PGothic" pitchFamily="34" charset="-128"/>
                </a:rPr>
                <a:t>TVR + PR </a:t>
              </a:r>
            </a:p>
          </p:txBody>
        </p:sp>
        <p:sp>
          <p:nvSpPr>
            <p:cNvPr id="785422" name="Line 60"/>
            <p:cNvSpPr>
              <a:spLocks noChangeShapeType="1"/>
            </p:cNvSpPr>
            <p:nvPr/>
          </p:nvSpPr>
          <p:spPr bwMode="auto">
            <a:xfrm>
              <a:off x="3833" y="1520"/>
              <a:ext cx="48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400">
                <a:solidFill>
                  <a:prstClr val="white"/>
                </a:solidFill>
                <a:effectLst>
                  <a:outerShdw blurRad="38100" dist="38100" dir="2700000" algn="tl">
                    <a:srgbClr val="000000">
                      <a:alpha val="43137"/>
                    </a:srgbClr>
                  </a:outerShdw>
                </a:effectLst>
              </a:endParaRPr>
            </a:p>
          </p:txBody>
        </p:sp>
        <p:sp>
          <p:nvSpPr>
            <p:cNvPr id="785423" name="Line 61"/>
            <p:cNvSpPr>
              <a:spLocks noChangeShapeType="1"/>
            </p:cNvSpPr>
            <p:nvPr/>
          </p:nvSpPr>
          <p:spPr bwMode="auto">
            <a:xfrm>
              <a:off x="4869" y="1520"/>
              <a:ext cx="5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400">
                <a:solidFill>
                  <a:prstClr val="white"/>
                </a:solidFill>
                <a:effectLst>
                  <a:outerShdw blurRad="38100" dist="38100" dir="2700000" algn="tl">
                    <a:srgbClr val="000000">
                      <a:alpha val="43137"/>
                    </a:srgbClr>
                  </a:outerShdw>
                </a:effectLst>
              </a:endParaRPr>
            </a:p>
          </p:txBody>
        </p:sp>
        <p:sp>
          <p:nvSpPr>
            <p:cNvPr id="785424" name="Text Box 62"/>
            <p:cNvSpPr txBox="1">
              <a:spLocks noChangeArrowheads="1"/>
            </p:cNvSpPr>
            <p:nvPr/>
          </p:nvSpPr>
          <p:spPr bwMode="auto">
            <a:xfrm>
              <a:off x="4239" y="1418"/>
              <a:ext cx="7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Follow-up</a:t>
              </a:r>
            </a:p>
          </p:txBody>
        </p:sp>
        <p:sp>
          <p:nvSpPr>
            <p:cNvPr id="785425" name="Text Box 63"/>
            <p:cNvSpPr txBox="1">
              <a:spLocks noChangeArrowheads="1"/>
            </p:cNvSpPr>
            <p:nvPr/>
          </p:nvSpPr>
          <p:spPr bwMode="auto">
            <a:xfrm>
              <a:off x="5128" y="1296"/>
              <a:ext cx="4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1400" b="1">
                  <a:solidFill>
                    <a:prstClr val="white"/>
                  </a:solidFill>
                  <a:effectLst>
                    <a:outerShdw blurRad="38100" dist="38100" dir="2700000" algn="tl">
                      <a:srgbClr val="000000">
                        <a:alpha val="43137"/>
                      </a:srgbClr>
                    </a:outerShdw>
                  </a:effectLst>
                  <a:latin typeface="Corbel"/>
                  <a:ea typeface="MS PGothic" pitchFamily="34" charset="-128"/>
                </a:rPr>
                <a:t>SVR</a:t>
              </a:r>
            </a:p>
          </p:txBody>
        </p:sp>
        <p:sp>
          <p:nvSpPr>
            <p:cNvPr id="785426" name="Line 65"/>
            <p:cNvSpPr>
              <a:spLocks noChangeShapeType="1"/>
            </p:cNvSpPr>
            <p:nvPr/>
          </p:nvSpPr>
          <p:spPr bwMode="auto">
            <a:xfrm flipH="1" flipV="1">
              <a:off x="5398" y="1468"/>
              <a:ext cx="0" cy="9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400">
                <a:solidFill>
                  <a:prstClr val="white"/>
                </a:solidFill>
                <a:effectLst>
                  <a:outerShdw blurRad="38100" dist="38100" dir="2700000" algn="tl">
                    <a:srgbClr val="000000">
                      <a:alpha val="43137"/>
                    </a:srgbClr>
                  </a:outerShdw>
                </a:effectLst>
              </a:endParaRPr>
            </a:p>
          </p:txBody>
        </p:sp>
        <p:sp>
          <p:nvSpPr>
            <p:cNvPr id="785427" name="Text Box 55"/>
            <p:cNvSpPr txBox="1">
              <a:spLocks noChangeArrowheads="1"/>
            </p:cNvSpPr>
            <p:nvPr/>
          </p:nvSpPr>
          <p:spPr bwMode="auto">
            <a:xfrm>
              <a:off x="1680" y="1364"/>
              <a:ext cx="2189" cy="316"/>
            </a:xfrm>
            <a:prstGeom prst="rect">
              <a:avLst/>
            </a:prstGeom>
            <a:solidFill>
              <a:srgbClr val="B2B2B2"/>
            </a:solidFill>
            <a:ln w="28575">
              <a:solidFill>
                <a:schemeClr val="bg1"/>
              </a:solidFill>
              <a:miter lim="800000"/>
              <a:headEnd/>
              <a:tailEnd/>
            </a:ln>
          </p:spPr>
          <p:txBody>
            <a:bodyPr lIns="36000" tIns="36000" rIns="36000" bIns="3600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PR </a:t>
              </a:r>
            </a:p>
          </p:txBody>
        </p:sp>
      </p:grpSp>
      <p:grpSp>
        <p:nvGrpSpPr>
          <p:cNvPr id="5" name="Group 85"/>
          <p:cNvGrpSpPr>
            <a:grpSpLocks/>
          </p:cNvGrpSpPr>
          <p:nvPr/>
        </p:nvGrpSpPr>
        <p:grpSpPr bwMode="auto">
          <a:xfrm>
            <a:off x="182563" y="2362200"/>
            <a:ext cx="8656637" cy="652463"/>
            <a:chOff x="0" y="1872"/>
            <a:chExt cx="5453" cy="411"/>
          </a:xfrm>
        </p:grpSpPr>
        <p:sp>
          <p:nvSpPr>
            <p:cNvPr id="785429" name="Line 42"/>
            <p:cNvSpPr>
              <a:spLocks noChangeShapeType="1"/>
            </p:cNvSpPr>
            <p:nvPr/>
          </p:nvSpPr>
          <p:spPr bwMode="auto">
            <a:xfrm>
              <a:off x="3635" y="2091"/>
              <a:ext cx="569"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30" name="Line 43"/>
            <p:cNvSpPr>
              <a:spLocks noChangeShapeType="1"/>
            </p:cNvSpPr>
            <p:nvPr/>
          </p:nvSpPr>
          <p:spPr bwMode="auto">
            <a:xfrm>
              <a:off x="4758" y="2091"/>
              <a:ext cx="54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31" name="Text Box 44"/>
            <p:cNvSpPr txBox="1">
              <a:spLocks noChangeArrowheads="1"/>
            </p:cNvSpPr>
            <p:nvPr/>
          </p:nvSpPr>
          <p:spPr bwMode="auto">
            <a:xfrm>
              <a:off x="4105" y="1989"/>
              <a:ext cx="7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Follow-up</a:t>
              </a:r>
            </a:p>
          </p:txBody>
        </p:sp>
        <p:sp>
          <p:nvSpPr>
            <p:cNvPr id="785432" name="Text Box 45"/>
            <p:cNvSpPr txBox="1">
              <a:spLocks noChangeArrowheads="1"/>
            </p:cNvSpPr>
            <p:nvPr/>
          </p:nvSpPr>
          <p:spPr bwMode="auto">
            <a:xfrm>
              <a:off x="0" y="1898"/>
              <a:ext cx="67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GB" sz="1600" b="1" dirty="0">
                  <a:solidFill>
                    <a:prstClr val="white"/>
                  </a:solidFill>
                  <a:effectLst>
                    <a:outerShdw blurRad="38100" dist="38100" dir="2700000" algn="tl">
                      <a:srgbClr val="000000">
                        <a:alpha val="43137"/>
                      </a:srgbClr>
                    </a:outerShdw>
                  </a:effectLst>
                  <a:latin typeface="Corbel"/>
                  <a:ea typeface="MS PGothic" pitchFamily="34" charset="-128"/>
                </a:rPr>
                <a:t>PR48 </a:t>
              </a:r>
              <a:br>
                <a:rPr lang="en-GB" sz="1600" b="1" dirty="0">
                  <a:solidFill>
                    <a:prstClr val="white"/>
                  </a:solidFill>
                  <a:effectLst>
                    <a:outerShdw blurRad="38100" dist="38100" dir="2700000" algn="tl">
                      <a:srgbClr val="000000">
                        <a:alpha val="43137"/>
                      </a:srgbClr>
                    </a:outerShdw>
                  </a:effectLst>
                  <a:latin typeface="Corbel"/>
                  <a:ea typeface="MS PGothic" pitchFamily="34" charset="-128"/>
                </a:rPr>
              </a:br>
              <a:r>
                <a:rPr lang="en-GB" sz="1600" b="1" dirty="0">
                  <a:solidFill>
                    <a:prstClr val="white"/>
                  </a:solidFill>
                  <a:effectLst>
                    <a:outerShdw blurRad="38100" dist="38100" dir="2700000" algn="tl">
                      <a:srgbClr val="000000">
                        <a:alpha val="43137"/>
                      </a:srgbClr>
                    </a:outerShdw>
                  </a:effectLst>
                  <a:latin typeface="Corbel"/>
                  <a:ea typeface="MS PGothic" pitchFamily="34" charset="-128"/>
                </a:rPr>
                <a:t>(control)</a:t>
              </a:r>
            </a:p>
          </p:txBody>
        </p:sp>
        <p:sp>
          <p:nvSpPr>
            <p:cNvPr id="785433" name="Text Box 46"/>
            <p:cNvSpPr txBox="1">
              <a:spLocks noChangeArrowheads="1"/>
            </p:cNvSpPr>
            <p:nvPr/>
          </p:nvSpPr>
          <p:spPr bwMode="auto">
            <a:xfrm>
              <a:off x="1512" y="1932"/>
              <a:ext cx="2244" cy="317"/>
            </a:xfrm>
            <a:prstGeom prst="rect">
              <a:avLst/>
            </a:prstGeom>
            <a:solidFill>
              <a:srgbClr val="B2B2B2"/>
            </a:solidFill>
            <a:ln w="28575">
              <a:solidFill>
                <a:schemeClr val="bg1"/>
              </a:solidFill>
              <a:miter lim="800000"/>
              <a:headEnd/>
              <a:tailEnd/>
            </a:ln>
          </p:spPr>
          <p:txBody>
            <a:bodyPr lIns="36000" tIns="36000" rIns="36000" bIns="3600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sz="1200" b="1">
                  <a:solidFill>
                    <a:prstClr val="white"/>
                  </a:solidFill>
                  <a:effectLst>
                    <a:outerShdw blurRad="38100" dist="38100" dir="2700000" algn="tl">
                      <a:srgbClr val="000000">
                        <a:alpha val="43137"/>
                      </a:srgbClr>
                    </a:outerShdw>
                  </a:effectLst>
                  <a:latin typeface="Corbel"/>
                  <a:ea typeface="MS PGothic" pitchFamily="34" charset="-128"/>
                </a:rPr>
                <a:t>  PR </a:t>
              </a:r>
            </a:p>
          </p:txBody>
        </p:sp>
        <p:sp>
          <p:nvSpPr>
            <p:cNvPr id="785434" name="Text Box 48"/>
            <p:cNvSpPr txBox="1">
              <a:spLocks noChangeArrowheads="1"/>
            </p:cNvSpPr>
            <p:nvPr/>
          </p:nvSpPr>
          <p:spPr bwMode="auto">
            <a:xfrm>
              <a:off x="5057" y="1872"/>
              <a:ext cx="3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1400" b="1">
                  <a:solidFill>
                    <a:prstClr val="white"/>
                  </a:solidFill>
                  <a:effectLst>
                    <a:outerShdw blurRad="38100" dist="38100" dir="2700000" algn="tl">
                      <a:srgbClr val="000000">
                        <a:alpha val="43137"/>
                      </a:srgbClr>
                    </a:outerShdw>
                  </a:effectLst>
                  <a:latin typeface="Corbel"/>
                  <a:ea typeface="MS PGothic" pitchFamily="34" charset="-128"/>
                </a:rPr>
                <a:t>SVR</a:t>
              </a:r>
            </a:p>
          </p:txBody>
        </p:sp>
        <p:sp>
          <p:nvSpPr>
            <p:cNvPr id="785435" name="Line 49"/>
            <p:cNvSpPr>
              <a:spLocks noChangeShapeType="1"/>
            </p:cNvSpPr>
            <p:nvPr/>
          </p:nvSpPr>
          <p:spPr bwMode="auto">
            <a:xfrm flipH="1" flipV="1">
              <a:off x="5303" y="2046"/>
              <a:ext cx="0" cy="9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36" name="Text Box 55"/>
            <p:cNvSpPr txBox="1">
              <a:spLocks noChangeArrowheads="1"/>
            </p:cNvSpPr>
            <p:nvPr/>
          </p:nvSpPr>
          <p:spPr bwMode="auto">
            <a:xfrm>
              <a:off x="792" y="1932"/>
              <a:ext cx="749" cy="317"/>
            </a:xfrm>
            <a:prstGeom prst="rect">
              <a:avLst/>
            </a:prstGeom>
            <a:solidFill>
              <a:srgbClr val="B2B2B2"/>
            </a:solidFill>
            <a:ln w="28575">
              <a:solidFill>
                <a:schemeClr val="bg1"/>
              </a:solidFill>
              <a:miter lim="800000"/>
              <a:headEnd/>
              <a:tailEnd/>
            </a:ln>
          </p:spPr>
          <p:txBody>
            <a:bodyPr lIns="36000" tIns="36000" rIns="36000" bIns="3600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sz="1400" b="1" dirty="0" err="1">
                  <a:solidFill>
                    <a:prstClr val="white"/>
                  </a:solidFill>
                  <a:effectLst>
                    <a:outerShdw blurRad="38100" dist="38100" dir="2700000" algn="tl">
                      <a:srgbClr val="000000">
                        <a:alpha val="43137"/>
                      </a:srgbClr>
                    </a:outerShdw>
                  </a:effectLst>
                  <a:latin typeface="Corbel"/>
                  <a:ea typeface="MS PGothic" pitchFamily="34" charset="-128"/>
                </a:rPr>
                <a:t>Pbo</a:t>
              </a:r>
              <a:r>
                <a:rPr lang="en-GB" sz="1400" b="1" dirty="0">
                  <a:solidFill>
                    <a:prstClr val="white"/>
                  </a:solidFill>
                  <a:effectLst>
                    <a:outerShdw blurRad="38100" dist="38100" dir="2700000" algn="tl">
                      <a:srgbClr val="000000">
                        <a:alpha val="43137"/>
                      </a:srgbClr>
                    </a:outerShdw>
                  </a:effectLst>
                  <a:latin typeface="Corbel"/>
                  <a:ea typeface="MS PGothic" pitchFamily="34" charset="-128"/>
                </a:rPr>
                <a:t> + PR </a:t>
              </a:r>
            </a:p>
          </p:txBody>
        </p:sp>
      </p:grpSp>
      <p:grpSp>
        <p:nvGrpSpPr>
          <p:cNvPr id="6" name="Group 99"/>
          <p:cNvGrpSpPr>
            <a:grpSpLocks/>
          </p:cNvGrpSpPr>
          <p:nvPr/>
        </p:nvGrpSpPr>
        <p:grpSpPr bwMode="auto">
          <a:xfrm>
            <a:off x="109538" y="3752850"/>
            <a:ext cx="8729662" cy="641350"/>
            <a:chOff x="69" y="2460"/>
            <a:chExt cx="5499" cy="404"/>
          </a:xfrm>
        </p:grpSpPr>
        <p:sp>
          <p:nvSpPr>
            <p:cNvPr id="785438" name="Text Box 24"/>
            <p:cNvSpPr txBox="1">
              <a:spLocks noChangeArrowheads="1"/>
            </p:cNvSpPr>
            <p:nvPr/>
          </p:nvSpPr>
          <p:spPr bwMode="auto">
            <a:xfrm>
              <a:off x="69" y="2479"/>
              <a:ext cx="78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GB" sz="1600" b="1" dirty="0">
                  <a:solidFill>
                    <a:prstClr val="white"/>
                  </a:solidFill>
                  <a:effectLst>
                    <a:outerShdw blurRad="38100" dist="38100" dir="2700000" algn="tl">
                      <a:srgbClr val="000000">
                        <a:alpha val="43137"/>
                      </a:srgbClr>
                    </a:outerShdw>
                  </a:effectLst>
                  <a:latin typeface="Corbel"/>
                  <a:ea typeface="MS PGothic" pitchFamily="34" charset="-128"/>
                </a:rPr>
                <a:t>T/PR</a:t>
              </a:r>
            </a:p>
          </p:txBody>
        </p:sp>
        <p:sp>
          <p:nvSpPr>
            <p:cNvPr id="785439" name="Text Box 25"/>
            <p:cNvSpPr txBox="1">
              <a:spLocks noChangeArrowheads="1"/>
            </p:cNvSpPr>
            <p:nvPr/>
          </p:nvSpPr>
          <p:spPr bwMode="auto">
            <a:xfrm>
              <a:off x="893" y="2528"/>
              <a:ext cx="787" cy="317"/>
            </a:xfrm>
            <a:prstGeom prst="rect">
              <a:avLst/>
            </a:prstGeom>
            <a:solidFill>
              <a:srgbClr val="33CC33"/>
            </a:solidFill>
            <a:ln w="28575">
              <a:solidFill>
                <a:schemeClr val="bg1"/>
              </a:solidFill>
              <a:miter lim="800000"/>
              <a:headEnd/>
              <a:tailEnd/>
            </a:ln>
          </p:spPr>
          <p:txBody>
            <a:bodyPr lIns="36000" tIns="36000" rIns="36000" bIns="3600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fontAlgn="base">
                <a:lnSpc>
                  <a:spcPct val="80000"/>
                </a:lnSpc>
                <a:spcBef>
                  <a:spcPct val="0"/>
                </a:spcBef>
                <a:spcAft>
                  <a:spcPct val="0"/>
                </a:spcAft>
              </a:pPr>
              <a:r>
                <a:rPr lang="en-GB" sz="1400" b="1" dirty="0">
                  <a:solidFill>
                    <a:prstClr val="white"/>
                  </a:solidFill>
                  <a:effectLst>
                    <a:outerShdw blurRad="38100" dist="38100" dir="2700000" algn="tl">
                      <a:srgbClr val="000000">
                        <a:alpha val="43137"/>
                      </a:srgbClr>
                    </a:outerShdw>
                  </a:effectLst>
                  <a:latin typeface="Corbel"/>
                  <a:ea typeface="MS PGothic" pitchFamily="34" charset="-128"/>
                </a:rPr>
                <a:t>TVR + PR </a:t>
              </a:r>
            </a:p>
          </p:txBody>
        </p:sp>
        <p:sp>
          <p:nvSpPr>
            <p:cNvPr id="785440" name="Line 60"/>
            <p:cNvSpPr>
              <a:spLocks noChangeShapeType="1"/>
            </p:cNvSpPr>
            <p:nvPr/>
          </p:nvSpPr>
          <p:spPr bwMode="auto">
            <a:xfrm>
              <a:off x="3833" y="2684"/>
              <a:ext cx="48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41" name="Line 61"/>
            <p:cNvSpPr>
              <a:spLocks noChangeShapeType="1"/>
            </p:cNvSpPr>
            <p:nvPr/>
          </p:nvSpPr>
          <p:spPr bwMode="auto">
            <a:xfrm>
              <a:off x="4869" y="2684"/>
              <a:ext cx="5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42" name="Text Box 62"/>
            <p:cNvSpPr txBox="1">
              <a:spLocks noChangeArrowheads="1"/>
            </p:cNvSpPr>
            <p:nvPr/>
          </p:nvSpPr>
          <p:spPr bwMode="auto">
            <a:xfrm>
              <a:off x="4239" y="2582"/>
              <a:ext cx="7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nchor="ctr" anchorCtr="1">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Follow-up</a:t>
              </a:r>
            </a:p>
          </p:txBody>
        </p:sp>
        <p:sp>
          <p:nvSpPr>
            <p:cNvPr id="785443" name="Text Box 63"/>
            <p:cNvSpPr txBox="1">
              <a:spLocks noChangeArrowheads="1"/>
            </p:cNvSpPr>
            <p:nvPr/>
          </p:nvSpPr>
          <p:spPr bwMode="auto">
            <a:xfrm>
              <a:off x="5128" y="2460"/>
              <a:ext cx="4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1400" b="1">
                  <a:solidFill>
                    <a:prstClr val="white"/>
                  </a:solidFill>
                  <a:effectLst>
                    <a:outerShdw blurRad="38100" dist="38100" dir="2700000" algn="tl">
                      <a:srgbClr val="000000">
                        <a:alpha val="43137"/>
                      </a:srgbClr>
                    </a:outerShdw>
                  </a:effectLst>
                  <a:latin typeface="Corbel"/>
                  <a:ea typeface="MS PGothic" pitchFamily="34" charset="-128"/>
                </a:rPr>
                <a:t>SVR</a:t>
              </a:r>
            </a:p>
          </p:txBody>
        </p:sp>
        <p:sp>
          <p:nvSpPr>
            <p:cNvPr id="785444" name="Line 65"/>
            <p:cNvSpPr>
              <a:spLocks noChangeShapeType="1"/>
            </p:cNvSpPr>
            <p:nvPr/>
          </p:nvSpPr>
          <p:spPr bwMode="auto">
            <a:xfrm flipH="1" flipV="1">
              <a:off x="5398" y="2632"/>
              <a:ext cx="0" cy="9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nchorCtr="1"/>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45" name="Text Box 55"/>
            <p:cNvSpPr txBox="1">
              <a:spLocks noChangeArrowheads="1"/>
            </p:cNvSpPr>
            <p:nvPr/>
          </p:nvSpPr>
          <p:spPr bwMode="auto">
            <a:xfrm>
              <a:off x="1651" y="2528"/>
              <a:ext cx="2237" cy="316"/>
            </a:xfrm>
            <a:prstGeom prst="rect">
              <a:avLst/>
            </a:prstGeom>
            <a:solidFill>
              <a:srgbClr val="B2B2B2"/>
            </a:solidFill>
            <a:ln w="28575">
              <a:solidFill>
                <a:schemeClr val="bg1"/>
              </a:solidFill>
              <a:miter lim="800000"/>
              <a:headEnd/>
              <a:tailEnd/>
            </a:ln>
          </p:spPr>
          <p:txBody>
            <a:bodyPr lIns="36000" tIns="36000" rIns="36000" bIns="36000" anchor="ctr" anchorCtr="1"/>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PR </a:t>
              </a:r>
            </a:p>
          </p:txBody>
        </p:sp>
      </p:grpSp>
      <p:sp>
        <p:nvSpPr>
          <p:cNvPr id="125030" name="Text Box 102"/>
          <p:cNvSpPr txBox="1">
            <a:spLocks noChangeArrowheads="1"/>
          </p:cNvSpPr>
          <p:nvPr/>
        </p:nvSpPr>
        <p:spPr bwMode="auto">
          <a:xfrm>
            <a:off x="1371600" y="3276600"/>
            <a:ext cx="4998035" cy="338554"/>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600" b="1" u="sng">
                <a:solidFill>
                  <a:prstClr val="white"/>
                </a:solidFill>
                <a:effectLst>
                  <a:outerShdw blurRad="38100" dist="38100" dir="2700000" algn="tl">
                    <a:srgbClr val="000000">
                      <a:alpha val="43137"/>
                    </a:srgbClr>
                  </a:outerShdw>
                </a:effectLst>
                <a:latin typeface="Corbel"/>
                <a:ea typeface="MS PGothic" pitchFamily="34" charset="-128"/>
              </a:rPr>
              <a:t>Part B: ART (EFV/TDF/FTC or ATV/r + TDF + FTC or 3TC)</a:t>
            </a:r>
            <a:endParaRPr lang="en-US" sz="1600" b="1">
              <a:solidFill>
                <a:prstClr val="white"/>
              </a:solidFill>
              <a:effectLst>
                <a:outerShdw blurRad="38100" dist="38100" dir="2700000" algn="tl">
                  <a:srgbClr val="000000">
                    <a:alpha val="43137"/>
                  </a:srgbClr>
                </a:outerShdw>
              </a:effectLst>
              <a:latin typeface="Corbel"/>
              <a:ea typeface="MS PGothic" pitchFamily="34" charset="-128"/>
            </a:endParaRPr>
          </a:p>
        </p:txBody>
      </p:sp>
      <p:sp>
        <p:nvSpPr>
          <p:cNvPr id="241716" name="Rectangle 52"/>
          <p:cNvSpPr>
            <a:spLocks noChangeArrowheads="1"/>
          </p:cNvSpPr>
          <p:nvPr/>
        </p:nvSpPr>
        <p:spPr bwMode="auto">
          <a:xfrm>
            <a:off x="381000" y="5943600"/>
            <a:ext cx="7848600" cy="707886"/>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sz="1000" dirty="0">
                <a:solidFill>
                  <a:prstClr val="white"/>
                </a:solidFill>
                <a:ea typeface="MS PGothic" pitchFamily="34" charset="-128"/>
              </a:rPr>
              <a:t>(EFV)=</a:t>
            </a:r>
            <a:r>
              <a:rPr lang="en-GB" sz="1000" dirty="0" err="1">
                <a:solidFill>
                  <a:prstClr val="white"/>
                </a:solidFill>
                <a:ea typeface="MS PGothic" pitchFamily="34" charset="-128"/>
              </a:rPr>
              <a:t>efavirenz</a:t>
            </a:r>
            <a:r>
              <a:rPr lang="en-GB" sz="1000" dirty="0">
                <a:solidFill>
                  <a:prstClr val="white"/>
                </a:solidFill>
                <a:ea typeface="MS PGothic" pitchFamily="34" charset="-128"/>
              </a:rPr>
              <a:t>; (TDF)=</a:t>
            </a:r>
            <a:r>
              <a:rPr lang="en-GB" sz="1000" dirty="0" err="1">
                <a:solidFill>
                  <a:prstClr val="white"/>
                </a:solidFill>
                <a:ea typeface="MS PGothic" pitchFamily="34" charset="-128"/>
              </a:rPr>
              <a:t>tenofovir</a:t>
            </a:r>
            <a:r>
              <a:rPr lang="en-GB" sz="1000" dirty="0">
                <a:solidFill>
                  <a:prstClr val="white"/>
                </a:solidFill>
                <a:ea typeface="MS PGothic" pitchFamily="34" charset="-128"/>
              </a:rPr>
              <a:t>; (FTC)=</a:t>
            </a:r>
            <a:r>
              <a:rPr lang="en-GB" sz="1000" dirty="0" err="1">
                <a:solidFill>
                  <a:prstClr val="white"/>
                </a:solidFill>
                <a:ea typeface="MS PGothic" pitchFamily="34" charset="-128"/>
              </a:rPr>
              <a:t>emtricitabine</a:t>
            </a:r>
            <a:r>
              <a:rPr lang="en-GB" sz="1000" dirty="0">
                <a:solidFill>
                  <a:prstClr val="white"/>
                </a:solidFill>
                <a:ea typeface="MS PGothic" pitchFamily="34" charset="-128"/>
              </a:rPr>
              <a:t>; (ATV/r)=ritonavir-boosted </a:t>
            </a:r>
            <a:r>
              <a:rPr lang="en-GB" sz="1000" dirty="0" err="1">
                <a:solidFill>
                  <a:prstClr val="white"/>
                </a:solidFill>
                <a:ea typeface="MS PGothic" pitchFamily="34" charset="-128"/>
              </a:rPr>
              <a:t>atazanavir</a:t>
            </a:r>
            <a:r>
              <a:rPr lang="en-GB" sz="1000" dirty="0">
                <a:solidFill>
                  <a:prstClr val="white"/>
                </a:solidFill>
                <a:ea typeface="MS PGothic" pitchFamily="34" charset="-128"/>
              </a:rPr>
              <a:t>; (3TC)=lamivudine; </a:t>
            </a:r>
          </a:p>
          <a:p>
            <a:pPr fontAlgn="base">
              <a:spcBef>
                <a:spcPct val="0"/>
              </a:spcBef>
              <a:spcAft>
                <a:spcPct val="0"/>
              </a:spcAft>
            </a:pPr>
            <a:r>
              <a:rPr lang="en-GB" sz="1000" dirty="0">
                <a:solidFill>
                  <a:prstClr val="white"/>
                </a:solidFill>
                <a:ea typeface="MS PGothic" pitchFamily="34" charset="-128"/>
              </a:rPr>
              <a:t>(T) </a:t>
            </a:r>
            <a:r>
              <a:rPr lang="en-US" sz="1000" dirty="0">
                <a:solidFill>
                  <a:prstClr val="white"/>
                </a:solidFill>
                <a:ea typeface="MS PGothic" pitchFamily="34" charset="-128"/>
              </a:rPr>
              <a:t>TVR=</a:t>
            </a:r>
            <a:r>
              <a:rPr lang="en-US" sz="1000" dirty="0" err="1">
                <a:solidFill>
                  <a:prstClr val="white"/>
                </a:solidFill>
                <a:ea typeface="MS PGothic" pitchFamily="34" charset="-128"/>
              </a:rPr>
              <a:t>telaprevir</a:t>
            </a:r>
            <a:r>
              <a:rPr lang="en-US" sz="1000" dirty="0">
                <a:solidFill>
                  <a:prstClr val="white"/>
                </a:solidFill>
                <a:ea typeface="MS PGothic" pitchFamily="34" charset="-128"/>
              </a:rPr>
              <a:t> 750 mg q8h or 1125 mg q8h (with EFV); </a:t>
            </a:r>
            <a:r>
              <a:rPr lang="en-GB" sz="1000" dirty="0" err="1">
                <a:solidFill>
                  <a:prstClr val="white"/>
                </a:solidFill>
                <a:ea typeface="MS PGothic" pitchFamily="34" charset="-128"/>
              </a:rPr>
              <a:t>Pbo</a:t>
            </a:r>
            <a:r>
              <a:rPr lang="en-GB" sz="1000" dirty="0">
                <a:solidFill>
                  <a:prstClr val="white"/>
                </a:solidFill>
                <a:ea typeface="MS PGothic" pitchFamily="34" charset="-128"/>
              </a:rPr>
              <a:t>=Placebo; </a:t>
            </a:r>
            <a:r>
              <a:rPr lang="en-US" sz="1000" dirty="0">
                <a:solidFill>
                  <a:prstClr val="white"/>
                </a:solidFill>
                <a:ea typeface="MS PGothic" pitchFamily="34" charset="-128"/>
              </a:rPr>
              <a:t>(P) Peg-IFN=</a:t>
            </a:r>
            <a:r>
              <a:rPr lang="en-GB" sz="1000" dirty="0" err="1">
                <a:solidFill>
                  <a:prstClr val="white"/>
                </a:solidFill>
                <a:ea typeface="MS PGothic" pitchFamily="34" charset="-128"/>
              </a:rPr>
              <a:t>pegylated</a:t>
            </a:r>
            <a:r>
              <a:rPr lang="en-GB" sz="1000" dirty="0">
                <a:solidFill>
                  <a:prstClr val="white"/>
                </a:solidFill>
                <a:ea typeface="MS PGothic" pitchFamily="34" charset="-128"/>
              </a:rPr>
              <a:t> interferon alfa-2a (40 </a:t>
            </a:r>
            <a:r>
              <a:rPr lang="en-GB" sz="1000" dirty="0" err="1">
                <a:solidFill>
                  <a:prstClr val="white"/>
                </a:solidFill>
                <a:ea typeface="MS PGothic" pitchFamily="34" charset="-128"/>
              </a:rPr>
              <a:t>kD</a:t>
            </a:r>
            <a:r>
              <a:rPr lang="en-GB" sz="1000" dirty="0">
                <a:solidFill>
                  <a:prstClr val="white"/>
                </a:solidFill>
                <a:ea typeface="MS PGothic" pitchFamily="34" charset="-128"/>
              </a:rPr>
              <a:t>) 180 </a:t>
            </a:r>
            <a:r>
              <a:rPr lang="en-US" sz="1000" dirty="0">
                <a:solidFill>
                  <a:prstClr val="white"/>
                </a:solidFill>
                <a:ea typeface="MS PGothic" pitchFamily="34" charset="-128"/>
              </a:rPr>
              <a:t>µ</a:t>
            </a:r>
            <a:r>
              <a:rPr lang="en-GB" sz="1000" dirty="0">
                <a:solidFill>
                  <a:prstClr val="white"/>
                </a:solidFill>
                <a:ea typeface="MS PGothic" pitchFamily="34" charset="-128"/>
              </a:rPr>
              <a:t>g/</a:t>
            </a:r>
            <a:r>
              <a:rPr lang="en-GB" sz="1000" dirty="0" err="1">
                <a:solidFill>
                  <a:prstClr val="white"/>
                </a:solidFill>
                <a:ea typeface="MS PGothic" pitchFamily="34" charset="-128"/>
              </a:rPr>
              <a:t>wk</a:t>
            </a:r>
            <a:r>
              <a:rPr lang="en-GB" sz="1000" dirty="0">
                <a:solidFill>
                  <a:prstClr val="white"/>
                </a:solidFill>
                <a:ea typeface="MS PGothic" pitchFamily="34" charset="-128"/>
              </a:rPr>
              <a:t>; (R) RBV=ribavirin 800 mg/day or weight-based (1000 mg/day if weight &lt;75 kg, 1200 mg/day for if weight ≥75 kg; France, Germany, n=5 patients) </a:t>
            </a:r>
          </a:p>
          <a:p>
            <a:pPr fontAlgn="base">
              <a:spcBef>
                <a:spcPct val="0"/>
              </a:spcBef>
              <a:spcAft>
                <a:spcPct val="0"/>
              </a:spcAft>
            </a:pPr>
            <a:r>
              <a:rPr lang="en-US" sz="1000" dirty="0">
                <a:solidFill>
                  <a:prstClr val="white"/>
                </a:solidFill>
                <a:ea typeface="MS PGothic" pitchFamily="34" charset="-128"/>
              </a:rPr>
              <a:t>Roche COBAS® </a:t>
            </a:r>
            <a:r>
              <a:rPr lang="en-US" sz="1000" dirty="0" err="1">
                <a:solidFill>
                  <a:prstClr val="white"/>
                </a:solidFill>
                <a:ea typeface="MS PGothic" pitchFamily="34" charset="-128"/>
              </a:rPr>
              <a:t>TaqMan</a:t>
            </a:r>
            <a:r>
              <a:rPr lang="en-US" sz="1000" dirty="0">
                <a:solidFill>
                  <a:prstClr val="white"/>
                </a:solidFill>
                <a:ea typeface="MS PGothic" pitchFamily="34" charset="-128"/>
              </a:rPr>
              <a:t>® HCV test v2.0, LLOQ of 25 IU/mL, LOD of &lt;10 IU/mL</a:t>
            </a:r>
          </a:p>
        </p:txBody>
      </p:sp>
      <p:sp>
        <p:nvSpPr>
          <p:cNvPr id="785448" name="Rectangle 60"/>
          <p:cNvSpPr>
            <a:spLocks noGrp="1" noChangeArrowheads="1"/>
          </p:cNvSpPr>
          <p:nvPr>
            <p:ph type="title" idx="4294967295"/>
          </p:nvPr>
        </p:nvSpPr>
        <p:spPr>
          <a:xfrm>
            <a:off x="0" y="0"/>
            <a:ext cx="9144000" cy="1411288"/>
          </a:xfrm>
        </p:spPr>
        <p:txBody>
          <a:bodyPr>
            <a:noAutofit/>
          </a:bodyPr>
          <a:lstStyle/>
          <a:p>
            <a:r>
              <a:rPr lang="en-CA" sz="2400" b="1" noProof="0" dirty="0" err="1" smtClean="0">
                <a:effectLst/>
              </a:rPr>
              <a:t>Telaprevir</a:t>
            </a:r>
            <a:r>
              <a:rPr lang="en-CA" sz="2400" b="1" noProof="0" dirty="0" smtClean="0">
                <a:effectLst/>
              </a:rPr>
              <a:t> in Combination with </a:t>
            </a:r>
            <a:r>
              <a:rPr lang="en-CA" sz="2400" b="1" noProof="0" dirty="0" err="1" smtClean="0">
                <a:effectLst/>
              </a:rPr>
              <a:t>Peginterferon</a:t>
            </a:r>
            <a:r>
              <a:rPr lang="en-CA" sz="2400" b="1" noProof="0" dirty="0" smtClean="0">
                <a:effectLst/>
              </a:rPr>
              <a:t> </a:t>
            </a:r>
            <a:br>
              <a:rPr lang="en-CA" sz="2400" b="1" noProof="0" dirty="0" smtClean="0">
                <a:effectLst/>
              </a:rPr>
            </a:br>
            <a:r>
              <a:rPr lang="en-CA" sz="2400" b="1" noProof="0" dirty="0" smtClean="0">
                <a:effectLst/>
              </a:rPr>
              <a:t>Alfa-2a/Ribavirin in HCV/HIV Co-infected Patients:</a:t>
            </a:r>
            <a:br>
              <a:rPr lang="en-CA" sz="2400" b="1" noProof="0" dirty="0" smtClean="0">
                <a:effectLst/>
              </a:rPr>
            </a:br>
            <a:r>
              <a:rPr lang="en-CA" sz="2400" b="1" noProof="0" dirty="0" smtClean="0">
                <a:effectLst/>
              </a:rPr>
              <a:t>SVR24 Analysis</a:t>
            </a:r>
            <a:endParaRPr lang="en-CA" sz="2400" b="1" noProof="0" dirty="0">
              <a:effectLst/>
            </a:endParaRPr>
          </a:p>
        </p:txBody>
      </p:sp>
      <p:grpSp>
        <p:nvGrpSpPr>
          <p:cNvPr id="7" name="Group 41"/>
          <p:cNvGrpSpPr>
            <a:grpSpLocks/>
          </p:cNvGrpSpPr>
          <p:nvPr/>
        </p:nvGrpSpPr>
        <p:grpSpPr bwMode="auto">
          <a:xfrm>
            <a:off x="366713" y="5461000"/>
            <a:ext cx="8372475" cy="385763"/>
            <a:chOff x="231" y="3440"/>
            <a:chExt cx="5274" cy="243"/>
          </a:xfrm>
        </p:grpSpPr>
        <p:sp>
          <p:nvSpPr>
            <p:cNvPr id="785450" name="Line 3"/>
            <p:cNvSpPr>
              <a:spLocks noChangeShapeType="1"/>
            </p:cNvSpPr>
            <p:nvPr/>
          </p:nvSpPr>
          <p:spPr bwMode="auto">
            <a:xfrm>
              <a:off x="906" y="3440"/>
              <a:ext cx="0" cy="6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51" name="Line 4"/>
            <p:cNvSpPr>
              <a:spLocks noChangeShapeType="1"/>
            </p:cNvSpPr>
            <p:nvPr/>
          </p:nvSpPr>
          <p:spPr bwMode="auto">
            <a:xfrm>
              <a:off x="2405" y="3440"/>
              <a:ext cx="0" cy="6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52" name="Line 5"/>
            <p:cNvSpPr>
              <a:spLocks noChangeShapeType="1"/>
            </p:cNvSpPr>
            <p:nvPr/>
          </p:nvSpPr>
          <p:spPr bwMode="auto">
            <a:xfrm>
              <a:off x="3904" y="3440"/>
              <a:ext cx="0" cy="6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53" name="Line 6"/>
            <p:cNvSpPr>
              <a:spLocks noChangeShapeType="1"/>
            </p:cNvSpPr>
            <p:nvPr/>
          </p:nvSpPr>
          <p:spPr bwMode="auto">
            <a:xfrm>
              <a:off x="5397" y="3440"/>
              <a:ext cx="0" cy="6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54" name="Text Box 7"/>
            <p:cNvSpPr txBox="1">
              <a:spLocks noChangeArrowheads="1"/>
            </p:cNvSpPr>
            <p:nvPr/>
          </p:nvSpPr>
          <p:spPr bwMode="auto">
            <a:xfrm>
              <a:off x="2289" y="3456"/>
              <a:ext cx="2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24</a:t>
              </a:r>
            </a:p>
          </p:txBody>
        </p:sp>
        <p:sp>
          <p:nvSpPr>
            <p:cNvPr id="785455" name="Text Box 8"/>
            <p:cNvSpPr txBox="1">
              <a:spLocks noChangeArrowheads="1"/>
            </p:cNvSpPr>
            <p:nvPr/>
          </p:nvSpPr>
          <p:spPr bwMode="auto">
            <a:xfrm>
              <a:off x="817" y="345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0</a:t>
              </a:r>
            </a:p>
          </p:txBody>
        </p:sp>
        <p:sp>
          <p:nvSpPr>
            <p:cNvPr id="785456" name="Text Box 9"/>
            <p:cNvSpPr txBox="1">
              <a:spLocks noChangeArrowheads="1"/>
            </p:cNvSpPr>
            <p:nvPr/>
          </p:nvSpPr>
          <p:spPr bwMode="auto">
            <a:xfrm>
              <a:off x="3786" y="3456"/>
              <a:ext cx="2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48</a:t>
              </a:r>
            </a:p>
          </p:txBody>
        </p:sp>
        <p:sp>
          <p:nvSpPr>
            <p:cNvPr id="785457" name="Text Box 10"/>
            <p:cNvSpPr txBox="1">
              <a:spLocks noChangeArrowheads="1"/>
            </p:cNvSpPr>
            <p:nvPr/>
          </p:nvSpPr>
          <p:spPr bwMode="auto">
            <a:xfrm>
              <a:off x="5279" y="3456"/>
              <a:ext cx="22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72</a:t>
              </a:r>
            </a:p>
          </p:txBody>
        </p:sp>
        <p:sp>
          <p:nvSpPr>
            <p:cNvPr id="785458" name="Text Box 11"/>
            <p:cNvSpPr txBox="1">
              <a:spLocks noChangeArrowheads="1"/>
            </p:cNvSpPr>
            <p:nvPr/>
          </p:nvSpPr>
          <p:spPr bwMode="auto">
            <a:xfrm>
              <a:off x="231" y="3489"/>
              <a:ext cx="43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Weeks</a:t>
              </a:r>
            </a:p>
          </p:txBody>
        </p:sp>
        <p:sp>
          <p:nvSpPr>
            <p:cNvPr id="785459" name="Line 12"/>
            <p:cNvSpPr>
              <a:spLocks noChangeShapeType="1"/>
            </p:cNvSpPr>
            <p:nvPr/>
          </p:nvSpPr>
          <p:spPr bwMode="auto">
            <a:xfrm>
              <a:off x="1655" y="3440"/>
              <a:ext cx="0" cy="6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60" name="Text Box 13"/>
            <p:cNvSpPr txBox="1">
              <a:spLocks noChangeArrowheads="1"/>
            </p:cNvSpPr>
            <p:nvPr/>
          </p:nvSpPr>
          <p:spPr bwMode="auto">
            <a:xfrm>
              <a:off x="1536" y="3456"/>
              <a:ext cx="2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12</a:t>
              </a:r>
            </a:p>
          </p:txBody>
        </p:sp>
        <p:sp>
          <p:nvSpPr>
            <p:cNvPr id="785461" name="Text Box 15"/>
            <p:cNvSpPr txBox="1">
              <a:spLocks noChangeArrowheads="1"/>
            </p:cNvSpPr>
            <p:nvPr/>
          </p:nvSpPr>
          <p:spPr bwMode="auto">
            <a:xfrm>
              <a:off x="3037" y="3456"/>
              <a:ext cx="2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1400" b="1" dirty="0">
                  <a:solidFill>
                    <a:prstClr val="white"/>
                  </a:solidFill>
                  <a:effectLst>
                    <a:outerShdw blurRad="38100" dist="38100" dir="2700000" algn="tl">
                      <a:srgbClr val="000000">
                        <a:alpha val="43137"/>
                      </a:srgbClr>
                    </a:outerShdw>
                  </a:effectLst>
                  <a:latin typeface="Corbel"/>
                  <a:ea typeface="MS PGothic" pitchFamily="34" charset="-128"/>
                </a:rPr>
                <a:t>36</a:t>
              </a:r>
            </a:p>
          </p:txBody>
        </p:sp>
        <p:sp>
          <p:nvSpPr>
            <p:cNvPr id="785462" name="Line 16"/>
            <p:cNvSpPr>
              <a:spLocks noChangeShapeType="1"/>
            </p:cNvSpPr>
            <p:nvPr/>
          </p:nvSpPr>
          <p:spPr bwMode="auto">
            <a:xfrm>
              <a:off x="3154" y="3440"/>
              <a:ext cx="0" cy="6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63" name="Line 18"/>
            <p:cNvSpPr>
              <a:spLocks noChangeShapeType="1"/>
            </p:cNvSpPr>
            <p:nvPr/>
          </p:nvSpPr>
          <p:spPr bwMode="auto">
            <a:xfrm rot="-5400000">
              <a:off x="3151" y="1186"/>
              <a:ext cx="0" cy="450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64" name="Line 19"/>
            <p:cNvSpPr>
              <a:spLocks noChangeShapeType="1"/>
            </p:cNvSpPr>
            <p:nvPr/>
          </p:nvSpPr>
          <p:spPr bwMode="auto">
            <a:xfrm rot="-5400000">
              <a:off x="3151" y="1186"/>
              <a:ext cx="0" cy="450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65" name="Line 5"/>
            <p:cNvSpPr>
              <a:spLocks noChangeShapeType="1"/>
            </p:cNvSpPr>
            <p:nvPr/>
          </p:nvSpPr>
          <p:spPr bwMode="auto">
            <a:xfrm>
              <a:off x="4662" y="3440"/>
              <a:ext cx="0" cy="6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CA" sz="1600">
                <a:solidFill>
                  <a:prstClr val="white"/>
                </a:solidFill>
                <a:effectLst>
                  <a:outerShdw blurRad="38100" dist="38100" dir="2700000" algn="tl">
                    <a:srgbClr val="000000">
                      <a:alpha val="43137"/>
                    </a:srgbClr>
                  </a:outerShdw>
                </a:effectLst>
              </a:endParaRPr>
            </a:p>
          </p:txBody>
        </p:sp>
        <p:sp>
          <p:nvSpPr>
            <p:cNvPr id="785466" name="Text Box 9"/>
            <p:cNvSpPr txBox="1">
              <a:spLocks noChangeArrowheads="1"/>
            </p:cNvSpPr>
            <p:nvPr/>
          </p:nvSpPr>
          <p:spPr bwMode="auto">
            <a:xfrm>
              <a:off x="4544" y="345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GB" sz="1400" b="1">
                  <a:solidFill>
                    <a:prstClr val="white"/>
                  </a:solidFill>
                  <a:effectLst>
                    <a:outerShdw blurRad="38100" dist="38100" dir="2700000" algn="tl">
                      <a:srgbClr val="000000">
                        <a:alpha val="43137"/>
                      </a:srgbClr>
                    </a:outerShdw>
                  </a:effectLst>
                  <a:latin typeface="Corbel"/>
                  <a:ea typeface="MS PGothic" pitchFamily="34" charset="-128"/>
                </a:rPr>
                <a:t>60</a:t>
              </a:r>
            </a:p>
          </p:txBody>
        </p:sp>
      </p:grpSp>
      <p:sp>
        <p:nvSpPr>
          <p:cNvPr id="785467" name="Text Box 48"/>
          <p:cNvSpPr txBox="1">
            <a:spLocks noChangeArrowheads="1"/>
          </p:cNvSpPr>
          <p:nvPr/>
        </p:nvSpPr>
        <p:spPr bwMode="auto">
          <a:xfrm>
            <a:off x="6940550" y="4495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1400" b="1">
                <a:solidFill>
                  <a:prstClr val="white"/>
                </a:solidFill>
                <a:effectLst>
                  <a:outerShdw blurRad="38100" dist="38100" dir="2700000" algn="tl">
                    <a:srgbClr val="000000">
                      <a:alpha val="43137"/>
                    </a:srgbClr>
                  </a:outerShdw>
                </a:effectLst>
                <a:latin typeface="Corbel"/>
                <a:ea typeface="MS PGothic" pitchFamily="34" charset="-128"/>
              </a:rPr>
              <a:t>SVR12</a:t>
            </a:r>
          </a:p>
        </p:txBody>
      </p:sp>
      <p:sp>
        <p:nvSpPr>
          <p:cNvPr id="785468" name="Text Box 48"/>
          <p:cNvSpPr txBox="1">
            <a:spLocks noChangeArrowheads="1"/>
          </p:cNvSpPr>
          <p:nvPr/>
        </p:nvSpPr>
        <p:spPr bwMode="auto">
          <a:xfrm>
            <a:off x="6940550" y="375285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1400" b="1">
                <a:solidFill>
                  <a:prstClr val="white"/>
                </a:solidFill>
                <a:effectLst>
                  <a:outerShdw blurRad="38100" dist="38100" dir="2700000" algn="tl">
                    <a:srgbClr val="000000">
                      <a:alpha val="43137"/>
                    </a:srgbClr>
                  </a:outerShdw>
                </a:effectLst>
                <a:latin typeface="Corbel"/>
                <a:ea typeface="MS PGothic" pitchFamily="34" charset="-128"/>
              </a:rPr>
              <a:t>SVR12</a:t>
            </a:r>
          </a:p>
        </p:txBody>
      </p:sp>
      <p:sp>
        <p:nvSpPr>
          <p:cNvPr id="785469" name="Text Box 48"/>
          <p:cNvSpPr txBox="1">
            <a:spLocks noChangeArrowheads="1"/>
          </p:cNvSpPr>
          <p:nvPr/>
        </p:nvSpPr>
        <p:spPr bwMode="auto">
          <a:xfrm>
            <a:off x="6940550" y="1600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1400" b="1">
                <a:solidFill>
                  <a:prstClr val="white"/>
                </a:solidFill>
                <a:effectLst>
                  <a:outerShdw blurRad="38100" dist="38100" dir="2700000" algn="tl">
                    <a:srgbClr val="000000">
                      <a:alpha val="43137"/>
                    </a:srgbClr>
                  </a:outerShdw>
                </a:effectLst>
                <a:latin typeface="Corbel"/>
                <a:ea typeface="MS PGothic" pitchFamily="34" charset="-128"/>
              </a:rPr>
              <a:t>SVR12</a:t>
            </a:r>
          </a:p>
        </p:txBody>
      </p:sp>
      <p:sp>
        <p:nvSpPr>
          <p:cNvPr id="785470" name="Text Box 48"/>
          <p:cNvSpPr txBox="1">
            <a:spLocks noChangeArrowheads="1"/>
          </p:cNvSpPr>
          <p:nvPr/>
        </p:nvSpPr>
        <p:spPr bwMode="auto">
          <a:xfrm>
            <a:off x="6940550" y="23495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1400" b="1">
                <a:solidFill>
                  <a:prstClr val="white"/>
                </a:solidFill>
                <a:effectLst>
                  <a:outerShdw blurRad="38100" dist="38100" dir="2700000" algn="tl">
                    <a:srgbClr val="000000">
                      <a:alpha val="43137"/>
                    </a:srgbClr>
                  </a:outerShdw>
                </a:effectLst>
                <a:latin typeface="Corbel"/>
                <a:ea typeface="MS PGothic" pitchFamily="34" charset="-128"/>
              </a:rPr>
              <a:t>SVR12</a:t>
            </a:r>
          </a:p>
        </p:txBody>
      </p:sp>
      <p:sp>
        <p:nvSpPr>
          <p:cNvPr id="2" name="Text Box 101"/>
          <p:cNvSpPr txBox="1">
            <a:spLocks noChangeArrowheads="1"/>
          </p:cNvSpPr>
          <p:nvPr/>
        </p:nvSpPr>
        <p:spPr bwMode="auto">
          <a:xfrm>
            <a:off x="457200" y="2085975"/>
            <a:ext cx="445956" cy="338554"/>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600" b="1">
                <a:solidFill>
                  <a:prstClr val="white"/>
                </a:solidFill>
                <a:effectLst>
                  <a:outerShdw blurRad="38100" dist="38100" dir="2700000" algn="tl">
                    <a:srgbClr val="000000">
                      <a:alpha val="43137"/>
                    </a:srgbClr>
                  </a:outerShdw>
                </a:effectLst>
                <a:latin typeface="Corbel"/>
                <a:ea typeface="MS PGothic" pitchFamily="34" charset="-128"/>
              </a:rPr>
              <a:t>1:1</a:t>
            </a:r>
          </a:p>
        </p:txBody>
      </p:sp>
      <p:sp>
        <p:nvSpPr>
          <p:cNvPr id="3" name="Text Box 101"/>
          <p:cNvSpPr txBox="1">
            <a:spLocks noChangeArrowheads="1"/>
          </p:cNvSpPr>
          <p:nvPr/>
        </p:nvSpPr>
        <p:spPr bwMode="auto">
          <a:xfrm>
            <a:off x="452438" y="4219575"/>
            <a:ext cx="447558" cy="338554"/>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600" b="1">
                <a:solidFill>
                  <a:prstClr val="white"/>
                </a:solidFill>
                <a:effectLst>
                  <a:outerShdw blurRad="38100" dist="38100" dir="2700000" algn="tl">
                    <a:srgbClr val="000000">
                      <a:alpha val="43137"/>
                    </a:srgbClr>
                  </a:outerShdw>
                </a:effectLst>
                <a:latin typeface="Corbel"/>
                <a:ea typeface="MS PGothic" pitchFamily="34" charset="-128"/>
              </a:rPr>
              <a:t>2:1</a:t>
            </a:r>
          </a:p>
        </p:txBody>
      </p:sp>
      <p:sp>
        <p:nvSpPr>
          <p:cNvPr id="785473" name="Text Box 65"/>
          <p:cNvSpPr txBox="1">
            <a:spLocks noChangeArrowheads="1"/>
          </p:cNvSpPr>
          <p:nvPr/>
        </p:nvSpPr>
        <p:spPr bwMode="auto">
          <a:xfrm>
            <a:off x="7380312" y="6525344"/>
            <a:ext cx="1769010"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dirty="0" smtClean="0">
                <a:solidFill>
                  <a:prstClr val="white"/>
                </a:solidFill>
              </a:rPr>
              <a:t>Updated from CROI </a:t>
            </a:r>
            <a:r>
              <a:rPr lang="en-US" sz="1200" dirty="0">
                <a:solidFill>
                  <a:prstClr val="white"/>
                </a:solidFill>
              </a:rPr>
              <a:t>2012</a:t>
            </a:r>
          </a:p>
        </p:txBody>
      </p:sp>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a:xfrm>
            <a:off x="0" y="-58992"/>
            <a:ext cx="9144000" cy="1143000"/>
          </a:xfrm>
        </p:spPr>
        <p:txBody>
          <a:bodyPr>
            <a:normAutofit fontScale="90000"/>
          </a:bodyPr>
          <a:lstStyle/>
          <a:p>
            <a:pPr eaLnBrk="1" hangingPunct="1"/>
            <a:r>
              <a:rPr lang="en-CA" sz="3600" b="1" noProof="0" smtClean="0">
                <a:effectLst/>
              </a:rPr>
              <a:t>Patient Demographics and Baseline Characteristics</a:t>
            </a:r>
            <a:endParaRPr lang="en-CA" sz="3600" b="1" noProof="0">
              <a:effectLst/>
            </a:endParaRPr>
          </a:p>
        </p:txBody>
      </p:sp>
      <p:graphicFrame>
        <p:nvGraphicFramePr>
          <p:cNvPr id="787459" name="Group 3"/>
          <p:cNvGraphicFramePr>
            <a:graphicFrameLocks noGrp="1"/>
          </p:cNvGraphicFramePr>
          <p:nvPr>
            <p:ph idx="4294967295"/>
            <p:extLst>
              <p:ext uri="{D42A27DB-BD31-4B8C-83A1-F6EECF244321}">
                <p14:modId xmlns:p14="http://schemas.microsoft.com/office/powerpoint/2010/main" val="1699172165"/>
              </p:ext>
            </p:extLst>
          </p:nvPr>
        </p:nvGraphicFramePr>
        <p:xfrm>
          <a:off x="107504" y="1143000"/>
          <a:ext cx="8915400" cy="5259388"/>
        </p:xfrm>
        <a:graphic>
          <a:graphicData uri="http://schemas.openxmlformats.org/drawingml/2006/table">
            <a:tbl>
              <a:tblPr/>
              <a:tblGrid>
                <a:gridCol w="2514600"/>
                <a:gridCol w="1066800"/>
                <a:gridCol w="1066800"/>
                <a:gridCol w="1066800"/>
                <a:gridCol w="1066800"/>
                <a:gridCol w="1066800"/>
                <a:gridCol w="1066800"/>
              </a:tblGrid>
              <a:tr h="304800">
                <a:tc row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CA" sz="1400" b="1" i="0" u="none" strike="noStrike" cap="none" normalizeH="0" baseline="0" dirty="0" smtClean="0">
                        <a:ln>
                          <a:noFill/>
                        </a:ln>
                        <a:solidFill>
                          <a:schemeClr val="tx1"/>
                        </a:solidFill>
                        <a:effectLst/>
                        <a:latin typeface="+mn-lt"/>
                        <a:ea typeface="MS PGothic" pitchFamily="34" charset="-128"/>
                      </a:endParaRPr>
                    </a:p>
                  </a:txBody>
                  <a:tcPr anchor="ctr" horzOverflow="overflow">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Part A</a:t>
                      </a:r>
                    </a:p>
                  </a:txBody>
                  <a:tcPr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3B3B3"/>
                    </a:solidFill>
                  </a:tcPr>
                </a:tc>
                <a:tc hMerge="1">
                  <a:txBody>
                    <a:bodyPr/>
                    <a:lstStyle/>
                    <a:p>
                      <a:endParaRPr lang="en-CA"/>
                    </a:p>
                  </a:txBody>
                  <a:tcPr/>
                </a:tc>
                <a:tc gridSpan="4">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Part B</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3B3B3"/>
                    </a:solidFill>
                  </a:tcPr>
                </a:tc>
                <a:tc hMerge="1">
                  <a:txBody>
                    <a:bodyPr/>
                    <a:lstStyle/>
                    <a:p>
                      <a:endParaRPr lang="en-CA"/>
                    </a:p>
                  </a:txBody>
                  <a:tcPr/>
                </a:tc>
                <a:tc hMerge="1">
                  <a:txBody>
                    <a:bodyPr/>
                    <a:lstStyle/>
                    <a:p>
                      <a:endParaRPr lang="en-CA"/>
                    </a:p>
                  </a:txBody>
                  <a:tcPr/>
                </a:tc>
                <a:tc hMerge="1">
                  <a:txBody>
                    <a:bodyPr/>
                    <a:lstStyle/>
                    <a:p>
                      <a:endParaRPr lang="en-CA"/>
                    </a:p>
                  </a:txBody>
                  <a:tcPr/>
                </a:tc>
              </a:tr>
              <a:tr h="304800">
                <a:tc vMerge="1">
                  <a:txBody>
                    <a:bodyPr/>
                    <a:lstStyle/>
                    <a:p>
                      <a:endParaRPr lang="en-CA"/>
                    </a:p>
                  </a:txBody>
                  <a:tcPr/>
                </a:tc>
                <a:tc gridSpan="2">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No ART</a:t>
                      </a:r>
                    </a:p>
                  </a:txBody>
                  <a:tcPr anchor="ctr" horzOverflow="overflow">
                    <a:lnL w="1905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3B3B3"/>
                    </a:solidFill>
                  </a:tcPr>
                </a:tc>
                <a:tc hMerge="1">
                  <a:txBody>
                    <a:bodyPr/>
                    <a:lstStyle/>
                    <a:p>
                      <a:endParaRPr lang="en-CA"/>
                    </a:p>
                  </a:txBody>
                  <a:tcPr/>
                </a:tc>
                <a:tc gridSpan="2">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EFV/TDF/FTC</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3B3B3"/>
                    </a:solidFill>
                  </a:tcPr>
                </a:tc>
                <a:tc hMerge="1">
                  <a:txBody>
                    <a:bodyPr/>
                    <a:lstStyle/>
                    <a:p>
                      <a:endParaRPr lang="en-CA"/>
                    </a:p>
                  </a:txBody>
                  <a:tcPr/>
                </a:tc>
                <a:tc gridSpan="2">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mn-lt"/>
                          <a:ea typeface="MS PGothic" pitchFamily="34" charset="-128"/>
                        </a:rPr>
                        <a:t>ATV/r + TDF + FTC or 3TC</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3B3B3"/>
                    </a:solidFill>
                  </a:tcPr>
                </a:tc>
                <a:tc hMerge="1">
                  <a:txBody>
                    <a:bodyPr/>
                    <a:lstStyle/>
                    <a:p>
                      <a:endParaRPr lang="en-CA"/>
                    </a:p>
                  </a:txBody>
                  <a:tcPr/>
                </a:tc>
              </a:tr>
              <a:tr h="533400">
                <a:tc vMerge="1">
                  <a:txBody>
                    <a:bodyPr/>
                    <a:lstStyle/>
                    <a:p>
                      <a:endParaRPr lang="en-CA"/>
                    </a:p>
                  </a:txBody>
                  <a:tcPr/>
                </a:tc>
                <a:tc>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T/PR</a:t>
                      </a:r>
                    </a:p>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N=7</a:t>
                      </a:r>
                    </a:p>
                  </a:txBody>
                  <a:tcPr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A591C"/>
                    </a:solidFill>
                  </a:tcPr>
                </a:tc>
                <a:tc>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mn-lt"/>
                          <a:ea typeface="MS PGothic" pitchFamily="34" charset="-128"/>
                        </a:rPr>
                        <a:t>PR</a:t>
                      </a:r>
                    </a:p>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mn-lt"/>
                          <a:ea typeface="MS PGothic" pitchFamily="34" charset="-128"/>
                        </a:rPr>
                        <a:t>N=6</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3B3B3"/>
                    </a:solidFill>
                  </a:tcPr>
                </a:tc>
                <a:tc>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T/PR</a:t>
                      </a:r>
                    </a:p>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N=16</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72832A"/>
                    </a:solidFill>
                  </a:tcPr>
                </a:tc>
                <a:tc>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PR</a:t>
                      </a:r>
                    </a:p>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N=8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3B3B3"/>
                    </a:solidFill>
                  </a:tcPr>
                </a:tc>
                <a:tc>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T/PR</a:t>
                      </a:r>
                    </a:p>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N=15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2542FF"/>
                    </a:solidFill>
                  </a:tcPr>
                </a:tc>
                <a:tc>
                  <a:txBody>
                    <a:bodyPr/>
                    <a:lstStyle/>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PR</a:t>
                      </a:r>
                    </a:p>
                    <a:p>
                      <a:pPr marL="6350" marR="0" lvl="0" indent="-635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MS PGothic" pitchFamily="34" charset="-128"/>
                        </a:rPr>
                        <a:t>N=8</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B3B3B3"/>
                    </a:solidFill>
                  </a:tcPr>
                </a:tc>
              </a:tr>
              <a:tr h="304800">
                <a:tc>
                  <a:txBody>
                    <a:bodyPr/>
                    <a:lstStyle/>
                    <a:p>
                      <a:pPr marL="114300" marR="0" lvl="0" indent="-1143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Gender, n (%): Male</a:t>
                      </a:r>
                      <a:endParaRPr kumimoji="0" lang="en-US" sz="1400" b="1" i="0" u="none" strike="noStrike" cap="none" normalizeH="0" baseline="0" dirty="0" smtClean="0">
                        <a:ln>
                          <a:noFill/>
                        </a:ln>
                        <a:solidFill>
                          <a:schemeClr val="tx1"/>
                        </a:solidFill>
                        <a:effectLst/>
                        <a:latin typeface="+mn-lt"/>
                        <a:ea typeface="MS PGothic" pitchFamily="34" charset="-128"/>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6 (86)</a:t>
                      </a:r>
                    </a:p>
                  </a:txBody>
                  <a:tcPr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4 (67)</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16 (100)</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7 (88)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13 (87)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7 (88)</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Caucasian</a:t>
                      </a:r>
                      <a:r>
                        <a:rPr kumimoji="0" lang="en-US" sz="1200" b="1" i="0" u="none" strike="noStrike" cap="none" normalizeH="0" baseline="30000" dirty="0" smtClean="0">
                          <a:ln>
                            <a:noFill/>
                          </a:ln>
                          <a:solidFill>
                            <a:schemeClr val="tx1"/>
                          </a:solidFill>
                          <a:effectLst/>
                          <a:latin typeface="+mn-lt"/>
                          <a:ea typeface="MS PGothic" pitchFamily="34" charset="-128"/>
                          <a:cs typeface="Arial" pitchFamily="34" charset="0"/>
                        </a:rPr>
                        <a:t>†</a:t>
                      </a:r>
                      <a:r>
                        <a:rPr kumimoji="0" lang="en-US" sz="1200" b="1" i="0" u="none" strike="noStrike" cap="none" normalizeH="0" baseline="0" dirty="0" smtClean="0">
                          <a:ln>
                            <a:noFill/>
                          </a:ln>
                          <a:solidFill>
                            <a:schemeClr val="tx1"/>
                          </a:solidFill>
                          <a:effectLst/>
                          <a:latin typeface="+mn-lt"/>
                          <a:ea typeface="MS PGothic" pitchFamily="34" charset="-128"/>
                        </a:rPr>
                        <a:t>, n(%)</a:t>
                      </a:r>
                      <a:endParaRPr kumimoji="0" lang="en-US" sz="1200" b="1" i="0" u="none" strike="noStrike" cap="none" normalizeH="0" baseline="30000" dirty="0" smtClean="0">
                        <a:ln>
                          <a:noFill/>
                        </a:ln>
                        <a:solidFill>
                          <a:schemeClr val="tx1"/>
                        </a:solidFill>
                        <a:effectLst/>
                        <a:latin typeface="+mn-lt"/>
                        <a:ea typeface="MS PGothic"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Black/African American, n(%)</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 (29)</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4 (57)</a:t>
                      </a:r>
                    </a:p>
                  </a:txBody>
                  <a:tcPr anchor="b"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(50)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(50)</a:t>
                      </a:r>
                    </a:p>
                  </a:txBody>
                  <a:tcPr anchor="b"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12 (75)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(19)</a:t>
                      </a:r>
                    </a:p>
                  </a:txBody>
                  <a:tcPr anchor="b"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5 (62)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(38)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13 (87)</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2 (13)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7 (88)</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 (12)</a:t>
                      </a:r>
                    </a:p>
                  </a:txBody>
                  <a:tcPr anchor="b"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Ethnicity</a:t>
                      </a:r>
                      <a:r>
                        <a:rPr kumimoji="0" lang="en-US" sz="1200" b="1" i="0" u="none" strike="noStrike" cap="none" normalizeH="0" baseline="30000" smtClean="0">
                          <a:ln>
                            <a:noFill/>
                          </a:ln>
                          <a:solidFill>
                            <a:schemeClr val="tx1"/>
                          </a:solidFill>
                          <a:effectLst/>
                          <a:latin typeface="+mn-lt"/>
                          <a:ea typeface="MS PGothic" pitchFamily="34" charset="-128"/>
                          <a:cs typeface="Arial" pitchFamily="34" charset="0"/>
                        </a:rPr>
                        <a:t>†</a:t>
                      </a:r>
                      <a:r>
                        <a:rPr kumimoji="0" lang="en-US" sz="1200" b="1" i="0" u="none" strike="noStrike" cap="none" normalizeH="0" baseline="0" smtClean="0">
                          <a:ln>
                            <a:noFill/>
                          </a:ln>
                          <a:solidFill>
                            <a:schemeClr val="tx1"/>
                          </a:solidFill>
                          <a:effectLst/>
                          <a:latin typeface="+mn-lt"/>
                          <a:ea typeface="MS PGothic" pitchFamily="34" charset="-128"/>
                        </a:rPr>
                        <a:t>: Hispanic, n (%)</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(43)</a:t>
                      </a:r>
                    </a:p>
                  </a:txBody>
                  <a:tcPr anchor="b"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 (33)</a:t>
                      </a:r>
                    </a:p>
                  </a:txBody>
                  <a:tcPr anchor="b"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5 (31)</a:t>
                      </a:r>
                    </a:p>
                  </a:txBody>
                  <a:tcPr anchor="b"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 (12)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(21)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(38)</a:t>
                      </a:r>
                    </a:p>
                  </a:txBody>
                  <a:tcPr anchor="b"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6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Age, median years (range)</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39 (34-50)</a:t>
                      </a:r>
                    </a:p>
                  </a:txBody>
                  <a:tcPr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48 (42-65)</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48 (31-57)</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47 (31-53)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52 (36-59)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39 (26-53)</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BMI, median kg/m</a:t>
                      </a:r>
                      <a:r>
                        <a:rPr kumimoji="0" lang="en-US" sz="1200" b="1" i="0" u="none" strike="noStrike" cap="none" normalizeH="0" baseline="30000" smtClean="0">
                          <a:ln>
                            <a:noFill/>
                          </a:ln>
                          <a:solidFill>
                            <a:schemeClr val="tx1"/>
                          </a:solidFill>
                          <a:effectLst/>
                          <a:latin typeface="+mn-lt"/>
                          <a:ea typeface="MS PGothic" pitchFamily="34" charset="-128"/>
                        </a:rPr>
                        <a:t>2</a:t>
                      </a:r>
                      <a:r>
                        <a:rPr kumimoji="0" lang="en-US" sz="1200" b="1" i="0" u="none" strike="noStrike" cap="none" normalizeH="0" baseline="0" smtClean="0">
                          <a:ln>
                            <a:noFill/>
                          </a:ln>
                          <a:solidFill>
                            <a:schemeClr val="tx1"/>
                          </a:solidFill>
                          <a:effectLst/>
                          <a:latin typeface="+mn-lt"/>
                          <a:ea typeface="MS PGothic" pitchFamily="34" charset="-128"/>
                        </a:rPr>
                        <a:t> (range)</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29 (22-37)</a:t>
                      </a:r>
                    </a:p>
                  </a:txBody>
                  <a:tcPr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31 (26-37)</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24 (21-32)</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23 (19-28)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24 (23-33)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25 (22-30)</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30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HCV RNA </a:t>
                      </a:r>
                      <a:r>
                        <a:rPr kumimoji="0" lang="en-US" sz="1200" b="1" i="0" u="none" strike="noStrike" cap="none" normalizeH="0" baseline="0" smtClean="0">
                          <a:ln>
                            <a:noFill/>
                          </a:ln>
                          <a:solidFill>
                            <a:schemeClr val="tx1"/>
                          </a:solidFill>
                          <a:effectLst/>
                          <a:latin typeface="+mn-lt"/>
                          <a:ea typeface="MS PGothic" pitchFamily="34" charset="-128"/>
                          <a:cs typeface="Arial" pitchFamily="34" charset="0"/>
                        </a:rPr>
                        <a:t>≥ 800,000</a:t>
                      </a:r>
                      <a:r>
                        <a:rPr kumimoji="0" lang="en-US" sz="1200" b="1" i="0" u="none" strike="noStrike" cap="none" normalizeH="0" baseline="-25000" smtClean="0">
                          <a:ln>
                            <a:noFill/>
                          </a:ln>
                          <a:solidFill>
                            <a:schemeClr val="tx1"/>
                          </a:solidFill>
                          <a:effectLst/>
                          <a:latin typeface="+mn-lt"/>
                          <a:ea typeface="MS PGothic" pitchFamily="34" charset="-128"/>
                          <a:cs typeface="Arial" pitchFamily="34" charset="0"/>
                        </a:rPr>
                        <a:t> </a:t>
                      </a:r>
                      <a:r>
                        <a:rPr kumimoji="0" lang="en-US" sz="1200" b="1" i="0" u="none" strike="noStrike" cap="none" normalizeH="0" baseline="0" smtClean="0">
                          <a:ln>
                            <a:noFill/>
                          </a:ln>
                          <a:solidFill>
                            <a:schemeClr val="tx1"/>
                          </a:solidFill>
                          <a:effectLst/>
                          <a:latin typeface="+mn-lt"/>
                          <a:ea typeface="MS PGothic" pitchFamily="34" charset="-128"/>
                          <a:cs typeface="Arial" pitchFamily="34" charset="0"/>
                        </a:rPr>
                        <a:t>IU/mL**, n (%)</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7 (100)</a:t>
                      </a:r>
                    </a:p>
                  </a:txBody>
                  <a:tcPr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5 (83)</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13 (81)</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7 (88)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12 (80)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7 (88)</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66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HCV Genotype Subtype*, 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     1a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     1b</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     Other</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(43)</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4 (57)</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b"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(50)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 (33)</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 (17)</a:t>
                      </a:r>
                    </a:p>
                  </a:txBody>
                  <a:tcPr anchor="b"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12 (75)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4 (25)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b"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6 (75)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 (12)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 (12)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12 (80)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(20)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5 (62)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 (38)</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b"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4638">
                <a:tc>
                  <a:txBody>
                    <a:bodyPr/>
                    <a:lstStyle/>
                    <a:p>
                      <a:pPr marL="0" marR="0" lvl="0" indent="4763"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Bridging Fibrosis, n(%)</a:t>
                      </a:r>
                    </a:p>
                    <a:p>
                      <a:pPr marL="0" marR="0" lvl="0" indent="4763"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Cirrhosis, n (%)</a:t>
                      </a:r>
                      <a:endParaRPr kumimoji="0" lang="en-US" sz="1200" b="1" i="0" u="none" strike="noStrike" cap="none" normalizeH="0" baseline="-25000" smtClean="0">
                        <a:ln>
                          <a:noFill/>
                        </a:ln>
                        <a:solidFill>
                          <a:schemeClr val="tx1"/>
                        </a:solidFill>
                        <a:effectLst/>
                        <a:latin typeface="+mn-lt"/>
                        <a:ea typeface="MS PGothic" pitchFamily="34" charset="-128"/>
                        <a:cs typeface="Arial" pitchFamily="34"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 (14)</a:t>
                      </a:r>
                    </a:p>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 (12)</a:t>
                      </a:r>
                    </a:p>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 (12)</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 (12)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 (12)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0 (0)</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4638">
                <a:tc>
                  <a:txBody>
                    <a:bodyPr/>
                    <a:lstStyle/>
                    <a:p>
                      <a:pPr marL="0" marR="0" lvl="0" indent="4763"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HIV RNA median </a:t>
                      </a:r>
                      <a:r>
                        <a:rPr kumimoji="0" lang="en-US" sz="1200" b="1" i="0" u="none" strike="noStrike" cap="none" normalizeH="0" baseline="0" smtClean="0">
                          <a:ln>
                            <a:noFill/>
                          </a:ln>
                          <a:solidFill>
                            <a:schemeClr val="tx1"/>
                          </a:solidFill>
                          <a:effectLst/>
                          <a:latin typeface="+mn-lt"/>
                          <a:ea typeface="MS PGothic" pitchFamily="34" charset="-128"/>
                          <a:cs typeface="Arial" pitchFamily="34" charset="0"/>
                        </a:rPr>
                        <a:t>copies/mL (range)</a:t>
                      </a:r>
                      <a:endParaRPr kumimoji="0" lang="en-US" sz="1200" b="1" i="0" u="none" strike="noStrike" cap="none" normalizeH="0" baseline="-25000" smtClean="0">
                        <a:ln>
                          <a:noFill/>
                        </a:ln>
                        <a:solidFill>
                          <a:schemeClr val="tx1"/>
                        </a:solidFill>
                        <a:effectLst/>
                        <a:latin typeface="+mn-lt"/>
                        <a:ea typeface="MS PGothic" pitchFamily="34" charset="-128"/>
                        <a:cs typeface="Arial" pitchFamily="34" charset="0"/>
                      </a:endParaRP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1495</a:t>
                      </a:r>
                    </a:p>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(193-53,450)</a:t>
                      </a:r>
                    </a:p>
                  </a:txBody>
                  <a:tcPr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267</a:t>
                      </a:r>
                    </a:p>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 (25-21,950)</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25 (25-25)</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25 (25-25)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25 (25-25)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25 (25-25)</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4638">
                <a:tc>
                  <a:txBody>
                    <a:bodyPr/>
                    <a:lstStyle/>
                    <a:p>
                      <a:pPr marL="0" marR="0" lvl="0" indent="4763"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CD4+ median cells/mm</a:t>
                      </a:r>
                      <a:r>
                        <a:rPr kumimoji="0" lang="en-US" sz="1200" b="1" i="0" u="none" strike="noStrike" cap="none" normalizeH="0" baseline="30000" smtClean="0">
                          <a:ln>
                            <a:noFill/>
                          </a:ln>
                          <a:solidFill>
                            <a:schemeClr val="tx1"/>
                          </a:solidFill>
                          <a:effectLst/>
                          <a:latin typeface="+mn-lt"/>
                          <a:ea typeface="MS PGothic" pitchFamily="34" charset="-128"/>
                        </a:rPr>
                        <a:t>3</a:t>
                      </a:r>
                      <a:r>
                        <a:rPr kumimoji="0" lang="en-US" sz="1200" b="1" i="0" u="none" strike="noStrike" cap="none" normalizeH="0" baseline="0" smtClean="0">
                          <a:ln>
                            <a:noFill/>
                          </a:ln>
                          <a:solidFill>
                            <a:schemeClr val="tx1"/>
                          </a:solidFill>
                          <a:effectLst/>
                          <a:latin typeface="+mn-lt"/>
                          <a:ea typeface="MS PGothic" pitchFamily="34" charset="-128"/>
                        </a:rPr>
                        <a:t> (range)</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535353"/>
                    </a:solid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604 </a:t>
                      </a:r>
                    </a:p>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(496-759)</a:t>
                      </a:r>
                    </a:p>
                  </a:txBody>
                  <a:tcPr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672</a:t>
                      </a:r>
                    </a:p>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 (518-1189)</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533 </a:t>
                      </a:r>
                    </a:p>
                    <a:p>
                      <a:pPr marL="0" marR="0" lvl="0" indent="4763"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(299-984)</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514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(323-1034)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514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mn-lt"/>
                          <a:ea typeface="MS PGothic" pitchFamily="34" charset="-128"/>
                        </a:rPr>
                        <a:t>(254-874)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535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MS PGothic" pitchFamily="34" charset="-128"/>
                        </a:rPr>
                        <a:t>(302-772)</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87575" name="Text Box 85"/>
          <p:cNvSpPr txBox="1">
            <a:spLocks noChangeArrowheads="1"/>
          </p:cNvSpPr>
          <p:nvPr/>
        </p:nvSpPr>
        <p:spPr bwMode="auto">
          <a:xfrm>
            <a:off x="0" y="6453336"/>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37931725" indent="-374745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900" baseline="30000" dirty="0">
                <a:latin typeface="Arial" pitchFamily="34" charset="0"/>
                <a:ea typeface="MS PGothic" pitchFamily="34" charset="-128"/>
              </a:rPr>
              <a:t>†</a:t>
            </a:r>
            <a:r>
              <a:rPr lang="en-US" sz="900" dirty="0">
                <a:latin typeface="Arial" pitchFamily="34" charset="0"/>
                <a:ea typeface="MS PGothic" pitchFamily="34" charset="-128"/>
              </a:rPr>
              <a:t>Race and ethnicity were self-reported             *5’NC </a:t>
            </a:r>
            <a:r>
              <a:rPr lang="en-US" sz="900" dirty="0" err="1">
                <a:latin typeface="Arial" pitchFamily="34" charset="0"/>
                <a:ea typeface="MS PGothic" pitchFamily="34" charset="-128"/>
              </a:rPr>
              <a:t>InnoLipa</a:t>
            </a:r>
            <a:r>
              <a:rPr lang="en-US" sz="900" dirty="0">
                <a:latin typeface="Arial" pitchFamily="34" charset="0"/>
                <a:ea typeface="MS PGothic" pitchFamily="34" charset="-128"/>
              </a:rPr>
              <a:t> line probe assay</a:t>
            </a:r>
          </a:p>
          <a:p>
            <a:pPr fontAlgn="base">
              <a:spcBef>
                <a:spcPct val="0"/>
              </a:spcBef>
              <a:spcAft>
                <a:spcPct val="0"/>
              </a:spcAft>
            </a:pPr>
            <a:r>
              <a:rPr lang="en-US" sz="900" dirty="0">
                <a:latin typeface="Arial" pitchFamily="34" charset="0"/>
                <a:ea typeface="MS PGothic" pitchFamily="34" charset="-128"/>
              </a:rPr>
              <a:t>**Roche COBAS® </a:t>
            </a:r>
            <a:r>
              <a:rPr lang="en-US" sz="900" dirty="0" err="1">
                <a:latin typeface="Arial" pitchFamily="34" charset="0"/>
                <a:ea typeface="MS PGothic" pitchFamily="34" charset="-128"/>
              </a:rPr>
              <a:t>TaqMan</a:t>
            </a:r>
            <a:r>
              <a:rPr lang="en-US" sz="900" dirty="0">
                <a:latin typeface="Arial" pitchFamily="34" charset="0"/>
                <a:ea typeface="MS PGothic" pitchFamily="34" charset="-128"/>
              </a:rPr>
              <a:t>® HCV test v2.0, LLOQ of 25 IU/mL and LLOD of 10-15 IU/mL</a:t>
            </a:r>
          </a:p>
        </p:txBody>
      </p:sp>
      <p:sp>
        <p:nvSpPr>
          <p:cNvPr id="21" name="Oval 20"/>
          <p:cNvSpPr/>
          <p:nvPr/>
        </p:nvSpPr>
        <p:spPr>
          <a:xfrm>
            <a:off x="2667000" y="5457825"/>
            <a:ext cx="2286000" cy="32385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2" name="Oval 20"/>
          <p:cNvSpPr/>
          <p:nvPr/>
        </p:nvSpPr>
        <p:spPr>
          <a:xfrm>
            <a:off x="2667000" y="5961258"/>
            <a:ext cx="2286000" cy="21094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7" name="Text Box 65"/>
          <p:cNvSpPr txBox="1">
            <a:spLocks noChangeArrowheads="1"/>
          </p:cNvSpPr>
          <p:nvPr/>
        </p:nvSpPr>
        <p:spPr bwMode="auto">
          <a:xfrm>
            <a:off x="8134747" y="6536377"/>
            <a:ext cx="850105"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dirty="0">
                <a:solidFill>
                  <a:prstClr val="white"/>
                </a:solidFill>
              </a:rPr>
              <a:t>CROI 2012</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9506" name="Rectangle 46"/>
          <p:cNvSpPr>
            <a:spLocks noChangeArrowheads="1"/>
          </p:cNvSpPr>
          <p:nvPr/>
        </p:nvSpPr>
        <p:spPr bwMode="auto">
          <a:xfrm rot="-5400000">
            <a:off x="167674" y="3232558"/>
            <a:ext cx="2179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b="1" dirty="0">
                <a:solidFill>
                  <a:srgbClr val="FFFFFF"/>
                </a:solidFill>
                <a:ea typeface="MS PGothic" pitchFamily="34" charset="-128"/>
              </a:rPr>
              <a:t>Patients with SVR (%)</a:t>
            </a:r>
            <a:endParaRPr lang="en-US" sz="3600" b="1" dirty="0">
              <a:solidFill>
                <a:prstClr val="white"/>
              </a:solidFill>
              <a:ea typeface="MS PGothic" pitchFamily="34" charset="-128"/>
            </a:endParaRPr>
          </a:p>
        </p:txBody>
      </p:sp>
      <p:sp>
        <p:nvSpPr>
          <p:cNvPr id="789507" name="Rectangle 47"/>
          <p:cNvSpPr>
            <a:spLocks noChangeArrowheads="1"/>
          </p:cNvSpPr>
          <p:nvPr/>
        </p:nvSpPr>
        <p:spPr bwMode="auto">
          <a:xfrm>
            <a:off x="2590800" y="6215063"/>
            <a:ext cx="125413" cy="119062"/>
          </a:xfrm>
          <a:prstGeom prst="rect">
            <a:avLst/>
          </a:prstGeom>
          <a:solidFill>
            <a:srgbClr val="FFC000"/>
          </a:solidFill>
          <a:ln>
            <a:noFill/>
          </a:ln>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08" name="Rectangle 48"/>
          <p:cNvSpPr>
            <a:spLocks noChangeArrowheads="1"/>
          </p:cNvSpPr>
          <p:nvPr/>
        </p:nvSpPr>
        <p:spPr bwMode="auto">
          <a:xfrm>
            <a:off x="2744788" y="6172200"/>
            <a:ext cx="631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400">
                <a:solidFill>
                  <a:srgbClr val="FFFFFF"/>
                </a:solidFill>
                <a:latin typeface="Arial" pitchFamily="34" charset="0"/>
                <a:ea typeface="MS PGothic" pitchFamily="34" charset="-128"/>
              </a:rPr>
              <a:t>No ART</a:t>
            </a:r>
            <a:endParaRPr lang="en-US" sz="2800" b="1">
              <a:solidFill>
                <a:prstClr val="white"/>
              </a:solidFill>
              <a:latin typeface="Arial" pitchFamily="34" charset="0"/>
              <a:ea typeface="MS PGothic" pitchFamily="34" charset="-128"/>
            </a:endParaRPr>
          </a:p>
        </p:txBody>
      </p:sp>
      <p:sp>
        <p:nvSpPr>
          <p:cNvPr id="789509" name="Rectangle 49"/>
          <p:cNvSpPr>
            <a:spLocks noChangeArrowheads="1"/>
          </p:cNvSpPr>
          <p:nvPr/>
        </p:nvSpPr>
        <p:spPr bwMode="auto">
          <a:xfrm>
            <a:off x="3419475" y="6215063"/>
            <a:ext cx="127000" cy="119062"/>
          </a:xfrm>
          <a:prstGeom prst="rect">
            <a:avLst/>
          </a:prstGeom>
          <a:solidFill>
            <a:schemeClr val="accent2"/>
          </a:solidFill>
          <a:ln>
            <a:noFill/>
          </a:ln>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10" name="Rectangle 50"/>
          <p:cNvSpPr>
            <a:spLocks noChangeArrowheads="1"/>
          </p:cNvSpPr>
          <p:nvPr/>
        </p:nvSpPr>
        <p:spPr bwMode="auto">
          <a:xfrm>
            <a:off x="3573463" y="6172200"/>
            <a:ext cx="1135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400">
                <a:solidFill>
                  <a:srgbClr val="FFFFFF"/>
                </a:solidFill>
                <a:latin typeface="Arial" pitchFamily="34" charset="0"/>
                <a:ea typeface="MS PGothic" pitchFamily="34" charset="-128"/>
              </a:rPr>
              <a:t>EFV/TDF/FTC</a:t>
            </a:r>
            <a:endParaRPr lang="en-US" sz="2800" b="1">
              <a:solidFill>
                <a:prstClr val="white"/>
              </a:solidFill>
              <a:latin typeface="Arial" pitchFamily="34" charset="0"/>
              <a:ea typeface="MS PGothic" pitchFamily="34" charset="-128"/>
            </a:endParaRPr>
          </a:p>
        </p:txBody>
      </p:sp>
      <p:sp>
        <p:nvSpPr>
          <p:cNvPr id="789511" name="Rectangle 51"/>
          <p:cNvSpPr>
            <a:spLocks noChangeArrowheads="1"/>
          </p:cNvSpPr>
          <p:nvPr/>
        </p:nvSpPr>
        <p:spPr bwMode="auto">
          <a:xfrm>
            <a:off x="4789488" y="6215063"/>
            <a:ext cx="125412" cy="119062"/>
          </a:xfrm>
          <a:prstGeom prst="rect">
            <a:avLst/>
          </a:prstGeom>
          <a:solidFill>
            <a:schemeClr val="accent3"/>
          </a:solidFill>
          <a:ln>
            <a:noFill/>
          </a:ln>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12" name="Rectangle 52"/>
          <p:cNvSpPr>
            <a:spLocks noChangeArrowheads="1"/>
          </p:cNvSpPr>
          <p:nvPr/>
        </p:nvSpPr>
        <p:spPr bwMode="auto">
          <a:xfrm>
            <a:off x="4938713" y="6172200"/>
            <a:ext cx="1244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400">
                <a:solidFill>
                  <a:srgbClr val="FFFFFF"/>
                </a:solidFill>
                <a:latin typeface="Arial" pitchFamily="34" charset="0"/>
                <a:ea typeface="MS PGothic" pitchFamily="34" charset="-128"/>
              </a:rPr>
              <a:t>ATV/r/TDF/FTC</a:t>
            </a:r>
            <a:endParaRPr lang="en-US" sz="2800" b="1">
              <a:solidFill>
                <a:prstClr val="white"/>
              </a:solidFill>
              <a:latin typeface="Arial" pitchFamily="34" charset="0"/>
              <a:ea typeface="MS PGothic" pitchFamily="34" charset="-128"/>
            </a:endParaRPr>
          </a:p>
        </p:txBody>
      </p:sp>
      <p:sp>
        <p:nvSpPr>
          <p:cNvPr id="789513" name="Rectangle 53"/>
          <p:cNvSpPr>
            <a:spLocks noChangeArrowheads="1"/>
          </p:cNvSpPr>
          <p:nvPr/>
        </p:nvSpPr>
        <p:spPr bwMode="auto">
          <a:xfrm>
            <a:off x="6259513" y="6215063"/>
            <a:ext cx="125412" cy="1190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14" name="Rectangle 54"/>
          <p:cNvSpPr>
            <a:spLocks noChangeArrowheads="1"/>
          </p:cNvSpPr>
          <p:nvPr/>
        </p:nvSpPr>
        <p:spPr bwMode="auto">
          <a:xfrm>
            <a:off x="6418263" y="6172200"/>
            <a:ext cx="3952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400">
                <a:solidFill>
                  <a:srgbClr val="FFFFFF"/>
                </a:solidFill>
                <a:latin typeface="Arial" pitchFamily="34" charset="0"/>
                <a:ea typeface="MS PGothic" pitchFamily="34" charset="-128"/>
              </a:rPr>
              <a:t>Total</a:t>
            </a:r>
            <a:endParaRPr lang="en-US" sz="2800" b="1">
              <a:solidFill>
                <a:prstClr val="white"/>
              </a:solidFill>
              <a:latin typeface="Arial" pitchFamily="34" charset="0"/>
              <a:ea typeface="MS PGothic" pitchFamily="34" charset="-128"/>
            </a:endParaRPr>
          </a:p>
        </p:txBody>
      </p:sp>
      <p:sp>
        <p:nvSpPr>
          <p:cNvPr id="204855" name="Text Box 55"/>
          <p:cNvSpPr txBox="1">
            <a:spLocks noChangeArrowheads="1"/>
          </p:cNvSpPr>
          <p:nvPr/>
        </p:nvSpPr>
        <p:spPr bwMode="auto">
          <a:xfrm>
            <a:off x="1422400" y="5491163"/>
            <a:ext cx="6858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dirty="0">
                <a:solidFill>
                  <a:prstClr val="white"/>
                </a:solidFill>
                <a:effectLst>
                  <a:outerShdw blurRad="38100" dist="38100" dir="2700000" algn="tl">
                    <a:srgbClr val="000000">
                      <a:alpha val="43137"/>
                    </a:srgbClr>
                  </a:outerShdw>
                </a:effectLst>
              </a:rPr>
              <a:t>n/N =</a:t>
            </a:r>
          </a:p>
        </p:txBody>
      </p:sp>
      <p:sp>
        <p:nvSpPr>
          <p:cNvPr id="204856" name="Text Box 56"/>
          <p:cNvSpPr txBox="1">
            <a:spLocks noChangeArrowheads="1"/>
          </p:cNvSpPr>
          <p:nvPr/>
        </p:nvSpPr>
        <p:spPr bwMode="auto">
          <a:xfrm>
            <a:off x="2260600" y="5491163"/>
            <a:ext cx="4572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a:solidFill>
                  <a:prstClr val="white"/>
                </a:solidFill>
                <a:effectLst>
                  <a:outerShdw blurRad="38100" dist="38100" dir="2700000" algn="tl">
                    <a:srgbClr val="000000">
                      <a:alpha val="43137"/>
                    </a:srgbClr>
                  </a:outerShdw>
                </a:effectLst>
              </a:rPr>
              <a:t>5/7</a:t>
            </a:r>
          </a:p>
        </p:txBody>
      </p:sp>
      <p:sp>
        <p:nvSpPr>
          <p:cNvPr id="204857" name="Text Box 57"/>
          <p:cNvSpPr txBox="1">
            <a:spLocks noChangeArrowheads="1"/>
          </p:cNvSpPr>
          <p:nvPr/>
        </p:nvSpPr>
        <p:spPr bwMode="auto">
          <a:xfrm>
            <a:off x="2641600" y="5491163"/>
            <a:ext cx="7620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a:solidFill>
                  <a:prstClr val="white"/>
                </a:solidFill>
                <a:effectLst>
                  <a:outerShdw blurRad="38100" dist="38100" dir="2700000" algn="tl">
                    <a:srgbClr val="000000">
                      <a:alpha val="43137"/>
                    </a:srgbClr>
                  </a:outerShdw>
                </a:effectLst>
              </a:rPr>
              <a:t>11/16</a:t>
            </a:r>
          </a:p>
        </p:txBody>
      </p:sp>
      <p:sp>
        <p:nvSpPr>
          <p:cNvPr id="204858" name="Text Box 58"/>
          <p:cNvSpPr txBox="1">
            <a:spLocks noChangeArrowheads="1"/>
          </p:cNvSpPr>
          <p:nvPr/>
        </p:nvSpPr>
        <p:spPr bwMode="auto">
          <a:xfrm>
            <a:off x="3251200" y="5491163"/>
            <a:ext cx="6858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a:solidFill>
                  <a:prstClr val="white"/>
                </a:solidFill>
                <a:effectLst>
                  <a:outerShdw blurRad="38100" dist="38100" dir="2700000" algn="tl">
                    <a:srgbClr val="000000">
                      <a:alpha val="43137"/>
                    </a:srgbClr>
                  </a:outerShdw>
                </a:effectLst>
              </a:rPr>
              <a:t>12/15</a:t>
            </a:r>
          </a:p>
        </p:txBody>
      </p:sp>
      <p:sp>
        <p:nvSpPr>
          <p:cNvPr id="204859" name="Text Box 59"/>
          <p:cNvSpPr txBox="1">
            <a:spLocks noChangeArrowheads="1"/>
          </p:cNvSpPr>
          <p:nvPr/>
        </p:nvSpPr>
        <p:spPr bwMode="auto">
          <a:xfrm>
            <a:off x="3784600" y="5491163"/>
            <a:ext cx="7620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dirty="0">
                <a:solidFill>
                  <a:prstClr val="white"/>
                </a:solidFill>
                <a:effectLst>
                  <a:outerShdw blurRad="38100" dist="38100" dir="2700000" algn="tl">
                    <a:srgbClr val="000000">
                      <a:alpha val="43137"/>
                    </a:srgbClr>
                  </a:outerShdw>
                </a:effectLst>
              </a:rPr>
              <a:t>28/38</a:t>
            </a:r>
          </a:p>
        </p:txBody>
      </p:sp>
      <p:sp>
        <p:nvSpPr>
          <p:cNvPr id="204860" name="Text Box 60"/>
          <p:cNvSpPr txBox="1">
            <a:spLocks noChangeArrowheads="1"/>
          </p:cNvSpPr>
          <p:nvPr/>
        </p:nvSpPr>
        <p:spPr bwMode="auto">
          <a:xfrm>
            <a:off x="2870200" y="5719763"/>
            <a:ext cx="914400" cy="396875"/>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2000" b="1" dirty="0">
                <a:solidFill>
                  <a:prstClr val="white"/>
                </a:solidFill>
              </a:rPr>
              <a:t>T/PR</a:t>
            </a:r>
          </a:p>
        </p:txBody>
      </p:sp>
      <p:sp>
        <p:nvSpPr>
          <p:cNvPr id="204861" name="Text Box 61"/>
          <p:cNvSpPr txBox="1">
            <a:spLocks noChangeArrowheads="1"/>
          </p:cNvSpPr>
          <p:nvPr/>
        </p:nvSpPr>
        <p:spPr bwMode="auto">
          <a:xfrm>
            <a:off x="5765800" y="5719763"/>
            <a:ext cx="914400" cy="396875"/>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2000" b="1" dirty="0">
                <a:solidFill>
                  <a:prstClr val="white"/>
                </a:solidFill>
              </a:rPr>
              <a:t>PR</a:t>
            </a:r>
          </a:p>
        </p:txBody>
      </p:sp>
      <p:sp>
        <p:nvSpPr>
          <p:cNvPr id="204862" name="Text Box 62"/>
          <p:cNvSpPr txBox="1">
            <a:spLocks noChangeArrowheads="1"/>
          </p:cNvSpPr>
          <p:nvPr/>
        </p:nvSpPr>
        <p:spPr bwMode="auto">
          <a:xfrm>
            <a:off x="5232400" y="5491163"/>
            <a:ext cx="4572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dirty="0">
                <a:solidFill>
                  <a:prstClr val="white"/>
                </a:solidFill>
                <a:effectLst>
                  <a:outerShdw blurRad="38100" dist="38100" dir="2700000" algn="tl">
                    <a:srgbClr val="000000">
                      <a:alpha val="43137"/>
                    </a:srgbClr>
                  </a:outerShdw>
                </a:effectLst>
              </a:rPr>
              <a:t>2/6</a:t>
            </a:r>
          </a:p>
        </p:txBody>
      </p:sp>
      <p:sp>
        <p:nvSpPr>
          <p:cNvPr id="204863" name="Text Box 63"/>
          <p:cNvSpPr txBox="1">
            <a:spLocks noChangeArrowheads="1"/>
          </p:cNvSpPr>
          <p:nvPr/>
        </p:nvSpPr>
        <p:spPr bwMode="auto">
          <a:xfrm>
            <a:off x="5613400" y="5491163"/>
            <a:ext cx="7620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a:solidFill>
                  <a:prstClr val="white"/>
                </a:solidFill>
                <a:effectLst>
                  <a:outerShdw blurRad="38100" dist="38100" dir="2700000" algn="tl">
                    <a:srgbClr val="000000">
                      <a:alpha val="43137"/>
                    </a:srgbClr>
                  </a:outerShdw>
                </a:effectLst>
              </a:rPr>
              <a:t>4/8</a:t>
            </a:r>
          </a:p>
        </p:txBody>
      </p:sp>
      <p:sp>
        <p:nvSpPr>
          <p:cNvPr id="204864" name="Text Box 64"/>
          <p:cNvSpPr txBox="1">
            <a:spLocks noChangeArrowheads="1"/>
          </p:cNvSpPr>
          <p:nvPr/>
        </p:nvSpPr>
        <p:spPr bwMode="auto">
          <a:xfrm>
            <a:off x="6223000" y="5491163"/>
            <a:ext cx="5334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a:solidFill>
                  <a:prstClr val="white"/>
                </a:solidFill>
                <a:effectLst>
                  <a:outerShdw blurRad="38100" dist="38100" dir="2700000" algn="tl">
                    <a:srgbClr val="000000">
                      <a:alpha val="43137"/>
                    </a:srgbClr>
                  </a:outerShdw>
                </a:effectLst>
              </a:rPr>
              <a:t>4/8</a:t>
            </a:r>
          </a:p>
        </p:txBody>
      </p:sp>
      <p:sp>
        <p:nvSpPr>
          <p:cNvPr id="204865" name="Text Box 65"/>
          <p:cNvSpPr txBox="1">
            <a:spLocks noChangeArrowheads="1"/>
          </p:cNvSpPr>
          <p:nvPr/>
        </p:nvSpPr>
        <p:spPr bwMode="auto">
          <a:xfrm>
            <a:off x="6680200" y="5491163"/>
            <a:ext cx="762000" cy="304800"/>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fontAlgn="base">
              <a:spcBef>
                <a:spcPct val="50000"/>
              </a:spcBef>
              <a:spcAft>
                <a:spcPct val="0"/>
              </a:spcAft>
              <a:defRPr/>
            </a:pPr>
            <a:r>
              <a:rPr lang="en-US" sz="1400">
                <a:solidFill>
                  <a:prstClr val="white"/>
                </a:solidFill>
                <a:effectLst>
                  <a:outerShdw blurRad="38100" dist="38100" dir="2700000" algn="tl">
                    <a:srgbClr val="000000">
                      <a:alpha val="43137"/>
                    </a:srgbClr>
                  </a:outerShdw>
                </a:effectLst>
              </a:rPr>
              <a:t>10/22</a:t>
            </a:r>
          </a:p>
        </p:txBody>
      </p:sp>
      <p:sp>
        <p:nvSpPr>
          <p:cNvPr id="789526" name="Rectangle 66"/>
          <p:cNvSpPr>
            <a:spLocks noChangeArrowheads="1"/>
          </p:cNvSpPr>
          <p:nvPr/>
        </p:nvSpPr>
        <p:spPr bwMode="auto">
          <a:xfrm>
            <a:off x="0" y="-58424"/>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3900" b="1" dirty="0">
                <a:solidFill>
                  <a:prstClr val="white"/>
                </a:solidFill>
                <a:effectLst>
                  <a:outerShdw blurRad="38100" dist="38100" dir="2700000" algn="tl">
                    <a:srgbClr val="000000">
                      <a:alpha val="43137"/>
                    </a:srgbClr>
                  </a:outerShdw>
                </a:effectLst>
                <a:ea typeface="MS PGothic" pitchFamily="34" charset="-128"/>
              </a:rPr>
              <a:t>SVR Rates </a:t>
            </a:r>
            <a:r>
              <a:rPr lang="en-US" sz="3900" b="1" dirty="0" smtClean="0">
                <a:solidFill>
                  <a:prstClr val="white"/>
                </a:solidFill>
                <a:effectLst>
                  <a:outerShdw blurRad="38100" dist="38100" dir="2700000" algn="tl">
                    <a:srgbClr val="000000">
                      <a:alpha val="43137"/>
                    </a:srgbClr>
                  </a:outerShdw>
                </a:effectLst>
                <a:ea typeface="MS PGothic" pitchFamily="34" charset="-128"/>
              </a:rPr>
              <a:t>24 </a:t>
            </a:r>
            <a:r>
              <a:rPr lang="en-US" sz="3900" b="1" dirty="0">
                <a:solidFill>
                  <a:prstClr val="white"/>
                </a:solidFill>
                <a:effectLst>
                  <a:outerShdw blurRad="38100" dist="38100" dir="2700000" algn="tl">
                    <a:srgbClr val="000000">
                      <a:alpha val="43137"/>
                    </a:srgbClr>
                  </a:outerShdw>
                </a:effectLst>
                <a:ea typeface="MS PGothic" pitchFamily="34" charset="-128"/>
              </a:rPr>
              <a:t>Weeks Post-Treatment (</a:t>
            </a:r>
            <a:r>
              <a:rPr lang="en-US" sz="3900" b="1" dirty="0" smtClean="0">
                <a:solidFill>
                  <a:prstClr val="white"/>
                </a:solidFill>
                <a:effectLst>
                  <a:outerShdw blurRad="38100" dist="38100" dir="2700000" algn="tl">
                    <a:srgbClr val="000000">
                      <a:alpha val="43137"/>
                    </a:srgbClr>
                  </a:outerShdw>
                </a:effectLst>
                <a:ea typeface="MS PGothic" pitchFamily="34" charset="-128"/>
              </a:rPr>
              <a:t>SVR24*)</a:t>
            </a:r>
            <a:endParaRPr lang="en-US" sz="3900" b="1" dirty="0">
              <a:solidFill>
                <a:prstClr val="white"/>
              </a:solidFill>
              <a:effectLst>
                <a:outerShdw blurRad="38100" dist="38100" dir="2700000" algn="tl">
                  <a:srgbClr val="000000">
                    <a:alpha val="43137"/>
                  </a:srgbClr>
                </a:outerShdw>
              </a:effectLst>
              <a:ea typeface="MS PGothic" pitchFamily="34" charset="-128"/>
            </a:endParaRPr>
          </a:p>
        </p:txBody>
      </p:sp>
      <p:grpSp>
        <p:nvGrpSpPr>
          <p:cNvPr id="3" name="Group 23"/>
          <p:cNvGrpSpPr>
            <a:grpSpLocks/>
          </p:cNvGrpSpPr>
          <p:nvPr/>
        </p:nvGrpSpPr>
        <p:grpSpPr bwMode="auto">
          <a:xfrm>
            <a:off x="1435100" y="1587500"/>
            <a:ext cx="6316663" cy="3935413"/>
            <a:chOff x="904" y="1000"/>
            <a:chExt cx="3979" cy="2479"/>
          </a:xfrm>
        </p:grpSpPr>
        <p:sp>
          <p:nvSpPr>
            <p:cNvPr id="789528" name="Rectangle 3"/>
            <p:cNvSpPr>
              <a:spLocks noChangeArrowheads="1"/>
            </p:cNvSpPr>
            <p:nvPr/>
          </p:nvSpPr>
          <p:spPr bwMode="auto">
            <a:xfrm>
              <a:off x="1392" y="1728"/>
              <a:ext cx="340" cy="16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29" name="Rectangle 4"/>
            <p:cNvSpPr>
              <a:spLocks noChangeArrowheads="1"/>
            </p:cNvSpPr>
            <p:nvPr/>
          </p:nvSpPr>
          <p:spPr bwMode="auto">
            <a:xfrm>
              <a:off x="3268" y="2626"/>
              <a:ext cx="340" cy="77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30" name="Rectangle 5"/>
            <p:cNvSpPr>
              <a:spLocks noChangeArrowheads="1"/>
            </p:cNvSpPr>
            <p:nvPr/>
          </p:nvSpPr>
          <p:spPr bwMode="auto">
            <a:xfrm>
              <a:off x="1732" y="1815"/>
              <a:ext cx="349" cy="15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31" name="Rectangle 6"/>
            <p:cNvSpPr>
              <a:spLocks noChangeArrowheads="1"/>
            </p:cNvSpPr>
            <p:nvPr/>
          </p:nvSpPr>
          <p:spPr bwMode="auto">
            <a:xfrm>
              <a:off x="3608" y="2236"/>
              <a:ext cx="340" cy="116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32" name="Rectangle 7"/>
            <p:cNvSpPr>
              <a:spLocks noChangeArrowheads="1"/>
            </p:cNvSpPr>
            <p:nvPr/>
          </p:nvSpPr>
          <p:spPr bwMode="auto">
            <a:xfrm>
              <a:off x="2081" y="1536"/>
              <a:ext cx="340" cy="186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33" name="Rectangle 9"/>
            <p:cNvSpPr>
              <a:spLocks noChangeArrowheads="1"/>
            </p:cNvSpPr>
            <p:nvPr/>
          </p:nvSpPr>
          <p:spPr bwMode="auto">
            <a:xfrm>
              <a:off x="2421" y="1632"/>
              <a:ext cx="340" cy="17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34" name="Rectangle 10"/>
            <p:cNvSpPr>
              <a:spLocks noChangeArrowheads="1"/>
            </p:cNvSpPr>
            <p:nvPr/>
          </p:nvSpPr>
          <p:spPr bwMode="auto">
            <a:xfrm>
              <a:off x="4289" y="2352"/>
              <a:ext cx="340" cy="104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sp>
          <p:nvSpPr>
            <p:cNvPr id="789535" name="Line 11"/>
            <p:cNvSpPr>
              <a:spLocks noChangeShapeType="1"/>
            </p:cNvSpPr>
            <p:nvPr/>
          </p:nvSpPr>
          <p:spPr bwMode="auto">
            <a:xfrm>
              <a:off x="1139" y="1064"/>
              <a:ext cx="1" cy="233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36" name="Line 12"/>
            <p:cNvSpPr>
              <a:spLocks noChangeShapeType="1"/>
            </p:cNvSpPr>
            <p:nvPr/>
          </p:nvSpPr>
          <p:spPr bwMode="auto">
            <a:xfrm>
              <a:off x="1107" y="3400"/>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37" name="Line 13"/>
            <p:cNvSpPr>
              <a:spLocks noChangeShapeType="1"/>
            </p:cNvSpPr>
            <p:nvPr/>
          </p:nvSpPr>
          <p:spPr bwMode="auto">
            <a:xfrm>
              <a:off x="1107" y="3167"/>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38" name="Line 14"/>
            <p:cNvSpPr>
              <a:spLocks noChangeShapeType="1"/>
            </p:cNvSpPr>
            <p:nvPr/>
          </p:nvSpPr>
          <p:spPr bwMode="auto">
            <a:xfrm>
              <a:off x="1107" y="2934"/>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39" name="Line 15"/>
            <p:cNvSpPr>
              <a:spLocks noChangeShapeType="1"/>
            </p:cNvSpPr>
            <p:nvPr/>
          </p:nvSpPr>
          <p:spPr bwMode="auto">
            <a:xfrm>
              <a:off x="1107" y="2701"/>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0" name="Line 16"/>
            <p:cNvSpPr>
              <a:spLocks noChangeShapeType="1"/>
            </p:cNvSpPr>
            <p:nvPr/>
          </p:nvSpPr>
          <p:spPr bwMode="auto">
            <a:xfrm>
              <a:off x="1107" y="2468"/>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1" name="Line 17"/>
            <p:cNvSpPr>
              <a:spLocks noChangeShapeType="1"/>
            </p:cNvSpPr>
            <p:nvPr/>
          </p:nvSpPr>
          <p:spPr bwMode="auto">
            <a:xfrm>
              <a:off x="1107" y="2236"/>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2" name="Line 18"/>
            <p:cNvSpPr>
              <a:spLocks noChangeShapeType="1"/>
            </p:cNvSpPr>
            <p:nvPr/>
          </p:nvSpPr>
          <p:spPr bwMode="auto">
            <a:xfrm>
              <a:off x="1107" y="1995"/>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3" name="Line 19"/>
            <p:cNvSpPr>
              <a:spLocks noChangeShapeType="1"/>
            </p:cNvSpPr>
            <p:nvPr/>
          </p:nvSpPr>
          <p:spPr bwMode="auto">
            <a:xfrm>
              <a:off x="1107" y="1763"/>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4" name="Line 20"/>
            <p:cNvSpPr>
              <a:spLocks noChangeShapeType="1"/>
            </p:cNvSpPr>
            <p:nvPr/>
          </p:nvSpPr>
          <p:spPr bwMode="auto">
            <a:xfrm>
              <a:off x="1107" y="1530"/>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5" name="Line 21"/>
            <p:cNvSpPr>
              <a:spLocks noChangeShapeType="1"/>
            </p:cNvSpPr>
            <p:nvPr/>
          </p:nvSpPr>
          <p:spPr bwMode="auto">
            <a:xfrm>
              <a:off x="1107" y="1297"/>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6" name="Line 22"/>
            <p:cNvSpPr>
              <a:spLocks noChangeShapeType="1"/>
            </p:cNvSpPr>
            <p:nvPr/>
          </p:nvSpPr>
          <p:spPr bwMode="auto">
            <a:xfrm>
              <a:off x="1107" y="1064"/>
              <a:ext cx="32"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7" name="Line 23"/>
            <p:cNvSpPr>
              <a:spLocks noChangeShapeType="1"/>
            </p:cNvSpPr>
            <p:nvPr/>
          </p:nvSpPr>
          <p:spPr bwMode="auto">
            <a:xfrm>
              <a:off x="1139" y="3400"/>
              <a:ext cx="3743"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8" name="Line 24"/>
            <p:cNvSpPr>
              <a:spLocks noChangeShapeType="1"/>
            </p:cNvSpPr>
            <p:nvPr/>
          </p:nvSpPr>
          <p:spPr bwMode="auto">
            <a:xfrm flipV="1">
              <a:off x="1139" y="3400"/>
              <a:ext cx="1" cy="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49" name="Line 25"/>
            <p:cNvSpPr>
              <a:spLocks noChangeShapeType="1"/>
            </p:cNvSpPr>
            <p:nvPr/>
          </p:nvSpPr>
          <p:spPr bwMode="auto">
            <a:xfrm flipV="1">
              <a:off x="3014" y="3400"/>
              <a:ext cx="1" cy="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50" name="Line 26"/>
            <p:cNvSpPr>
              <a:spLocks noChangeShapeType="1"/>
            </p:cNvSpPr>
            <p:nvPr/>
          </p:nvSpPr>
          <p:spPr bwMode="auto">
            <a:xfrm flipV="1">
              <a:off x="4882" y="3400"/>
              <a:ext cx="1" cy="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CA" sz="1600">
                <a:solidFill>
                  <a:prstClr val="white"/>
                </a:solidFill>
                <a:latin typeface="Times New Roman" pitchFamily="18" charset="0"/>
              </a:endParaRPr>
            </a:p>
          </p:txBody>
        </p:sp>
        <p:sp>
          <p:nvSpPr>
            <p:cNvPr id="789551" name="Rectangle 27"/>
            <p:cNvSpPr>
              <a:spLocks noChangeArrowheads="1"/>
            </p:cNvSpPr>
            <p:nvPr/>
          </p:nvSpPr>
          <p:spPr bwMode="auto">
            <a:xfrm>
              <a:off x="1482" y="1498"/>
              <a:ext cx="15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900" b="1" dirty="0">
                  <a:solidFill>
                    <a:srgbClr val="FFFFFF"/>
                  </a:solidFill>
                  <a:effectLst>
                    <a:outerShdw blurRad="38100" dist="38100" dir="2700000" algn="tl">
                      <a:srgbClr val="000000">
                        <a:alpha val="43137"/>
                      </a:srgbClr>
                    </a:outerShdw>
                  </a:effectLst>
                  <a:ea typeface="MS PGothic" pitchFamily="34" charset="-128"/>
                </a:rPr>
                <a:t>71</a:t>
              </a:r>
              <a:endParaRPr lang="en-US" sz="2800" b="1" dirty="0">
                <a:solidFill>
                  <a:prstClr val="white"/>
                </a:solidFill>
                <a:effectLst>
                  <a:outerShdw blurRad="38100" dist="38100" dir="2700000" algn="tl">
                    <a:srgbClr val="000000">
                      <a:alpha val="43137"/>
                    </a:srgbClr>
                  </a:outerShdw>
                </a:effectLst>
                <a:ea typeface="MS PGothic" pitchFamily="34" charset="-128"/>
              </a:endParaRPr>
            </a:p>
          </p:txBody>
        </p:sp>
        <p:sp>
          <p:nvSpPr>
            <p:cNvPr id="789552" name="Rectangle 28"/>
            <p:cNvSpPr>
              <a:spLocks noChangeArrowheads="1"/>
            </p:cNvSpPr>
            <p:nvPr/>
          </p:nvSpPr>
          <p:spPr bwMode="auto">
            <a:xfrm>
              <a:off x="3354" y="2419"/>
              <a:ext cx="1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900" b="1">
                  <a:solidFill>
                    <a:srgbClr val="FFFFFF"/>
                  </a:solidFill>
                  <a:effectLst>
                    <a:outerShdw blurRad="38100" dist="38100" dir="2700000" algn="tl">
                      <a:srgbClr val="000000">
                        <a:alpha val="43137"/>
                      </a:srgbClr>
                    </a:outerShdw>
                  </a:effectLst>
                  <a:ea typeface="MS PGothic" pitchFamily="34" charset="-128"/>
                </a:rPr>
                <a:t>33</a:t>
              </a:r>
              <a:endParaRPr lang="en-US" sz="2800" b="1">
                <a:solidFill>
                  <a:prstClr val="white"/>
                </a:solidFill>
                <a:effectLst>
                  <a:outerShdw blurRad="38100" dist="38100" dir="2700000" algn="tl">
                    <a:srgbClr val="000000">
                      <a:alpha val="43137"/>
                    </a:srgbClr>
                  </a:outerShdw>
                </a:effectLst>
                <a:ea typeface="MS PGothic" pitchFamily="34" charset="-128"/>
              </a:endParaRPr>
            </a:p>
          </p:txBody>
        </p:sp>
        <p:sp>
          <p:nvSpPr>
            <p:cNvPr id="789553" name="Rectangle 29"/>
            <p:cNvSpPr>
              <a:spLocks noChangeArrowheads="1"/>
            </p:cNvSpPr>
            <p:nvPr/>
          </p:nvSpPr>
          <p:spPr bwMode="auto">
            <a:xfrm>
              <a:off x="1829" y="1536"/>
              <a:ext cx="1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900" b="1" dirty="0">
                  <a:solidFill>
                    <a:srgbClr val="FFFFFF"/>
                  </a:solidFill>
                  <a:effectLst>
                    <a:outerShdw blurRad="38100" dist="38100" dir="2700000" algn="tl">
                      <a:srgbClr val="000000">
                        <a:alpha val="43137"/>
                      </a:srgbClr>
                    </a:outerShdw>
                  </a:effectLst>
                  <a:ea typeface="MS PGothic" pitchFamily="34" charset="-128"/>
                </a:rPr>
                <a:t>69</a:t>
              </a:r>
              <a:endParaRPr lang="en-US" sz="2800" b="1" dirty="0">
                <a:solidFill>
                  <a:prstClr val="white"/>
                </a:solidFill>
                <a:effectLst>
                  <a:outerShdw blurRad="38100" dist="38100" dir="2700000" algn="tl">
                    <a:srgbClr val="000000">
                      <a:alpha val="43137"/>
                    </a:srgbClr>
                  </a:outerShdw>
                </a:effectLst>
                <a:ea typeface="MS PGothic" pitchFamily="34" charset="-128"/>
              </a:endParaRPr>
            </a:p>
          </p:txBody>
        </p:sp>
        <p:sp>
          <p:nvSpPr>
            <p:cNvPr id="789554" name="Rectangle 30"/>
            <p:cNvSpPr>
              <a:spLocks noChangeArrowheads="1"/>
            </p:cNvSpPr>
            <p:nvPr/>
          </p:nvSpPr>
          <p:spPr bwMode="auto">
            <a:xfrm>
              <a:off x="3694" y="2028"/>
              <a:ext cx="15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900" b="1">
                  <a:solidFill>
                    <a:srgbClr val="FFFFFF"/>
                  </a:solidFill>
                  <a:effectLst>
                    <a:outerShdw blurRad="38100" dist="38100" dir="2700000" algn="tl">
                      <a:srgbClr val="000000">
                        <a:alpha val="43137"/>
                      </a:srgbClr>
                    </a:outerShdw>
                  </a:effectLst>
                  <a:ea typeface="MS PGothic" pitchFamily="34" charset="-128"/>
                </a:rPr>
                <a:t>50</a:t>
              </a:r>
              <a:endParaRPr lang="en-US" sz="2800" b="1">
                <a:solidFill>
                  <a:prstClr val="white"/>
                </a:solidFill>
                <a:effectLst>
                  <a:outerShdw blurRad="38100" dist="38100" dir="2700000" algn="tl">
                    <a:srgbClr val="000000">
                      <a:alpha val="43137"/>
                    </a:srgbClr>
                  </a:outerShdw>
                </a:effectLst>
                <a:ea typeface="MS PGothic" pitchFamily="34" charset="-128"/>
              </a:endParaRPr>
            </a:p>
          </p:txBody>
        </p:sp>
        <p:sp>
          <p:nvSpPr>
            <p:cNvPr id="789555" name="Rectangle 31"/>
            <p:cNvSpPr>
              <a:spLocks noChangeArrowheads="1"/>
            </p:cNvSpPr>
            <p:nvPr/>
          </p:nvSpPr>
          <p:spPr bwMode="auto">
            <a:xfrm>
              <a:off x="2190" y="1248"/>
              <a:ext cx="16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900" b="1">
                  <a:solidFill>
                    <a:srgbClr val="FFFFFF"/>
                  </a:solidFill>
                  <a:effectLst>
                    <a:outerShdw blurRad="38100" dist="38100" dir="2700000" algn="tl">
                      <a:srgbClr val="000000">
                        <a:alpha val="43137"/>
                      </a:srgbClr>
                    </a:outerShdw>
                  </a:effectLst>
                  <a:ea typeface="MS PGothic" pitchFamily="34" charset="-128"/>
                </a:rPr>
                <a:t>80</a:t>
              </a:r>
              <a:endParaRPr lang="en-US" sz="2800" b="1">
                <a:solidFill>
                  <a:prstClr val="white"/>
                </a:solidFill>
                <a:effectLst>
                  <a:outerShdw blurRad="38100" dist="38100" dir="2700000" algn="tl">
                    <a:srgbClr val="000000">
                      <a:alpha val="43137"/>
                    </a:srgbClr>
                  </a:outerShdw>
                </a:effectLst>
                <a:ea typeface="MS PGothic" pitchFamily="34" charset="-128"/>
              </a:endParaRPr>
            </a:p>
          </p:txBody>
        </p:sp>
        <p:sp>
          <p:nvSpPr>
            <p:cNvPr id="789556" name="Rectangle 32"/>
            <p:cNvSpPr>
              <a:spLocks noChangeArrowheads="1"/>
            </p:cNvSpPr>
            <p:nvPr/>
          </p:nvSpPr>
          <p:spPr bwMode="auto">
            <a:xfrm>
              <a:off x="4042" y="2028"/>
              <a:ext cx="15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900" b="1">
                  <a:solidFill>
                    <a:srgbClr val="FFFFFF"/>
                  </a:solidFill>
                  <a:effectLst>
                    <a:outerShdw blurRad="38100" dist="38100" dir="2700000" algn="tl">
                      <a:srgbClr val="000000">
                        <a:alpha val="43137"/>
                      </a:srgbClr>
                    </a:outerShdw>
                  </a:effectLst>
                  <a:ea typeface="MS PGothic" pitchFamily="34" charset="-128"/>
                </a:rPr>
                <a:t>50</a:t>
              </a:r>
              <a:endParaRPr lang="en-US" sz="2800" b="1">
                <a:solidFill>
                  <a:prstClr val="white"/>
                </a:solidFill>
                <a:effectLst>
                  <a:outerShdw blurRad="38100" dist="38100" dir="2700000" algn="tl">
                    <a:srgbClr val="000000">
                      <a:alpha val="43137"/>
                    </a:srgbClr>
                  </a:outerShdw>
                </a:effectLst>
                <a:ea typeface="MS PGothic" pitchFamily="34" charset="-128"/>
              </a:endParaRPr>
            </a:p>
          </p:txBody>
        </p:sp>
        <p:sp>
          <p:nvSpPr>
            <p:cNvPr id="789557" name="Rectangle 33"/>
            <p:cNvSpPr>
              <a:spLocks noChangeArrowheads="1"/>
            </p:cNvSpPr>
            <p:nvPr/>
          </p:nvSpPr>
          <p:spPr bwMode="auto">
            <a:xfrm>
              <a:off x="2527" y="1392"/>
              <a:ext cx="1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900" b="1" dirty="0">
                  <a:solidFill>
                    <a:srgbClr val="FFFFFF"/>
                  </a:solidFill>
                  <a:effectLst>
                    <a:outerShdw blurRad="38100" dist="38100" dir="2700000" algn="tl">
                      <a:srgbClr val="000000">
                        <a:alpha val="43137"/>
                      </a:srgbClr>
                    </a:outerShdw>
                  </a:effectLst>
                  <a:ea typeface="MS PGothic" pitchFamily="34" charset="-128"/>
                </a:rPr>
                <a:t>74</a:t>
              </a:r>
              <a:endParaRPr lang="en-US" sz="2800" b="1" dirty="0">
                <a:solidFill>
                  <a:prstClr val="white"/>
                </a:solidFill>
                <a:effectLst>
                  <a:outerShdw blurRad="38100" dist="38100" dir="2700000" algn="tl">
                    <a:srgbClr val="000000">
                      <a:alpha val="43137"/>
                    </a:srgbClr>
                  </a:outerShdw>
                </a:effectLst>
                <a:ea typeface="MS PGothic" pitchFamily="34" charset="-128"/>
              </a:endParaRPr>
            </a:p>
          </p:txBody>
        </p:sp>
        <p:sp>
          <p:nvSpPr>
            <p:cNvPr id="789558" name="Rectangle 34"/>
            <p:cNvSpPr>
              <a:spLocks noChangeArrowheads="1"/>
            </p:cNvSpPr>
            <p:nvPr/>
          </p:nvSpPr>
          <p:spPr bwMode="auto">
            <a:xfrm>
              <a:off x="4399" y="2074"/>
              <a:ext cx="1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900" b="1" dirty="0">
                  <a:solidFill>
                    <a:srgbClr val="FFFFFF"/>
                  </a:solidFill>
                  <a:effectLst>
                    <a:outerShdw blurRad="38100" dist="38100" dir="2700000" algn="tl">
                      <a:srgbClr val="000000">
                        <a:alpha val="43137"/>
                      </a:srgbClr>
                    </a:outerShdw>
                  </a:effectLst>
                  <a:ea typeface="MS PGothic" pitchFamily="34" charset="-128"/>
                </a:rPr>
                <a:t>45</a:t>
              </a:r>
              <a:endParaRPr lang="en-US" sz="2800" b="1" dirty="0">
                <a:solidFill>
                  <a:prstClr val="white"/>
                </a:solidFill>
                <a:effectLst>
                  <a:outerShdw blurRad="38100" dist="38100" dir="2700000" algn="tl">
                    <a:srgbClr val="000000">
                      <a:alpha val="43137"/>
                    </a:srgbClr>
                  </a:outerShdw>
                </a:effectLst>
                <a:ea typeface="MS PGothic" pitchFamily="34" charset="-128"/>
              </a:endParaRPr>
            </a:p>
          </p:txBody>
        </p:sp>
        <p:sp>
          <p:nvSpPr>
            <p:cNvPr id="789559" name="Rectangle 35"/>
            <p:cNvSpPr>
              <a:spLocks noChangeArrowheads="1"/>
            </p:cNvSpPr>
            <p:nvPr/>
          </p:nvSpPr>
          <p:spPr bwMode="auto">
            <a:xfrm>
              <a:off x="1030" y="3335"/>
              <a:ext cx="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0</a:t>
              </a:r>
              <a:endParaRPr lang="en-US" sz="2800" b="1">
                <a:solidFill>
                  <a:prstClr val="white"/>
                </a:solidFill>
                <a:latin typeface="Arial" pitchFamily="34" charset="0"/>
                <a:ea typeface="MS PGothic" pitchFamily="34" charset="-128"/>
              </a:endParaRPr>
            </a:p>
          </p:txBody>
        </p:sp>
        <p:sp>
          <p:nvSpPr>
            <p:cNvPr id="789560" name="Rectangle 36"/>
            <p:cNvSpPr>
              <a:spLocks noChangeArrowheads="1"/>
            </p:cNvSpPr>
            <p:nvPr/>
          </p:nvSpPr>
          <p:spPr bwMode="auto">
            <a:xfrm>
              <a:off x="965" y="3103"/>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10</a:t>
              </a:r>
              <a:endParaRPr lang="en-US" sz="2800" b="1">
                <a:solidFill>
                  <a:prstClr val="white"/>
                </a:solidFill>
                <a:latin typeface="Arial" pitchFamily="34" charset="0"/>
                <a:ea typeface="MS PGothic" pitchFamily="34" charset="-128"/>
              </a:endParaRPr>
            </a:p>
          </p:txBody>
        </p:sp>
        <p:sp>
          <p:nvSpPr>
            <p:cNvPr id="789561" name="Rectangle 37"/>
            <p:cNvSpPr>
              <a:spLocks noChangeArrowheads="1"/>
            </p:cNvSpPr>
            <p:nvPr/>
          </p:nvSpPr>
          <p:spPr bwMode="auto">
            <a:xfrm>
              <a:off x="965" y="2870"/>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20</a:t>
              </a:r>
              <a:endParaRPr lang="en-US" sz="2800" b="1">
                <a:solidFill>
                  <a:prstClr val="white"/>
                </a:solidFill>
                <a:latin typeface="Arial" pitchFamily="34" charset="0"/>
                <a:ea typeface="MS PGothic" pitchFamily="34" charset="-128"/>
              </a:endParaRPr>
            </a:p>
          </p:txBody>
        </p:sp>
        <p:sp>
          <p:nvSpPr>
            <p:cNvPr id="789562" name="Rectangle 38"/>
            <p:cNvSpPr>
              <a:spLocks noChangeArrowheads="1"/>
            </p:cNvSpPr>
            <p:nvPr/>
          </p:nvSpPr>
          <p:spPr bwMode="auto">
            <a:xfrm>
              <a:off x="965" y="2637"/>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30</a:t>
              </a:r>
              <a:endParaRPr lang="en-US" sz="2800" b="1">
                <a:solidFill>
                  <a:prstClr val="white"/>
                </a:solidFill>
                <a:latin typeface="Arial" pitchFamily="34" charset="0"/>
                <a:ea typeface="MS PGothic" pitchFamily="34" charset="-128"/>
              </a:endParaRPr>
            </a:p>
          </p:txBody>
        </p:sp>
        <p:sp>
          <p:nvSpPr>
            <p:cNvPr id="789563" name="Rectangle 39"/>
            <p:cNvSpPr>
              <a:spLocks noChangeArrowheads="1"/>
            </p:cNvSpPr>
            <p:nvPr/>
          </p:nvSpPr>
          <p:spPr bwMode="auto">
            <a:xfrm>
              <a:off x="965" y="2404"/>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40</a:t>
              </a:r>
              <a:endParaRPr lang="en-US" sz="2800" b="1">
                <a:solidFill>
                  <a:prstClr val="white"/>
                </a:solidFill>
                <a:latin typeface="Arial" pitchFamily="34" charset="0"/>
                <a:ea typeface="MS PGothic" pitchFamily="34" charset="-128"/>
              </a:endParaRPr>
            </a:p>
          </p:txBody>
        </p:sp>
        <p:sp>
          <p:nvSpPr>
            <p:cNvPr id="789564" name="Rectangle 40"/>
            <p:cNvSpPr>
              <a:spLocks noChangeArrowheads="1"/>
            </p:cNvSpPr>
            <p:nvPr/>
          </p:nvSpPr>
          <p:spPr bwMode="auto">
            <a:xfrm>
              <a:off x="965" y="2171"/>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50</a:t>
              </a:r>
              <a:endParaRPr lang="en-US" sz="2800" b="1">
                <a:solidFill>
                  <a:prstClr val="white"/>
                </a:solidFill>
                <a:latin typeface="Arial" pitchFamily="34" charset="0"/>
                <a:ea typeface="MS PGothic" pitchFamily="34" charset="-128"/>
              </a:endParaRPr>
            </a:p>
          </p:txBody>
        </p:sp>
        <p:sp>
          <p:nvSpPr>
            <p:cNvPr id="789565" name="Rectangle 41"/>
            <p:cNvSpPr>
              <a:spLocks noChangeArrowheads="1"/>
            </p:cNvSpPr>
            <p:nvPr/>
          </p:nvSpPr>
          <p:spPr bwMode="auto">
            <a:xfrm>
              <a:off x="965" y="1931"/>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60</a:t>
              </a:r>
              <a:endParaRPr lang="en-US" sz="2800" b="1">
                <a:solidFill>
                  <a:prstClr val="white"/>
                </a:solidFill>
                <a:latin typeface="Arial" pitchFamily="34" charset="0"/>
                <a:ea typeface="MS PGothic" pitchFamily="34" charset="-128"/>
              </a:endParaRPr>
            </a:p>
          </p:txBody>
        </p:sp>
        <p:sp>
          <p:nvSpPr>
            <p:cNvPr id="789566" name="Rectangle 42"/>
            <p:cNvSpPr>
              <a:spLocks noChangeArrowheads="1"/>
            </p:cNvSpPr>
            <p:nvPr/>
          </p:nvSpPr>
          <p:spPr bwMode="auto">
            <a:xfrm>
              <a:off x="965" y="1698"/>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70</a:t>
              </a:r>
              <a:endParaRPr lang="en-US" sz="2800" b="1">
                <a:solidFill>
                  <a:prstClr val="white"/>
                </a:solidFill>
                <a:latin typeface="Arial" pitchFamily="34" charset="0"/>
                <a:ea typeface="MS PGothic" pitchFamily="34" charset="-128"/>
              </a:endParaRPr>
            </a:p>
          </p:txBody>
        </p:sp>
        <p:sp>
          <p:nvSpPr>
            <p:cNvPr id="789567" name="Rectangle 43"/>
            <p:cNvSpPr>
              <a:spLocks noChangeArrowheads="1"/>
            </p:cNvSpPr>
            <p:nvPr/>
          </p:nvSpPr>
          <p:spPr bwMode="auto">
            <a:xfrm>
              <a:off x="965" y="1466"/>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80</a:t>
              </a:r>
              <a:endParaRPr lang="en-US" sz="2800" b="1">
                <a:solidFill>
                  <a:prstClr val="white"/>
                </a:solidFill>
                <a:latin typeface="Arial" pitchFamily="34" charset="0"/>
                <a:ea typeface="MS PGothic" pitchFamily="34" charset="-128"/>
              </a:endParaRPr>
            </a:p>
          </p:txBody>
        </p:sp>
        <p:sp>
          <p:nvSpPr>
            <p:cNvPr id="789568" name="Rectangle 44"/>
            <p:cNvSpPr>
              <a:spLocks noChangeArrowheads="1"/>
            </p:cNvSpPr>
            <p:nvPr/>
          </p:nvSpPr>
          <p:spPr bwMode="auto">
            <a:xfrm>
              <a:off x="965" y="1233"/>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90</a:t>
              </a:r>
              <a:endParaRPr lang="en-US" sz="2800" b="1">
                <a:solidFill>
                  <a:prstClr val="white"/>
                </a:solidFill>
                <a:latin typeface="Arial" pitchFamily="34" charset="0"/>
                <a:ea typeface="MS PGothic" pitchFamily="34" charset="-128"/>
              </a:endParaRPr>
            </a:p>
          </p:txBody>
        </p:sp>
        <p:sp>
          <p:nvSpPr>
            <p:cNvPr id="789569" name="Rectangle 45"/>
            <p:cNvSpPr>
              <a:spLocks noChangeArrowheads="1"/>
            </p:cNvSpPr>
            <p:nvPr/>
          </p:nvSpPr>
          <p:spPr bwMode="auto">
            <a:xfrm>
              <a:off x="904" y="1000"/>
              <a:ext cx="2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500" b="1">
                  <a:solidFill>
                    <a:srgbClr val="FFFFFF"/>
                  </a:solidFill>
                  <a:latin typeface="Arial" pitchFamily="34" charset="0"/>
                  <a:ea typeface="MS PGothic" pitchFamily="34" charset="-128"/>
                </a:rPr>
                <a:t>100</a:t>
              </a:r>
              <a:endParaRPr lang="en-US" sz="2800" b="1">
                <a:solidFill>
                  <a:prstClr val="white"/>
                </a:solidFill>
                <a:latin typeface="Arial" pitchFamily="34" charset="0"/>
                <a:ea typeface="MS PGothic" pitchFamily="34" charset="-128"/>
              </a:endParaRPr>
            </a:p>
          </p:txBody>
        </p:sp>
        <p:sp>
          <p:nvSpPr>
            <p:cNvPr id="789570" name="Rectangle 6"/>
            <p:cNvSpPr>
              <a:spLocks noChangeArrowheads="1"/>
            </p:cNvSpPr>
            <p:nvPr/>
          </p:nvSpPr>
          <p:spPr bwMode="auto">
            <a:xfrm>
              <a:off x="3949" y="2236"/>
              <a:ext cx="340" cy="116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CA" sz="2800" b="1">
                <a:solidFill>
                  <a:prstClr val="white"/>
                </a:solidFill>
                <a:latin typeface="Arial" pitchFamily="34" charset="0"/>
                <a:ea typeface="MS PGothic" pitchFamily="34" charset="-128"/>
              </a:endParaRPr>
            </a:p>
          </p:txBody>
        </p:sp>
      </p:grpSp>
      <p:sp>
        <p:nvSpPr>
          <p:cNvPr id="789571" name="Text Box 67"/>
          <p:cNvSpPr txBox="1">
            <a:spLocks noChangeArrowheads="1"/>
          </p:cNvSpPr>
          <p:nvPr/>
        </p:nvSpPr>
        <p:spPr bwMode="auto">
          <a:xfrm>
            <a:off x="0" y="6477000"/>
            <a:ext cx="6553200" cy="2444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20000"/>
              </a:spcBef>
              <a:spcAft>
                <a:spcPct val="0"/>
              </a:spcAft>
            </a:pPr>
            <a:r>
              <a:rPr lang="en-US" sz="1000" dirty="0">
                <a:solidFill>
                  <a:prstClr val="white"/>
                </a:solidFill>
                <a:effectLst>
                  <a:outerShdw blurRad="38100" dist="38100" dir="2700000" algn="tl">
                    <a:srgbClr val="000000">
                      <a:alpha val="43137"/>
                    </a:srgbClr>
                  </a:outerShdw>
                </a:effectLst>
                <a:ea typeface="MS PGothic" pitchFamily="34" charset="-128"/>
              </a:rPr>
              <a:t>*Patient was defined as </a:t>
            </a:r>
            <a:r>
              <a:rPr lang="en-US" sz="1000" dirty="0" smtClean="0">
                <a:solidFill>
                  <a:prstClr val="white"/>
                </a:solidFill>
                <a:effectLst>
                  <a:outerShdw blurRad="38100" dist="38100" dir="2700000" algn="tl">
                    <a:srgbClr val="000000">
                      <a:alpha val="43137"/>
                    </a:srgbClr>
                  </a:outerShdw>
                </a:effectLst>
                <a:ea typeface="MS PGothic" pitchFamily="34" charset="-128"/>
              </a:rPr>
              <a:t>SVR24 </a:t>
            </a:r>
            <a:r>
              <a:rPr lang="en-US" sz="1000" dirty="0">
                <a:solidFill>
                  <a:prstClr val="white"/>
                </a:solidFill>
                <a:effectLst>
                  <a:outerShdw blurRad="38100" dist="38100" dir="2700000" algn="tl">
                    <a:srgbClr val="000000">
                      <a:alpha val="43137"/>
                    </a:srgbClr>
                  </a:outerShdw>
                </a:effectLst>
                <a:ea typeface="MS PGothic" pitchFamily="34" charset="-128"/>
              </a:rPr>
              <a:t>if HCV RNA was &lt; LLOQ in the visit window</a:t>
            </a:r>
          </a:p>
        </p:txBody>
      </p:sp>
      <p:sp>
        <p:nvSpPr>
          <p:cNvPr id="21" name="Oval 20"/>
          <p:cNvSpPr/>
          <p:nvPr/>
        </p:nvSpPr>
        <p:spPr>
          <a:xfrm>
            <a:off x="3860800" y="2149475"/>
            <a:ext cx="609600" cy="47625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2" name="Oval 20"/>
          <p:cNvSpPr/>
          <p:nvPr/>
        </p:nvSpPr>
        <p:spPr>
          <a:xfrm>
            <a:off x="6788150" y="3219450"/>
            <a:ext cx="609600" cy="47625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70" name="Text Box 25"/>
          <p:cNvSpPr txBox="1">
            <a:spLocks noChangeArrowheads="1"/>
          </p:cNvSpPr>
          <p:nvPr/>
        </p:nvSpPr>
        <p:spPr bwMode="auto">
          <a:xfrm>
            <a:off x="4709038" y="6568461"/>
            <a:ext cx="4423711"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sz="1200" dirty="0" smtClean="0">
                <a:solidFill>
                  <a:prstClr val="white"/>
                </a:solidFill>
              </a:rPr>
              <a:t>Updated from </a:t>
            </a:r>
            <a:r>
              <a:rPr lang="en-US" sz="1200" dirty="0" err="1" smtClean="0">
                <a:solidFill>
                  <a:prstClr val="white"/>
                </a:solidFill>
              </a:rPr>
              <a:t>Sulkowski</a:t>
            </a:r>
            <a:r>
              <a:rPr lang="en-US" sz="1200" dirty="0" smtClean="0">
                <a:solidFill>
                  <a:prstClr val="white"/>
                </a:solidFill>
              </a:rPr>
              <a:t>. </a:t>
            </a:r>
            <a:r>
              <a:rPr lang="sv-SE" sz="1200" dirty="0"/>
              <a:t>Ann Intern Med. 2013 Jul 16;159(2):86-96.</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a:xfrm>
            <a:off x="0" y="73176"/>
            <a:ext cx="9144000" cy="1371600"/>
          </a:xfrm>
        </p:spPr>
        <p:txBody>
          <a:bodyPr>
            <a:normAutofit/>
          </a:bodyPr>
          <a:lstStyle/>
          <a:p>
            <a:r>
              <a:rPr lang="en-CA" sz="3900" b="1" noProof="0" smtClean="0">
                <a:effectLst/>
              </a:rPr>
              <a:t>Events of Special Interest: Overall Treatment Phase</a:t>
            </a:r>
            <a:endParaRPr lang="en-CA" sz="3900" b="1" noProof="0">
              <a:effectLst/>
            </a:endParaRPr>
          </a:p>
        </p:txBody>
      </p:sp>
      <p:graphicFrame>
        <p:nvGraphicFramePr>
          <p:cNvPr id="792579" name="Group 3"/>
          <p:cNvGraphicFramePr>
            <a:graphicFrameLocks noGrp="1"/>
          </p:cNvGraphicFramePr>
          <p:nvPr>
            <p:ph type="tbl" idx="1"/>
            <p:extLst>
              <p:ext uri="{D42A27DB-BD31-4B8C-83A1-F6EECF244321}">
                <p14:modId xmlns:p14="http://schemas.microsoft.com/office/powerpoint/2010/main" val="2521006452"/>
              </p:ext>
            </p:extLst>
          </p:nvPr>
        </p:nvGraphicFramePr>
        <p:xfrm>
          <a:off x="457200" y="1543141"/>
          <a:ext cx="8382000" cy="4406139"/>
        </p:xfrm>
        <a:graphic>
          <a:graphicData uri="http://schemas.openxmlformats.org/drawingml/2006/table">
            <a:tbl>
              <a:tblPr/>
              <a:tblGrid>
                <a:gridCol w="2692400"/>
                <a:gridCol w="2689225"/>
                <a:gridCol w="3000375"/>
              </a:tblGrid>
              <a:tr h="77152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CA" sz="1800" b="1" i="0" u="none" strike="noStrike" cap="none" normalizeH="0" baseline="0" dirty="0" smtClean="0">
                        <a:ln>
                          <a:noFill/>
                        </a:ln>
                        <a:solidFill>
                          <a:schemeClr val="tx1"/>
                        </a:solidFill>
                        <a:effectLst/>
                        <a:latin typeface="+mn-lt"/>
                        <a:ea typeface="MS PGothic"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T/PR</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N=38</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n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PR</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N=22</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n/N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50000"/>
                      </a:schemeClr>
                    </a:solidFill>
                  </a:tcPr>
                </a:tc>
              </a:tr>
              <a:tr h="498475">
                <a:tc>
                  <a:txBody>
                    <a:bodyPr/>
                    <a:lstStyle/>
                    <a:p>
                      <a:pPr marL="0" marR="0" lvl="0" indent="0" algn="l" defTabSz="914400" rtl="0" eaLnBrk="0" fontAlgn="base" latinLnBrk="0" hangingPunct="0">
                        <a:lnSpc>
                          <a:spcPct val="100000"/>
                        </a:lnSpc>
                        <a:spcBef>
                          <a:spcPct val="0"/>
                        </a:spcBef>
                        <a:spcAft>
                          <a:spcPct val="2000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Severe rash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0 (0)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0 (0)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0"/>
                        </a:spcBef>
                        <a:spcAft>
                          <a:spcPct val="2000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Mild and moderate rash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13 (34)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5 (23)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ct val="100000"/>
                        </a:lnSpc>
                        <a:spcBef>
                          <a:spcPct val="0"/>
                        </a:spcBef>
                        <a:spcAft>
                          <a:spcPct val="2000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Anemia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7 (18)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4 (18)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0" fontAlgn="base" latinLnBrk="0" hangingPunct="0">
                        <a:lnSpc>
                          <a:spcPct val="100000"/>
                        </a:lnSpc>
                        <a:spcBef>
                          <a:spcPct val="0"/>
                        </a:spcBef>
                        <a:spcAft>
                          <a:spcPct val="2000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Grade 3 hemoglobin shifts* (7.0-8.9 g/dL)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11 (29)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5 (23)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12775">
                <a:tc>
                  <a:txBody>
                    <a:bodyPr/>
                    <a:lstStyle/>
                    <a:p>
                      <a:pPr marL="0" marR="0" lvl="0" indent="0" algn="l" defTabSz="914400" rtl="0" eaLnBrk="0" fontAlgn="base" latinLnBrk="0" hangingPunct="0">
                        <a:lnSpc>
                          <a:spcPct val="100000"/>
                        </a:lnSpc>
                        <a:spcBef>
                          <a:spcPct val="0"/>
                        </a:spcBef>
                        <a:spcAft>
                          <a:spcPct val="20000"/>
                        </a:spcAft>
                        <a:buClr>
                          <a:schemeClr val="tx1"/>
                        </a:buClr>
                        <a:buSzPct val="60000"/>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Use of erythropoietin stimulating agent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3 (8)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mn-lt"/>
                          <a:ea typeface="MS PGothic" pitchFamily="34" charset="-128"/>
                        </a:rPr>
                        <a:t>1 (5)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0" fontAlgn="base" latinLnBrk="0" hangingPunct="0">
                        <a:lnSpc>
                          <a:spcPct val="100000"/>
                        </a:lnSpc>
                        <a:spcBef>
                          <a:spcPct val="0"/>
                        </a:spcBef>
                        <a:spcAft>
                          <a:spcPct val="20000"/>
                        </a:spcAft>
                        <a:buClr>
                          <a:schemeClr val="tx1"/>
                        </a:buClr>
                        <a:buSzPct val="60000"/>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Blood transfusions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4 (11)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mn-lt"/>
                          <a:ea typeface="MS PGothic" pitchFamily="34" charset="-128"/>
                        </a:rPr>
                        <a:t>1 (5)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92616" name="Rectangle 40"/>
          <p:cNvSpPr>
            <a:spLocks noChangeArrowheads="1"/>
          </p:cNvSpPr>
          <p:nvPr/>
        </p:nvSpPr>
        <p:spPr bwMode="auto">
          <a:xfrm>
            <a:off x="228600" y="6170613"/>
            <a:ext cx="7928004" cy="31944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lnSpc>
                <a:spcPct val="80000"/>
              </a:lnSpc>
              <a:spcBef>
                <a:spcPct val="20000"/>
              </a:spcBef>
              <a:spcAft>
                <a:spcPct val="0"/>
              </a:spcAft>
              <a:buFontTx/>
              <a:buChar char="•"/>
            </a:pPr>
            <a:r>
              <a:rPr lang="en-US" b="1" dirty="0">
                <a:solidFill>
                  <a:prstClr val="white"/>
                </a:solidFill>
                <a:effectLst>
                  <a:outerShdw blurRad="38100" dist="38100" dir="2700000" algn="tl">
                    <a:srgbClr val="000000">
                      <a:alpha val="43137"/>
                    </a:srgbClr>
                  </a:outerShdw>
                </a:effectLst>
                <a:ea typeface="MS PGothic" pitchFamily="34" charset="-128"/>
              </a:rPr>
              <a:t>CD4 counts declined in both T/PR and PR groups; CD4% remained unchanged</a:t>
            </a:r>
          </a:p>
        </p:txBody>
      </p:sp>
      <p:sp>
        <p:nvSpPr>
          <p:cNvPr id="792617" name="Rectangle 41"/>
          <p:cNvSpPr>
            <a:spLocks noChangeArrowheads="1"/>
          </p:cNvSpPr>
          <p:nvPr/>
        </p:nvSpPr>
        <p:spPr bwMode="auto">
          <a:xfrm>
            <a:off x="304800" y="6583363"/>
            <a:ext cx="1880643" cy="27699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fontAlgn="base">
              <a:spcBef>
                <a:spcPct val="0"/>
              </a:spcBef>
              <a:spcAft>
                <a:spcPct val="0"/>
              </a:spcAft>
            </a:pPr>
            <a:r>
              <a:rPr lang="en-US" sz="1200" baseline="30000">
                <a:solidFill>
                  <a:prstClr val="white"/>
                </a:solidFill>
                <a:ea typeface="MS PGothic" pitchFamily="34" charset="-128"/>
              </a:rPr>
              <a:t>*</a:t>
            </a:r>
            <a:r>
              <a:rPr lang="en-US" sz="1200">
                <a:solidFill>
                  <a:prstClr val="white"/>
                </a:solidFill>
                <a:ea typeface="MS PGothic" pitchFamily="34" charset="-128"/>
              </a:rPr>
              <a:t>DAIDS HIV-negative scale</a:t>
            </a:r>
          </a:p>
        </p:txBody>
      </p:sp>
      <p:sp>
        <p:nvSpPr>
          <p:cNvPr id="6" name="Text Box 65"/>
          <p:cNvSpPr txBox="1">
            <a:spLocks noChangeArrowheads="1"/>
          </p:cNvSpPr>
          <p:nvPr/>
        </p:nvSpPr>
        <p:spPr bwMode="auto">
          <a:xfrm>
            <a:off x="8134747" y="6525344"/>
            <a:ext cx="850105"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dirty="0">
                <a:solidFill>
                  <a:prstClr val="white"/>
                </a:solidFill>
              </a:rPr>
              <a:t>CROI 2012</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0" y="0"/>
            <a:ext cx="9144000" cy="1676400"/>
          </a:xfrm>
        </p:spPr>
        <p:txBody>
          <a:bodyPr>
            <a:normAutofit/>
          </a:bodyPr>
          <a:lstStyle/>
          <a:p>
            <a:r>
              <a:rPr lang="en-CA" sz="4300" b="1" noProof="0" smtClean="0">
                <a:effectLst/>
              </a:rPr>
              <a:t>Conclusions</a:t>
            </a:r>
            <a:endParaRPr lang="en-CA" sz="4300" b="1" noProof="0">
              <a:effectLst/>
            </a:endParaRPr>
          </a:p>
        </p:txBody>
      </p:sp>
      <p:sp>
        <p:nvSpPr>
          <p:cNvPr id="793603" name="Rectangle 3"/>
          <p:cNvSpPr>
            <a:spLocks noGrp="1" noChangeArrowheads="1"/>
          </p:cNvSpPr>
          <p:nvPr>
            <p:ph idx="1"/>
          </p:nvPr>
        </p:nvSpPr>
        <p:spPr/>
        <p:txBody>
          <a:bodyPr>
            <a:normAutofit lnSpcReduction="10000"/>
          </a:bodyPr>
          <a:lstStyle/>
          <a:p>
            <a:pPr>
              <a:lnSpc>
                <a:spcPct val="90000"/>
              </a:lnSpc>
            </a:pPr>
            <a:r>
              <a:rPr lang="en-CA" sz="2400" b="1" noProof="0" dirty="0" smtClean="0">
                <a:effectLst/>
              </a:rPr>
              <a:t>Higher SVR24 rates were observed in chronic genotype 1 HCV/HIV co-infected patients treated with </a:t>
            </a:r>
            <a:r>
              <a:rPr lang="en-CA" sz="2400" b="1" noProof="0" dirty="0" err="1" smtClean="0">
                <a:effectLst/>
              </a:rPr>
              <a:t>telaprevir</a:t>
            </a:r>
            <a:r>
              <a:rPr lang="en-CA" sz="2400" b="1" noProof="0" dirty="0" smtClean="0">
                <a:effectLst/>
              </a:rPr>
              <a:t> combination treatment</a:t>
            </a:r>
          </a:p>
          <a:p>
            <a:pPr lvl="1">
              <a:lnSpc>
                <a:spcPct val="90000"/>
              </a:lnSpc>
            </a:pPr>
            <a:r>
              <a:rPr lang="en-CA" sz="2400" b="1" noProof="0" dirty="0" smtClean="0">
                <a:effectLst/>
              </a:rPr>
              <a:t>T/PR 74%</a:t>
            </a:r>
          </a:p>
          <a:p>
            <a:pPr lvl="1">
              <a:lnSpc>
                <a:spcPct val="90000"/>
              </a:lnSpc>
            </a:pPr>
            <a:r>
              <a:rPr lang="en-CA" sz="2400" b="1" noProof="0" dirty="0" smtClean="0">
                <a:effectLst/>
              </a:rPr>
              <a:t>PR 45%</a:t>
            </a:r>
            <a:endParaRPr lang="en-CA" sz="2000" b="1" noProof="0" dirty="0" smtClean="0">
              <a:effectLst/>
            </a:endParaRPr>
          </a:p>
          <a:p>
            <a:pPr>
              <a:lnSpc>
                <a:spcPct val="90000"/>
              </a:lnSpc>
              <a:spcBef>
                <a:spcPct val="30000"/>
              </a:spcBef>
              <a:spcAft>
                <a:spcPct val="30000"/>
              </a:spcAft>
            </a:pPr>
            <a:endParaRPr lang="en-CA" sz="2400" b="1" noProof="0" dirty="0" smtClean="0">
              <a:effectLst/>
            </a:endParaRPr>
          </a:p>
          <a:p>
            <a:pPr>
              <a:lnSpc>
                <a:spcPct val="90000"/>
              </a:lnSpc>
              <a:spcBef>
                <a:spcPct val="30000"/>
              </a:spcBef>
              <a:spcAft>
                <a:spcPct val="30000"/>
              </a:spcAft>
            </a:pPr>
            <a:r>
              <a:rPr lang="en-CA" sz="2400" b="1" noProof="0" dirty="0" smtClean="0">
                <a:effectLst/>
              </a:rPr>
              <a:t>In patients treated with </a:t>
            </a:r>
            <a:r>
              <a:rPr lang="en-CA" sz="2400" b="1" noProof="0" dirty="0" err="1" smtClean="0">
                <a:effectLst/>
              </a:rPr>
              <a:t>telaprevir</a:t>
            </a:r>
            <a:r>
              <a:rPr lang="en-CA" sz="2400" b="1" noProof="0" dirty="0" smtClean="0">
                <a:effectLst/>
              </a:rPr>
              <a:t> combination treatment, overall safety and tolerability profile was comparable to that previously observed in chronic genotype 1 HCV mono-infected patients</a:t>
            </a:r>
          </a:p>
          <a:p>
            <a:pPr>
              <a:lnSpc>
                <a:spcPct val="90000"/>
              </a:lnSpc>
            </a:pPr>
            <a:endParaRPr lang="en-CA" sz="2400" b="1" noProof="0" dirty="0">
              <a:effectLst/>
            </a:endParaRPr>
          </a:p>
        </p:txBody>
      </p:sp>
      <p:sp>
        <p:nvSpPr>
          <p:cNvPr id="21" name="Oval 20"/>
          <p:cNvSpPr/>
          <p:nvPr/>
        </p:nvSpPr>
        <p:spPr>
          <a:xfrm>
            <a:off x="533400" y="2924944"/>
            <a:ext cx="2475272" cy="9850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prstClr val="white"/>
              </a:solidFill>
            </a:endParaRPr>
          </a:p>
        </p:txBody>
      </p:sp>
      <p:sp>
        <p:nvSpPr>
          <p:cNvPr id="5" name="Text Box 25"/>
          <p:cNvSpPr txBox="1">
            <a:spLocks noChangeArrowheads="1"/>
          </p:cNvSpPr>
          <p:nvPr/>
        </p:nvSpPr>
        <p:spPr bwMode="auto">
          <a:xfrm>
            <a:off x="4709038" y="6568461"/>
            <a:ext cx="4423711" cy="276999"/>
          </a:xfrm>
          <a:prstGeom prst="rect">
            <a:avLst/>
          </a:prstGeom>
          <a:noFill/>
          <a:ln>
            <a:noFill/>
          </a:ln>
          <a:effectLst/>
          <a:extLst>
            <a:ext uri="{909E8E84-426E-40DD-AFC4-6F175D3DCCD1}">
              <a14:hiddenFill xmlns:a14="http://schemas.microsoft.com/office/drawing/2010/main">
                <a:solidFill>
                  <a:srgbClr val="E6E65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fontAlgn="base" hangingPunct="0">
              <a:spcBef>
                <a:spcPct val="0"/>
              </a:spcBef>
              <a:spcAft>
                <a:spcPct val="0"/>
              </a:spcAft>
            </a:pPr>
            <a:r>
              <a:rPr lang="en-US" sz="1200" dirty="0" smtClean="0">
                <a:solidFill>
                  <a:prstClr val="white"/>
                </a:solidFill>
              </a:rPr>
              <a:t>Updated from </a:t>
            </a:r>
            <a:r>
              <a:rPr lang="en-US" sz="1200" dirty="0" err="1" smtClean="0">
                <a:solidFill>
                  <a:prstClr val="white"/>
                </a:solidFill>
              </a:rPr>
              <a:t>Sulkowski</a:t>
            </a:r>
            <a:r>
              <a:rPr lang="en-US" sz="1200" dirty="0" smtClean="0">
                <a:solidFill>
                  <a:prstClr val="white"/>
                </a:solidFill>
              </a:rPr>
              <a:t>. </a:t>
            </a:r>
            <a:r>
              <a:rPr lang="sv-SE" sz="1200" dirty="0"/>
              <a:t>Ann Intern Med. 2013 Jul 16;159(2):86-96.</a:t>
            </a:r>
            <a:endParaRPr lang="en-US" sz="1200"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216"/>
            <a:ext cx="8229600" cy="1143000"/>
          </a:xfrm>
        </p:spPr>
        <p:txBody>
          <a:bodyPr>
            <a:normAutofit/>
          </a:bodyPr>
          <a:lstStyle/>
          <a:p>
            <a:r>
              <a:rPr lang="en-CA" sz="4300" noProof="0" smtClean="0">
                <a:effectLst/>
              </a:rPr>
              <a:t>IDU and HIV</a:t>
            </a:r>
            <a:endParaRPr lang="en-CA" sz="4300" noProof="0">
              <a:effectLst/>
            </a:endParaRPr>
          </a:p>
        </p:txBody>
      </p:sp>
      <p:pic>
        <p:nvPicPr>
          <p:cNvPr id="4" name="Picture 3"/>
          <p:cNvPicPr>
            <a:picLocks noChangeAspect="1"/>
          </p:cNvPicPr>
          <p:nvPr/>
        </p:nvPicPr>
        <p:blipFill rotWithShape="1">
          <a:blip r:embed="rId3" cstate="print"/>
          <a:srcRect l="3543" r="4257"/>
          <a:stretch/>
        </p:blipFill>
        <p:spPr>
          <a:xfrm>
            <a:off x="435934" y="1752600"/>
            <a:ext cx="8250865" cy="4127500"/>
          </a:xfrm>
          <a:prstGeom prst="rect">
            <a:avLst/>
          </a:prstGeom>
        </p:spPr>
      </p:pic>
      <p:sp>
        <p:nvSpPr>
          <p:cNvPr id="5" name="TextBox 4"/>
          <p:cNvSpPr txBox="1"/>
          <p:nvPr/>
        </p:nvSpPr>
        <p:spPr>
          <a:xfrm>
            <a:off x="6542384" y="6464369"/>
            <a:ext cx="3286200" cy="276999"/>
          </a:xfrm>
          <a:prstGeom prst="rect">
            <a:avLst/>
          </a:prstGeom>
          <a:noFill/>
        </p:spPr>
        <p:txBody>
          <a:bodyPr wrap="square" rtlCol="0">
            <a:spAutoFit/>
          </a:bodyPr>
          <a:lstStyle/>
          <a:p>
            <a:r>
              <a:rPr lang="en-CA" sz="1200" i="1" dirty="0" smtClean="0">
                <a:solidFill>
                  <a:prstClr val="white"/>
                </a:solidFill>
              </a:rPr>
              <a:t>Public Health Agency of Canada</a:t>
            </a:r>
            <a:r>
              <a:rPr lang="en-CA" sz="1200" dirty="0" smtClean="0">
                <a:solidFill>
                  <a:prstClr val="white"/>
                </a:solidFill>
              </a:rPr>
              <a:t>, 2010</a:t>
            </a:r>
            <a:endParaRPr lang="en-CA" sz="1200" dirty="0">
              <a:solidFill>
                <a:prstClr val="white"/>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6914" name="Rectangle 2"/>
          <p:cNvSpPr>
            <a:spLocks noGrp="1" noChangeArrowheads="1"/>
          </p:cNvSpPr>
          <p:nvPr>
            <p:ph type="title" idx="4294967295"/>
          </p:nvPr>
        </p:nvSpPr>
        <p:spPr>
          <a:xfrm>
            <a:off x="0" y="-118552"/>
            <a:ext cx="9144000" cy="1752600"/>
          </a:xfrm>
        </p:spPr>
        <p:txBody>
          <a:bodyPr lIns="90000" tIns="46800" rIns="90000" bIns="46800">
            <a:normAutofit/>
          </a:bodyPr>
          <a:lstStyle/>
          <a:p>
            <a:pPr eaLnBrk="1" hangingPunct="1"/>
            <a:r>
              <a:rPr lang="en-CA" sz="3600" noProof="0" smtClean="0">
                <a:effectLst/>
              </a:rPr>
              <a:t>Interactions Between HCV and HIV PIs</a:t>
            </a:r>
            <a:br>
              <a:rPr lang="en-CA" sz="3600" noProof="0" smtClean="0">
                <a:effectLst/>
              </a:rPr>
            </a:br>
            <a:r>
              <a:rPr lang="en-CA" sz="3200" i="1" noProof="0" smtClean="0">
                <a:effectLst/>
              </a:rPr>
              <a:t>Summary of Healthy Volunteer Studies</a:t>
            </a:r>
            <a:endParaRPr lang="en-CA" sz="3200" i="1" noProof="0">
              <a:effectLst/>
            </a:endParaRPr>
          </a:p>
        </p:txBody>
      </p:sp>
      <p:graphicFrame>
        <p:nvGraphicFramePr>
          <p:cNvPr id="2" name="Object 3"/>
          <p:cNvGraphicFramePr>
            <a:graphicFrameLocks noGrp="1" noChangeAspect="1"/>
          </p:cNvGraphicFramePr>
          <p:nvPr>
            <p:ph sz="half" idx="4294967295"/>
            <p:extLst>
              <p:ext uri="{D42A27DB-BD31-4B8C-83A1-F6EECF244321}">
                <p14:modId xmlns:p14="http://schemas.microsoft.com/office/powerpoint/2010/main" val="40214143"/>
              </p:ext>
            </p:extLst>
          </p:nvPr>
        </p:nvGraphicFramePr>
        <p:xfrm>
          <a:off x="179512" y="1340768"/>
          <a:ext cx="4698686" cy="2751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06916" name="Object 4"/>
          <p:cNvGraphicFramePr>
            <a:graphicFrameLocks noGrp="1" noChangeAspect="1"/>
          </p:cNvGraphicFramePr>
          <p:nvPr>
            <p:ph sz="half" idx="4294967295"/>
            <p:extLst>
              <p:ext uri="{D42A27DB-BD31-4B8C-83A1-F6EECF244321}">
                <p14:modId xmlns:p14="http://schemas.microsoft.com/office/powerpoint/2010/main" val="3731118725"/>
              </p:ext>
            </p:extLst>
          </p:nvPr>
        </p:nvGraphicFramePr>
        <p:xfrm>
          <a:off x="3923928" y="1484784"/>
          <a:ext cx="6580032" cy="2520280"/>
        </p:xfrm>
        <a:graphic>
          <a:graphicData uri="http://schemas.openxmlformats.org/presentationml/2006/ole">
            <mc:AlternateContent xmlns:mc="http://schemas.openxmlformats.org/markup-compatibility/2006">
              <mc:Choice xmlns:v="urn:schemas-microsoft-com:vml" Requires="v">
                <p:oleObj spid="_x0000_s2098" name="Chart" r:id="rId5" imgW="5172067" imgH="1981312" progId="MSGraph.Chart.8">
                  <p:embed followColorScheme="full"/>
                </p:oleObj>
              </mc:Choice>
              <mc:Fallback>
                <p:oleObj name="Chart" r:id="rId5" imgW="5172067" imgH="1981312" progId="MSGraph.Chart.8">
                  <p:embed followColorScheme="full"/>
                  <p:pic>
                    <p:nvPicPr>
                      <p:cNvPr id="0" name="Picture 9"/>
                      <p:cNvPicPr>
                        <a:picLocks noGrp="1" noChangeAspect="1" noChangeArrowheads="1"/>
                      </p:cNvPicPr>
                      <p:nvPr/>
                    </p:nvPicPr>
                    <p:blipFill>
                      <a:blip r:embed="rId6"/>
                      <a:srcRect/>
                      <a:stretch>
                        <a:fillRect/>
                      </a:stretch>
                    </p:blipFill>
                    <p:spPr bwMode="auto">
                      <a:xfrm>
                        <a:off x="3923928" y="1484784"/>
                        <a:ext cx="6580032" cy="2520280"/>
                      </a:xfrm>
                      <a:prstGeom prst="rect">
                        <a:avLst/>
                      </a:prstGeom>
                      <a:noFill/>
                      <a:extLst/>
                    </p:spPr>
                  </p:pic>
                </p:oleObj>
              </mc:Fallback>
            </mc:AlternateContent>
          </a:graphicData>
        </a:graphic>
      </p:graphicFrame>
      <p:sp>
        <p:nvSpPr>
          <p:cNvPr id="806917" name="Rectangle 5"/>
          <p:cNvSpPr>
            <a:spLocks noChangeArrowheads="1"/>
          </p:cNvSpPr>
          <p:nvPr/>
        </p:nvSpPr>
        <p:spPr bwMode="auto">
          <a:xfrm>
            <a:off x="506288" y="4267200"/>
            <a:ext cx="8458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457200" indent="-457200" defTabSz="449263" fontAlgn="base">
              <a:spcBef>
                <a:spcPct val="20000"/>
              </a:spcBef>
              <a:spcAft>
                <a:spcPct val="0"/>
              </a:spcAft>
              <a:buClr>
                <a:srgbClr val="FFB91D"/>
              </a:buClr>
              <a:buSzPct val="90000"/>
              <a:buFont typeface="Wingdings" pitchFamily="2" charset="2"/>
              <a:buChar char="l"/>
            </a:pPr>
            <a:r>
              <a:rPr lang="en-CA" sz="24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Dosing recommendations:</a:t>
            </a:r>
          </a:p>
          <a:p>
            <a:pPr marL="800100" lvl="1" indent="-342900" defTabSz="449263" fontAlgn="base">
              <a:spcBef>
                <a:spcPct val="20000"/>
              </a:spcBef>
              <a:spcAft>
                <a:spcPct val="0"/>
              </a:spcAft>
              <a:buClr>
                <a:srgbClr val="F97817"/>
              </a:buClr>
              <a:buSzPct val="70000"/>
              <a:buFont typeface="Wingdings" pitchFamily="2" charset="2"/>
              <a:buChar char="l"/>
            </a:pPr>
            <a:r>
              <a:rPr lang="en-CA" sz="2200" b="1" u="sng"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Boceprevir</a:t>
            </a:r>
            <a:r>
              <a:rPr lang="en-CA" sz="2200" b="1" u="sng"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  </a:t>
            </a:r>
            <a:r>
              <a:rPr lang="en-CA" sz="2200" b="1"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coadministration</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 with ritonavir-boosted PIs is not recommended</a:t>
            </a:r>
          </a:p>
          <a:p>
            <a:pPr marL="800100" lvl="1" indent="-342900" defTabSz="449263" fontAlgn="base">
              <a:spcBef>
                <a:spcPct val="20000"/>
              </a:spcBef>
              <a:spcAft>
                <a:spcPct val="0"/>
              </a:spcAft>
              <a:buClr>
                <a:srgbClr val="F97817"/>
              </a:buClr>
              <a:buSzPct val="70000"/>
              <a:buFont typeface="Wingdings" pitchFamily="2" charset="2"/>
              <a:buChar char="l"/>
            </a:pPr>
            <a:r>
              <a:rPr lang="en-CA" sz="2200" b="1" u="sng"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Telaprevir</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  do not administer with </a:t>
            </a:r>
            <a:r>
              <a:rPr lang="en-CA" sz="2200" b="1"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DRVr</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 </a:t>
            </a:r>
            <a:r>
              <a:rPr lang="en-CA" sz="2200" b="1"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FPVr</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 or </a:t>
            </a:r>
            <a:r>
              <a:rPr lang="en-CA" sz="2200" b="1"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LPVr</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 ongoing evaluation with </a:t>
            </a:r>
            <a:r>
              <a:rPr lang="en-CA" sz="2200" b="1"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ATVr</a:t>
            </a:r>
            <a:endParaRPr lang="en-US"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endParaRPr>
          </a:p>
        </p:txBody>
      </p:sp>
      <p:sp>
        <p:nvSpPr>
          <p:cNvPr id="806918" name="Text Box 6"/>
          <p:cNvSpPr txBox="1">
            <a:spLocks noChangeArrowheads="1"/>
          </p:cNvSpPr>
          <p:nvPr/>
        </p:nvSpPr>
        <p:spPr bwMode="auto">
          <a:xfrm>
            <a:off x="1295400" y="6553200"/>
            <a:ext cx="7848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defRPr sz="2400">
                <a:solidFill>
                  <a:schemeClr val="tx1"/>
                </a:solidFill>
                <a:latin typeface="Times New Roman" pitchFamily="18" charset="0"/>
              </a:defRPr>
            </a:lvl1pPr>
            <a:lvl2pPr marL="742950" indent="-285750" defTabSz="449263">
              <a:defRPr sz="2400">
                <a:solidFill>
                  <a:schemeClr val="tx1"/>
                </a:solidFill>
                <a:latin typeface="Times New Roman" pitchFamily="18" charset="0"/>
              </a:defRPr>
            </a:lvl2pPr>
            <a:lvl3pPr marL="1143000" indent="-228600" defTabSz="449263">
              <a:defRPr sz="2400">
                <a:solidFill>
                  <a:schemeClr val="tx1"/>
                </a:solidFill>
                <a:latin typeface="Times New Roman" pitchFamily="18" charset="0"/>
              </a:defRPr>
            </a:lvl3pPr>
            <a:lvl4pPr marL="1600200" indent="-228600" defTabSz="449263">
              <a:defRPr sz="2400">
                <a:solidFill>
                  <a:schemeClr val="tx1"/>
                </a:solidFill>
                <a:latin typeface="Times New Roman" pitchFamily="18" charset="0"/>
              </a:defRPr>
            </a:lvl4pPr>
            <a:lvl5pPr marL="2057400" indent="-228600" defTabSz="449263">
              <a:defRPr sz="2400">
                <a:solidFill>
                  <a:schemeClr val="tx1"/>
                </a:solidFill>
                <a:latin typeface="Times New Roman" pitchFamily="18" charset="0"/>
              </a:defRPr>
            </a:lvl5pPr>
            <a:lvl6pPr marL="2514600" indent="-228600" defTabSz="449263" eaLnBrk="0" fontAlgn="base" hangingPunct="0">
              <a:spcBef>
                <a:spcPct val="0"/>
              </a:spcBef>
              <a:spcAft>
                <a:spcPct val="0"/>
              </a:spcAft>
              <a:defRPr sz="2400">
                <a:solidFill>
                  <a:schemeClr val="tx1"/>
                </a:solidFill>
                <a:latin typeface="Times New Roman" pitchFamily="18" charset="0"/>
              </a:defRPr>
            </a:lvl6pPr>
            <a:lvl7pPr marL="2971800" indent="-228600" defTabSz="449263" eaLnBrk="0" fontAlgn="base" hangingPunct="0">
              <a:spcBef>
                <a:spcPct val="0"/>
              </a:spcBef>
              <a:spcAft>
                <a:spcPct val="0"/>
              </a:spcAft>
              <a:defRPr sz="2400">
                <a:solidFill>
                  <a:schemeClr val="tx1"/>
                </a:solidFill>
                <a:latin typeface="Times New Roman" pitchFamily="18" charset="0"/>
              </a:defRPr>
            </a:lvl7pPr>
            <a:lvl8pPr marL="3429000" indent="-228600" defTabSz="449263" eaLnBrk="0" fontAlgn="base" hangingPunct="0">
              <a:spcBef>
                <a:spcPct val="0"/>
              </a:spcBef>
              <a:spcAft>
                <a:spcPct val="0"/>
              </a:spcAft>
              <a:defRPr sz="2400">
                <a:solidFill>
                  <a:schemeClr val="tx1"/>
                </a:solidFill>
                <a:latin typeface="Times New Roman" pitchFamily="18" charset="0"/>
              </a:defRPr>
            </a:lvl8pPr>
            <a:lvl9pPr marL="3886200" indent="-228600" defTabSz="449263" eaLnBrk="0" fontAlgn="base" hangingPunct="0">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buClr>
                <a:srgbClr val="000000"/>
              </a:buClr>
              <a:buSzPct val="100000"/>
              <a:buFont typeface="Times New Roman" pitchFamily="18" charset="0"/>
              <a:buNone/>
            </a:pPr>
            <a:r>
              <a:rPr lang="en-CA" sz="1200" dirty="0" smtClean="0">
                <a:solidFill>
                  <a:srgbClr val="FFFFFF"/>
                </a:solidFill>
                <a:latin typeface="Corbel"/>
                <a:ea typeface="Arial Unicode MS" pitchFamily="34" charset="-128"/>
                <a:cs typeface="Arial Unicode MS" pitchFamily="34" charset="-128"/>
              </a:rPr>
              <a:t>van </a:t>
            </a:r>
            <a:r>
              <a:rPr lang="en-CA" sz="1200" dirty="0" err="1">
                <a:solidFill>
                  <a:srgbClr val="FFFFFF"/>
                </a:solidFill>
                <a:latin typeface="Corbel"/>
                <a:ea typeface="Arial Unicode MS" pitchFamily="34" charset="-128"/>
                <a:cs typeface="Arial Unicode MS" pitchFamily="34" charset="-128"/>
              </a:rPr>
              <a:t>Heeswijk</a:t>
            </a:r>
            <a:r>
              <a:rPr lang="en-US" sz="1200" dirty="0">
                <a:solidFill>
                  <a:srgbClr val="FFFFFF"/>
                </a:solidFill>
                <a:latin typeface="Corbel"/>
                <a:ea typeface="Arial Unicode MS" pitchFamily="34" charset="-128"/>
                <a:cs typeface="Arial Unicode MS" pitchFamily="34" charset="-128"/>
              </a:rPr>
              <a:t> et al.  CROI 2011, #119. </a:t>
            </a:r>
            <a:r>
              <a:rPr lang="en-CA" sz="1200" dirty="0" err="1">
                <a:solidFill>
                  <a:srgbClr val="FFFFFF"/>
                </a:solidFill>
                <a:latin typeface="Corbel"/>
                <a:ea typeface="Arial Unicode MS" pitchFamily="34" charset="-128"/>
                <a:cs typeface="Arial Unicode MS" pitchFamily="34" charset="-128"/>
              </a:rPr>
              <a:t>Hulskotte</a:t>
            </a:r>
            <a:r>
              <a:rPr lang="en-CA" sz="1200" dirty="0">
                <a:solidFill>
                  <a:srgbClr val="FFFFFF"/>
                </a:solidFill>
                <a:latin typeface="Corbel"/>
                <a:ea typeface="Arial Unicode MS" pitchFamily="34" charset="-128"/>
                <a:cs typeface="Arial Unicode MS" pitchFamily="34" charset="-128"/>
              </a:rPr>
              <a:t>  et al.  CROI 2012, #</a:t>
            </a:r>
            <a:r>
              <a:rPr lang="en-CA" sz="1200" dirty="0" smtClean="0">
                <a:solidFill>
                  <a:srgbClr val="FFFFFF"/>
                </a:solidFill>
                <a:latin typeface="Corbel"/>
                <a:ea typeface="Arial Unicode MS" pitchFamily="34" charset="-128"/>
                <a:cs typeface="Arial Unicode MS" pitchFamily="34" charset="-128"/>
              </a:rPr>
              <a:t>771LB</a:t>
            </a:r>
            <a:endParaRPr lang="en-US" sz="1200" dirty="0">
              <a:solidFill>
                <a:srgbClr val="FFFFFF"/>
              </a:solidFill>
              <a:latin typeface="Corbel"/>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7938" name="Rectangle 2"/>
          <p:cNvSpPr>
            <a:spLocks noGrp="1" noChangeArrowheads="1"/>
          </p:cNvSpPr>
          <p:nvPr>
            <p:ph type="title" idx="4294967295"/>
          </p:nvPr>
        </p:nvSpPr>
        <p:spPr>
          <a:xfrm>
            <a:off x="0" y="-58424"/>
            <a:ext cx="9144000" cy="1600200"/>
          </a:xfrm>
        </p:spPr>
        <p:txBody>
          <a:bodyPr lIns="90000" tIns="46800" rIns="90000" bIns="46800">
            <a:normAutofit/>
          </a:bodyPr>
          <a:lstStyle/>
          <a:p>
            <a:pPr eaLnBrk="1" hangingPunct="1"/>
            <a:r>
              <a:rPr lang="en-CA" sz="3600" noProof="0" smtClean="0">
                <a:effectLst/>
              </a:rPr>
              <a:t>Interactions Between HCV DAA &amp; EFV</a:t>
            </a:r>
            <a:br>
              <a:rPr lang="en-CA" sz="3600" noProof="0" smtClean="0">
                <a:effectLst/>
              </a:rPr>
            </a:br>
            <a:r>
              <a:rPr lang="en-CA" sz="3200" i="1" noProof="0" smtClean="0">
                <a:effectLst/>
              </a:rPr>
              <a:t>Summary of Healthy Volunteer Studies</a:t>
            </a:r>
            <a:endParaRPr lang="en-CA" sz="3200" i="1" noProof="0">
              <a:effectLst/>
            </a:endParaRPr>
          </a:p>
        </p:txBody>
      </p:sp>
      <p:graphicFrame>
        <p:nvGraphicFramePr>
          <p:cNvPr id="807939" name="Object 3"/>
          <p:cNvGraphicFramePr>
            <a:graphicFrameLocks noGrp="1" noChangeAspect="1"/>
          </p:cNvGraphicFramePr>
          <p:nvPr>
            <p:ph sz="half" idx="4294967295"/>
            <p:extLst>
              <p:ext uri="{D42A27DB-BD31-4B8C-83A1-F6EECF244321}">
                <p14:modId xmlns:p14="http://schemas.microsoft.com/office/powerpoint/2010/main" val="2109412901"/>
              </p:ext>
            </p:extLst>
          </p:nvPr>
        </p:nvGraphicFramePr>
        <p:xfrm>
          <a:off x="-762000" y="1524000"/>
          <a:ext cx="6705600" cy="2713038"/>
        </p:xfrm>
        <a:graphic>
          <a:graphicData uri="http://schemas.openxmlformats.org/presentationml/2006/ole">
            <mc:AlternateContent xmlns:mc="http://schemas.openxmlformats.org/markup-compatibility/2006">
              <mc:Choice xmlns:v="urn:schemas-microsoft-com:vml" Requires="v">
                <p:oleObj spid="_x0000_s3171" name="Chart" r:id="rId4" imgW="6908800" imgH="2654300" progId="MSGraph.Chart.8">
                  <p:embed followColorScheme="full"/>
                </p:oleObj>
              </mc:Choice>
              <mc:Fallback>
                <p:oleObj name="Chart" r:id="rId4" imgW="6908800" imgH="2654300" progId="MSGraph.Chart.8">
                  <p:embed followColorScheme="full"/>
                  <p:pic>
                    <p:nvPicPr>
                      <p:cNvPr id="0" name="Picture 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6705600" cy="271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7940" name="Object 4"/>
          <p:cNvGraphicFramePr>
            <a:graphicFrameLocks noGrp="1" noChangeAspect="1"/>
          </p:cNvGraphicFramePr>
          <p:nvPr>
            <p:ph sz="half" idx="4294967295"/>
            <p:extLst>
              <p:ext uri="{D42A27DB-BD31-4B8C-83A1-F6EECF244321}">
                <p14:modId xmlns:p14="http://schemas.microsoft.com/office/powerpoint/2010/main" val="711951468"/>
              </p:ext>
            </p:extLst>
          </p:nvPr>
        </p:nvGraphicFramePr>
        <p:xfrm>
          <a:off x="3563887" y="1523430"/>
          <a:ext cx="6984777" cy="2676160"/>
        </p:xfrm>
        <a:graphic>
          <a:graphicData uri="http://schemas.openxmlformats.org/presentationml/2006/ole">
            <mc:AlternateContent xmlns:mc="http://schemas.openxmlformats.org/markup-compatibility/2006">
              <mc:Choice xmlns:v="urn:schemas-microsoft-com:vml" Requires="v">
                <p:oleObj spid="_x0000_s3172" name="Chart" r:id="rId6" imgW="5172067" imgH="1981312" progId="MSGraph.Chart.8">
                  <p:embed followColorScheme="full"/>
                </p:oleObj>
              </mc:Choice>
              <mc:Fallback>
                <p:oleObj name="Chart" r:id="rId6" imgW="5172067" imgH="1981312" progId="MSGraph.Chart.8">
                  <p:embed followColorScheme="full"/>
                  <p:pic>
                    <p:nvPicPr>
                      <p:cNvPr id="0" name="Picture 18"/>
                      <p:cNvPicPr>
                        <a:picLocks noGrp="1" noChangeAspect="1" noChangeArrowheads="1"/>
                      </p:cNvPicPr>
                      <p:nvPr/>
                    </p:nvPicPr>
                    <p:blipFill>
                      <a:blip r:embed="rId7"/>
                      <a:srcRect/>
                      <a:stretch>
                        <a:fillRect/>
                      </a:stretch>
                    </p:blipFill>
                    <p:spPr bwMode="auto">
                      <a:xfrm>
                        <a:off x="3563887" y="1523430"/>
                        <a:ext cx="6984777" cy="2676160"/>
                      </a:xfrm>
                      <a:prstGeom prst="rect">
                        <a:avLst/>
                      </a:prstGeom>
                      <a:noFill/>
                      <a:extLst/>
                    </p:spPr>
                  </p:pic>
                </p:oleObj>
              </mc:Fallback>
            </mc:AlternateContent>
          </a:graphicData>
        </a:graphic>
      </p:graphicFrame>
      <p:sp>
        <p:nvSpPr>
          <p:cNvPr id="807941" name="Rectangle 5"/>
          <p:cNvSpPr>
            <a:spLocks noChangeArrowheads="1"/>
          </p:cNvSpPr>
          <p:nvPr/>
        </p:nvSpPr>
        <p:spPr bwMode="auto">
          <a:xfrm>
            <a:off x="152400" y="4572000"/>
            <a:ext cx="87630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2900" indent="-342900" defTabSz="449263" fontAlgn="base">
              <a:spcBef>
                <a:spcPct val="20000"/>
              </a:spcBef>
              <a:spcAft>
                <a:spcPct val="0"/>
              </a:spcAft>
              <a:buClr>
                <a:srgbClr val="FFB91D"/>
              </a:buClr>
              <a:buSzPct val="90000"/>
              <a:buFont typeface="Wingdings" pitchFamily="2" charset="2"/>
              <a:buChar char="l"/>
            </a:pPr>
            <a:r>
              <a:rPr lang="en-CA" sz="24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Dosing recommendations:</a:t>
            </a:r>
          </a:p>
          <a:p>
            <a:pPr marL="800100" lvl="1" indent="-342900" defTabSz="449263" fontAlgn="base">
              <a:spcBef>
                <a:spcPct val="20000"/>
              </a:spcBef>
              <a:spcAft>
                <a:spcPct val="0"/>
              </a:spcAft>
              <a:buClr>
                <a:srgbClr val="F97817"/>
              </a:buClr>
              <a:buSzPct val="71000"/>
              <a:buFont typeface="Wingdings" pitchFamily="2" charset="2"/>
              <a:buChar char="l"/>
            </a:pPr>
            <a:r>
              <a:rPr lang="en-CA" sz="2200" b="1" u="sng"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Boceprevir</a:t>
            </a:r>
            <a:r>
              <a:rPr lang="en-CA" sz="2200" b="1" u="sng"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  </a:t>
            </a:r>
            <a:r>
              <a:rPr lang="en-CA" sz="2200" b="1" dirty="0" smtClean="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co-administration </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EFV is not recommended</a:t>
            </a:r>
          </a:p>
          <a:p>
            <a:pPr marL="800100" lvl="1" indent="-342900" defTabSz="449263" fontAlgn="base">
              <a:spcBef>
                <a:spcPct val="20000"/>
              </a:spcBef>
              <a:spcAft>
                <a:spcPct val="0"/>
              </a:spcAft>
              <a:buClr>
                <a:srgbClr val="F97817"/>
              </a:buClr>
              <a:buSzPct val="71000"/>
              <a:buFont typeface="Wingdings" pitchFamily="2" charset="2"/>
              <a:buChar char="l"/>
            </a:pPr>
            <a:r>
              <a:rPr lang="en-CA" sz="2200" b="1" u="sng" dirty="0" err="1">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Telaprevir</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rPr>
              <a:t>:  use </a:t>
            </a:r>
            <a:r>
              <a:rPr lang="en-CA"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1125 mg TID with EFV</a:t>
            </a:r>
            <a:endParaRPr lang="en-US" sz="2200" b="1" dirty="0">
              <a:solidFill>
                <a:srgbClr val="FFFFFF"/>
              </a:solidFill>
              <a:effectLst>
                <a:outerShdw blurRad="38100" dist="38100" dir="2700000" algn="tl">
                  <a:srgbClr val="000000">
                    <a:alpha val="43137"/>
                  </a:srgbClr>
                </a:outerShdw>
              </a:effectLst>
              <a:ea typeface="Arial Unicode MS" pitchFamily="34" charset="-128"/>
              <a:cs typeface="Arial Unicode MS" pitchFamily="34" charset="-128"/>
            </a:endParaRPr>
          </a:p>
        </p:txBody>
      </p:sp>
      <p:sp>
        <p:nvSpPr>
          <p:cNvPr id="807942" name="Text Box 6"/>
          <p:cNvSpPr txBox="1">
            <a:spLocks noChangeArrowheads="1"/>
          </p:cNvSpPr>
          <p:nvPr/>
        </p:nvSpPr>
        <p:spPr bwMode="auto">
          <a:xfrm>
            <a:off x="-609600" y="6553200"/>
            <a:ext cx="9753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a:defRPr sz="2400">
                <a:solidFill>
                  <a:schemeClr val="tx1"/>
                </a:solidFill>
                <a:latin typeface="Times New Roman" pitchFamily="18" charset="0"/>
              </a:defRPr>
            </a:lvl1pPr>
            <a:lvl2pPr marL="742950" indent="-285750" defTabSz="449263">
              <a:defRPr sz="2400">
                <a:solidFill>
                  <a:schemeClr val="tx1"/>
                </a:solidFill>
                <a:latin typeface="Times New Roman" pitchFamily="18" charset="0"/>
              </a:defRPr>
            </a:lvl2pPr>
            <a:lvl3pPr marL="1143000" indent="-228600" defTabSz="449263">
              <a:defRPr sz="2400">
                <a:solidFill>
                  <a:schemeClr val="tx1"/>
                </a:solidFill>
                <a:latin typeface="Times New Roman" pitchFamily="18" charset="0"/>
              </a:defRPr>
            </a:lvl3pPr>
            <a:lvl4pPr marL="1600200" indent="-228600" defTabSz="449263">
              <a:defRPr sz="2400">
                <a:solidFill>
                  <a:schemeClr val="tx1"/>
                </a:solidFill>
                <a:latin typeface="Times New Roman" pitchFamily="18" charset="0"/>
              </a:defRPr>
            </a:lvl4pPr>
            <a:lvl5pPr marL="2057400" indent="-228600" defTabSz="449263">
              <a:defRPr sz="2400">
                <a:solidFill>
                  <a:schemeClr val="tx1"/>
                </a:solidFill>
                <a:latin typeface="Times New Roman" pitchFamily="18" charset="0"/>
              </a:defRPr>
            </a:lvl5pPr>
            <a:lvl6pPr marL="2514600" indent="-228600" defTabSz="449263" eaLnBrk="0" fontAlgn="base" hangingPunct="0">
              <a:spcBef>
                <a:spcPct val="0"/>
              </a:spcBef>
              <a:spcAft>
                <a:spcPct val="0"/>
              </a:spcAft>
              <a:defRPr sz="2400">
                <a:solidFill>
                  <a:schemeClr val="tx1"/>
                </a:solidFill>
                <a:latin typeface="Times New Roman" pitchFamily="18" charset="0"/>
              </a:defRPr>
            </a:lvl6pPr>
            <a:lvl7pPr marL="2971800" indent="-228600" defTabSz="449263" eaLnBrk="0" fontAlgn="base" hangingPunct="0">
              <a:spcBef>
                <a:spcPct val="0"/>
              </a:spcBef>
              <a:spcAft>
                <a:spcPct val="0"/>
              </a:spcAft>
              <a:defRPr sz="2400">
                <a:solidFill>
                  <a:schemeClr val="tx1"/>
                </a:solidFill>
                <a:latin typeface="Times New Roman" pitchFamily="18" charset="0"/>
              </a:defRPr>
            </a:lvl7pPr>
            <a:lvl8pPr marL="3429000" indent="-228600" defTabSz="449263" eaLnBrk="0" fontAlgn="base" hangingPunct="0">
              <a:spcBef>
                <a:spcPct val="0"/>
              </a:spcBef>
              <a:spcAft>
                <a:spcPct val="0"/>
              </a:spcAft>
              <a:defRPr sz="2400">
                <a:solidFill>
                  <a:schemeClr val="tx1"/>
                </a:solidFill>
                <a:latin typeface="Times New Roman" pitchFamily="18" charset="0"/>
              </a:defRPr>
            </a:lvl8pPr>
            <a:lvl9pPr marL="3886200" indent="-228600" defTabSz="449263" eaLnBrk="0" fontAlgn="base" hangingPunct="0">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buClr>
                <a:srgbClr val="000000"/>
              </a:buClr>
              <a:buSzPct val="100000"/>
              <a:buFont typeface="Times New Roman" pitchFamily="18" charset="0"/>
              <a:buNone/>
            </a:pPr>
            <a:r>
              <a:rPr lang="en-CA" sz="1200" dirty="0" smtClean="0">
                <a:solidFill>
                  <a:srgbClr val="FFFFFF"/>
                </a:solidFill>
                <a:latin typeface="+mn-lt"/>
                <a:ea typeface="Arial Unicode MS" pitchFamily="34" charset="-128"/>
                <a:cs typeface="Arial Unicode MS" pitchFamily="34" charset="-128"/>
              </a:rPr>
              <a:t>van </a:t>
            </a:r>
            <a:r>
              <a:rPr lang="en-CA" sz="1200" dirty="0" err="1">
                <a:solidFill>
                  <a:srgbClr val="FFFFFF"/>
                </a:solidFill>
                <a:latin typeface="+mn-lt"/>
                <a:ea typeface="Arial Unicode MS" pitchFamily="34" charset="-128"/>
                <a:cs typeface="Arial Unicode MS" pitchFamily="34" charset="-128"/>
              </a:rPr>
              <a:t>Heeswijk</a:t>
            </a:r>
            <a:r>
              <a:rPr lang="en-US" sz="1200" dirty="0">
                <a:solidFill>
                  <a:srgbClr val="FFFFFF"/>
                </a:solidFill>
                <a:latin typeface="+mn-lt"/>
                <a:ea typeface="Arial Unicode MS" pitchFamily="34" charset="-128"/>
                <a:cs typeface="Arial Unicode MS" pitchFamily="34" charset="-128"/>
              </a:rPr>
              <a:t> et al. CROI 2011, #119. </a:t>
            </a:r>
            <a:r>
              <a:rPr lang="en-US" sz="1200" dirty="0" err="1">
                <a:solidFill>
                  <a:srgbClr val="FFFFFF"/>
                </a:solidFill>
                <a:latin typeface="+mn-lt"/>
                <a:ea typeface="Arial Unicode MS" pitchFamily="34" charset="-128"/>
                <a:cs typeface="Arial Unicode MS" pitchFamily="34" charset="-128"/>
              </a:rPr>
              <a:t>Garg</a:t>
            </a:r>
            <a:r>
              <a:rPr lang="en-US" sz="1200" dirty="0">
                <a:solidFill>
                  <a:srgbClr val="FFFFFF"/>
                </a:solidFill>
                <a:latin typeface="+mn-lt"/>
                <a:ea typeface="Arial Unicode MS" pitchFamily="34" charset="-128"/>
                <a:cs typeface="Arial Unicode MS" pitchFamily="34" charset="-128"/>
              </a:rPr>
              <a:t> et al. 6</a:t>
            </a:r>
            <a:r>
              <a:rPr lang="en-US" sz="1200" baseline="30000" dirty="0">
                <a:solidFill>
                  <a:srgbClr val="FFFFFF"/>
                </a:solidFill>
                <a:latin typeface="+mn-lt"/>
                <a:ea typeface="Arial Unicode MS" pitchFamily="34" charset="-128"/>
                <a:cs typeface="Arial Unicode MS" pitchFamily="34" charset="-128"/>
              </a:rPr>
              <a:t>th</a:t>
            </a:r>
            <a:r>
              <a:rPr lang="en-US" sz="1200" dirty="0">
                <a:solidFill>
                  <a:srgbClr val="FFFFFF"/>
                </a:solidFill>
                <a:latin typeface="+mn-lt"/>
                <a:ea typeface="Arial Unicode MS" pitchFamily="34" charset="-128"/>
                <a:cs typeface="Arial Unicode MS" pitchFamily="34" charset="-128"/>
              </a:rPr>
              <a:t> HCV PK </a:t>
            </a:r>
            <a:r>
              <a:rPr lang="en-US" sz="1200" dirty="0" err="1">
                <a:solidFill>
                  <a:srgbClr val="FFFFFF"/>
                </a:solidFill>
                <a:latin typeface="+mn-lt"/>
                <a:ea typeface="Arial Unicode MS" pitchFamily="34" charset="-128"/>
                <a:cs typeface="Arial Unicode MS" pitchFamily="34" charset="-128"/>
              </a:rPr>
              <a:t>Wksp</a:t>
            </a:r>
            <a:r>
              <a:rPr lang="en-US" sz="1200" dirty="0">
                <a:solidFill>
                  <a:srgbClr val="FFFFFF"/>
                </a:solidFill>
                <a:latin typeface="+mn-lt"/>
                <a:ea typeface="Arial Unicode MS" pitchFamily="34" charset="-128"/>
                <a:cs typeface="Arial Unicode MS" pitchFamily="34" charset="-128"/>
              </a:rPr>
              <a:t> 2011, #PK_13. </a:t>
            </a:r>
            <a:r>
              <a:rPr lang="en-US" sz="1200" dirty="0" err="1">
                <a:solidFill>
                  <a:srgbClr val="FFFFFF"/>
                </a:solidFill>
                <a:latin typeface="+mn-lt"/>
                <a:ea typeface="Arial Unicode MS" pitchFamily="34" charset="-128"/>
                <a:cs typeface="Arial Unicode MS" pitchFamily="34" charset="-128"/>
              </a:rPr>
              <a:t>Victrelis</a:t>
            </a:r>
            <a:r>
              <a:rPr lang="en-US" sz="1200" dirty="0">
                <a:solidFill>
                  <a:srgbClr val="FFFFFF"/>
                </a:solidFill>
                <a:latin typeface="+mn-lt"/>
                <a:ea typeface="Arial Unicode MS" pitchFamily="34" charset="-128"/>
                <a:cs typeface="Arial Unicode MS" pitchFamily="34" charset="-128"/>
              </a:rPr>
              <a:t> Monograph </a:t>
            </a:r>
            <a:r>
              <a:rPr lang="en-US" sz="1200" dirty="0" smtClean="0">
                <a:solidFill>
                  <a:srgbClr val="FFFFFF"/>
                </a:solidFill>
                <a:latin typeface="+mn-lt"/>
                <a:ea typeface="Arial Unicode MS" pitchFamily="34" charset="-128"/>
                <a:cs typeface="Arial Unicode MS" pitchFamily="34" charset="-128"/>
              </a:rPr>
              <a:t>2011</a:t>
            </a:r>
            <a:endParaRPr lang="en-US" sz="1200" dirty="0">
              <a:solidFill>
                <a:srgbClr val="FFFFFF"/>
              </a:solidFill>
              <a:latin typeface="+mn-lt"/>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CA" sz="4300" noProof="0" smtClean="0">
                <a:effectLst/>
              </a:rPr>
              <a:t>Statement</a:t>
            </a:r>
            <a:endParaRPr lang="en-CA" sz="4300" noProof="0">
              <a:effectLst/>
            </a:endParaRPr>
          </a:p>
        </p:txBody>
      </p:sp>
      <p:sp>
        <p:nvSpPr>
          <p:cNvPr id="760835" name="Rectangle 3"/>
          <p:cNvSpPr>
            <a:spLocks noGrp="1" noChangeArrowheads="1"/>
          </p:cNvSpPr>
          <p:nvPr>
            <p:ph idx="1"/>
          </p:nvPr>
        </p:nvSpPr>
        <p:spPr/>
        <p:txBody>
          <a:bodyPr/>
          <a:lstStyle/>
          <a:p>
            <a:r>
              <a:rPr lang="en-CA" noProof="0" smtClean="0">
                <a:effectLst/>
              </a:rPr>
              <a:t>The addition of DAA to IFN-based HCV antiviral therapy produces a substantial improvement in SVR with minimal increased sides effects</a:t>
            </a:r>
          </a:p>
          <a:p>
            <a:r>
              <a:rPr lang="en-CA" noProof="0" smtClean="0">
                <a:effectLst/>
              </a:rPr>
              <a:t>Development of other Direct Acting Antivirals holds promise for additional advances in HIV-HCV co-infection treatment</a:t>
            </a:r>
            <a:endParaRPr lang="en-CA" noProof="0">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3506" name="Rectangle 2"/>
          <p:cNvSpPr>
            <a:spLocks noGrp="1" noChangeArrowheads="1"/>
          </p:cNvSpPr>
          <p:nvPr>
            <p:ph type="ctrTitle"/>
          </p:nvPr>
        </p:nvSpPr>
        <p:spPr>
          <a:xfrm>
            <a:off x="363040" y="1985928"/>
            <a:ext cx="8610600" cy="1524000"/>
          </a:xfrm>
        </p:spPr>
        <p:txBody>
          <a:bodyPr anchor="t">
            <a:noAutofit/>
          </a:bodyPr>
          <a:lstStyle/>
          <a:p>
            <a:r>
              <a:rPr lang="en-CA" noProof="0" smtClean="0">
                <a:effectLst/>
              </a:rPr>
              <a:t>Drug Interactions with Directly Acting Antivirals for HCV</a:t>
            </a:r>
            <a:endParaRPr lang="en-CA" i="1" noProof="0">
              <a:effectLst/>
            </a:endParaRPr>
          </a:p>
        </p:txBody>
      </p:sp>
      <p:sp>
        <p:nvSpPr>
          <p:cNvPr id="1173507" name="Rectangle 3"/>
          <p:cNvSpPr>
            <a:spLocks noGrp="1" noChangeArrowheads="1"/>
          </p:cNvSpPr>
          <p:nvPr>
            <p:ph type="subTitle" idx="1"/>
          </p:nvPr>
        </p:nvSpPr>
        <p:spPr>
          <a:xfrm>
            <a:off x="1036544" y="4811376"/>
            <a:ext cx="7924800" cy="1143000"/>
          </a:xfrm>
        </p:spPr>
        <p:txBody>
          <a:bodyPr>
            <a:noAutofit/>
          </a:bodyPr>
          <a:lstStyle/>
          <a:p>
            <a:pPr>
              <a:spcBef>
                <a:spcPts val="0"/>
              </a:spcBef>
            </a:pPr>
            <a:r>
              <a:rPr lang="en-CA" sz="2000" noProof="0">
                <a:effectLst/>
              </a:rPr>
              <a:t>Alice Tseng, Pharm.D., FCSHP, AAHIVP</a:t>
            </a:r>
            <a:br>
              <a:rPr lang="en-CA" sz="2000" noProof="0">
                <a:effectLst/>
              </a:rPr>
            </a:br>
            <a:r>
              <a:rPr lang="en-CA" sz="2000" noProof="0">
                <a:effectLst/>
              </a:rPr>
              <a:t>Toronto General Hospital</a:t>
            </a:r>
            <a:br>
              <a:rPr lang="en-CA" sz="2000" noProof="0">
                <a:effectLst/>
              </a:rPr>
            </a:br>
            <a:r>
              <a:rPr lang="en-CA" sz="2000" noProof="0">
                <a:effectLst/>
              </a:rPr>
              <a:t>Faculty of Pharmacy </a:t>
            </a:r>
            <a:br>
              <a:rPr lang="en-CA" sz="2000" noProof="0">
                <a:effectLst/>
              </a:rPr>
            </a:br>
            <a:r>
              <a:rPr lang="en-CA" sz="2000" noProof="0">
                <a:effectLst/>
              </a:rPr>
              <a:t>University of Toronto</a:t>
            </a:r>
          </a:p>
        </p:txBody>
      </p:sp>
      <p:sp>
        <p:nvSpPr>
          <p:cNvPr id="6" name="TextBox 5"/>
          <p:cNvSpPr txBox="1"/>
          <p:nvPr/>
        </p:nvSpPr>
        <p:spPr>
          <a:xfrm>
            <a:off x="603552" y="3458972"/>
            <a:ext cx="8382000" cy="1112460"/>
          </a:xfrm>
          <a:prstGeom prst="rect">
            <a:avLst/>
          </a:prstGeom>
        </p:spPr>
        <p:txBody>
          <a:bodyPr vert="horz" lIns="91440" tIns="45720" rIns="91440" bIns="45720" rtlCol="0" anchor="ctr" anchorCtr="0">
            <a:normAutofit/>
          </a:bodyPr>
          <a:lstStyle/>
          <a:p>
            <a:pPr algn="r" fontAlgn="base">
              <a:spcBef>
                <a:spcPct val="0"/>
              </a:spcBef>
              <a:spcAft>
                <a:spcPct val="0"/>
              </a:spcAft>
              <a:buClr>
                <a:srgbClr val="000000"/>
              </a:buClr>
              <a:buSzPct val="100000"/>
              <a:buFont typeface="Times New Roman" pitchFamily="18" charset="0"/>
              <a:buNone/>
            </a:pPr>
            <a:r>
              <a:rPr lang="en-CA" sz="2800" b="1" dirty="0">
                <a:solidFill>
                  <a:prstClr val="white"/>
                </a:solidFill>
                <a:effectLst>
                  <a:outerShdw blurRad="50800" dist="50800" dir="2700000" algn="tl" rotWithShape="0">
                    <a:prstClr val="black">
                      <a:alpha val="30000"/>
                    </a:prstClr>
                  </a:outerShdw>
                </a:effectLst>
                <a:ea typeface="Arial Unicode MS" pitchFamily="34" charset="-128"/>
                <a:cs typeface="Arial Unicode MS" pitchFamily="34" charset="-128"/>
              </a:rPr>
              <a:t>Overview and Challenges in </a:t>
            </a:r>
            <a:br>
              <a:rPr lang="en-CA" sz="2800" b="1" dirty="0">
                <a:solidFill>
                  <a:prstClr val="white"/>
                </a:solidFill>
                <a:effectLst>
                  <a:outerShdw blurRad="50800" dist="50800" dir="2700000" algn="tl" rotWithShape="0">
                    <a:prstClr val="black">
                      <a:alpha val="30000"/>
                    </a:prstClr>
                  </a:outerShdw>
                </a:effectLst>
                <a:ea typeface="Arial Unicode MS" pitchFamily="34" charset="-128"/>
                <a:cs typeface="Arial Unicode MS" pitchFamily="34" charset="-128"/>
              </a:rPr>
            </a:br>
            <a:r>
              <a:rPr lang="en-CA" sz="2800" b="1" dirty="0">
                <a:solidFill>
                  <a:prstClr val="white"/>
                </a:solidFill>
                <a:effectLst>
                  <a:outerShdw blurRad="50800" dist="50800" dir="2700000" algn="tl" rotWithShape="0">
                    <a:prstClr val="black">
                      <a:alpha val="30000"/>
                    </a:prstClr>
                  </a:outerShdw>
                </a:effectLst>
                <a:ea typeface="Arial Unicode MS" pitchFamily="34" charset="-128"/>
                <a:cs typeface="Arial Unicode MS" pitchFamily="34" charset="-128"/>
              </a:rPr>
              <a:t>HIV/HCV Co-Infection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idx="4294967295"/>
          </p:nvPr>
        </p:nvSpPr>
        <p:spPr>
          <a:xfrm>
            <a:off x="0" y="61832"/>
            <a:ext cx="9144000" cy="1600200"/>
          </a:xfrm>
        </p:spPr>
        <p:txBody>
          <a:bodyPr lIns="90488" tIns="44450" rIns="90488" bIns="44450"/>
          <a:lstStyle/>
          <a:p>
            <a:r>
              <a:rPr lang="en-CA" sz="4300" noProof="0" smtClean="0">
                <a:effectLst/>
              </a:rPr>
              <a:t>Outline</a:t>
            </a:r>
            <a:endParaRPr lang="en-CA" sz="4300" noProof="0">
              <a:effectLst/>
            </a:endParaRPr>
          </a:p>
        </p:txBody>
      </p:sp>
      <p:sp>
        <p:nvSpPr>
          <p:cNvPr id="544771" name="Rectangle 3"/>
          <p:cNvSpPr>
            <a:spLocks noGrp="1" noChangeArrowheads="1"/>
          </p:cNvSpPr>
          <p:nvPr>
            <p:ph type="body" idx="4294967295"/>
          </p:nvPr>
        </p:nvSpPr>
        <p:spPr>
          <a:xfrm>
            <a:off x="457200" y="1676400"/>
            <a:ext cx="7315200" cy="3581400"/>
          </a:xfrm>
        </p:spPr>
        <p:txBody>
          <a:bodyPr lIns="90488" tIns="44450" rIns="90488" bIns="44450"/>
          <a:lstStyle/>
          <a:p>
            <a:r>
              <a:rPr lang="en-CA" noProof="0" smtClean="0">
                <a:effectLst/>
              </a:rPr>
              <a:t>Understand how the pharmacology of DAAs contribute to drug interactions</a:t>
            </a:r>
          </a:p>
          <a:p>
            <a:r>
              <a:rPr lang="en-CA" noProof="0" smtClean="0">
                <a:effectLst/>
              </a:rPr>
              <a:t>Highlight important HCV drug interactions</a:t>
            </a:r>
          </a:p>
          <a:p>
            <a:r>
              <a:rPr lang="en-CA" noProof="0" smtClean="0">
                <a:effectLst/>
              </a:rPr>
              <a:t>Outline a strategy for identifying and managing drug interactions</a:t>
            </a:r>
          </a:p>
          <a:p>
            <a:r>
              <a:rPr lang="en-CA" noProof="0" smtClean="0">
                <a:effectLst/>
              </a:rPr>
              <a:t>Identify pertinent HCV drug interaction resources</a:t>
            </a:r>
            <a:endParaRPr lang="en-CA" noProof="0">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42" name="Rectangle 2"/>
          <p:cNvSpPr>
            <a:spLocks noGrp="1" noChangeArrowheads="1"/>
          </p:cNvSpPr>
          <p:nvPr>
            <p:ph type="title" idx="4294967295"/>
          </p:nvPr>
        </p:nvSpPr>
        <p:spPr>
          <a:xfrm>
            <a:off x="0" y="-58424"/>
            <a:ext cx="9144000" cy="1676400"/>
          </a:xfrm>
        </p:spPr>
        <p:txBody>
          <a:bodyPr lIns="90488" tIns="44450" rIns="90488" bIns="44450">
            <a:normAutofit/>
          </a:bodyPr>
          <a:lstStyle/>
          <a:p>
            <a:r>
              <a:rPr lang="en-CA" sz="4300" noProof="0" smtClean="0">
                <a:effectLst/>
              </a:rPr>
              <a:t>Boceprevir and Telaprevir Pharmacology</a:t>
            </a:r>
            <a:endParaRPr lang="en-CA" sz="4300" noProof="0">
              <a:effectLst/>
            </a:endParaRPr>
          </a:p>
        </p:txBody>
      </p:sp>
      <p:graphicFrame>
        <p:nvGraphicFramePr>
          <p:cNvPr id="522321" name="Group 81"/>
          <p:cNvGraphicFramePr>
            <a:graphicFrameLocks noGrp="1"/>
          </p:cNvGraphicFramePr>
          <p:nvPr>
            <p:ph sz="half" idx="4294967295"/>
            <p:extLst>
              <p:ext uri="{D42A27DB-BD31-4B8C-83A1-F6EECF244321}">
                <p14:modId xmlns:p14="http://schemas.microsoft.com/office/powerpoint/2010/main" val="1805510670"/>
              </p:ext>
            </p:extLst>
          </p:nvPr>
        </p:nvGraphicFramePr>
        <p:xfrm>
          <a:off x="685800" y="1676400"/>
          <a:ext cx="7788275" cy="3489961"/>
        </p:xfrm>
        <a:graphic>
          <a:graphicData uri="http://schemas.openxmlformats.org/drawingml/2006/table">
            <a:tbl>
              <a:tblPr/>
              <a:tblGrid>
                <a:gridCol w="1592262"/>
                <a:gridCol w="2919413"/>
                <a:gridCol w="3276600"/>
              </a:tblGrid>
              <a:tr h="561975">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Tx/>
                        <a:buNone/>
                        <a:tabLst/>
                      </a:pPr>
                      <a:endPar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Boceprevir</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Telaprevir</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Dosing</a:t>
                      </a:r>
                      <a:endPar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800 mg q8h with food</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750 mg q8h with food (20 g fat)</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Substrate</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CYP3A4, P-</a:t>
                      </a:r>
                      <a:r>
                        <a:rPr kumimoji="0" lang="en-CA" sz="2400" b="1" i="0" u="none" strike="noStrike" cap="none" normalizeH="0" baseline="0" dirty="0" err="1"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gp</a:t>
                      </a:r>
                      <a:r>
                        <a:rPr kumimoji="0" lang="en-CA"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 AKR</a:t>
                      </a:r>
                      <a:endPar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CYP3A4, Pgp</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Inhibitor</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3A4, P-gp</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3A4, P-gp, renal transporters (?)</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Tx/>
                        <a:buNone/>
                        <a:tabLst/>
                      </a:pPr>
                      <a:r>
                        <a:rPr kumimoji="0" lang="en-CA"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Inducer</a:t>
                      </a:r>
                      <a:endPar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Tx/>
                        <a:buNone/>
                        <a:tabLst/>
                      </a:pPr>
                      <a:r>
                        <a:rPr kumimoji="0" lang="en-CA" sz="20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No inducing effects in vitro (in vivo?)</a:t>
                      </a:r>
                      <a:endParaRPr kumimoji="0" lang="en-US" sz="20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r>
            </a:tbl>
          </a:graphicData>
        </a:graphic>
      </p:graphicFrame>
      <p:sp>
        <p:nvSpPr>
          <p:cNvPr id="1198083" name="Rectangle 21"/>
          <p:cNvSpPr>
            <a:spLocks/>
          </p:cNvSpPr>
          <p:nvPr/>
        </p:nvSpPr>
        <p:spPr bwMode="auto">
          <a:xfrm>
            <a:off x="609600" y="5401377"/>
            <a:ext cx="8002588" cy="1187450"/>
          </a:xfrm>
          <a:prstGeom prst="rect">
            <a:avLst/>
          </a:prstGeom>
          <a:noFill/>
          <a:ln w="9525">
            <a:noFill/>
            <a:miter lim="800000"/>
            <a:headEnd/>
            <a:tailEnd/>
          </a:ln>
        </p:spPr>
        <p:txBody>
          <a:bodyPr/>
          <a:lstStyle/>
          <a:p>
            <a:pPr marL="342900" indent="-342900" eaLnBrk="0" fontAlgn="base" hangingPunct="0">
              <a:spcBef>
                <a:spcPct val="20000"/>
              </a:spcBef>
              <a:spcAft>
                <a:spcPct val="0"/>
              </a:spcAft>
              <a:buSzPct val="100000"/>
            </a:pPr>
            <a:r>
              <a:rPr lang="en-CA" sz="2000" b="1" dirty="0">
                <a:solidFill>
                  <a:prstClr val="white"/>
                </a:solidFill>
                <a:effectLst>
                  <a:outerShdw blurRad="38100" dist="38100" dir="2700000" algn="tl">
                    <a:srgbClr val="000000">
                      <a:alpha val="43137"/>
                    </a:srgbClr>
                  </a:outerShdw>
                </a:effectLst>
                <a:ea typeface="ＭＳ Ｐゴシック" charset="-128"/>
                <a:cs typeface="Arial Unicode MS" pitchFamily="34" charset="-128"/>
                <a:sym typeface="Wingdings" pitchFamily="2" charset="2"/>
              </a:rPr>
              <a:t>potential for interactions with other drugs</a:t>
            </a:r>
          </a:p>
          <a:p>
            <a:pPr marL="742950" lvl="1" indent="-285750" eaLnBrk="0" fontAlgn="base" hangingPunct="0">
              <a:spcBef>
                <a:spcPct val="20000"/>
              </a:spcBef>
              <a:spcAft>
                <a:spcPct val="0"/>
              </a:spcAft>
              <a:buSzPct val="100000"/>
              <a:buFontTx/>
              <a:buChar char="•"/>
            </a:pPr>
            <a:r>
              <a:rPr lang="en-CA" b="1" dirty="0">
                <a:solidFill>
                  <a:prstClr val="white"/>
                </a:solidFill>
                <a:effectLst>
                  <a:outerShdw blurRad="38100" dist="38100" dir="2700000" algn="tl">
                    <a:srgbClr val="000000">
                      <a:alpha val="43137"/>
                    </a:srgbClr>
                  </a:outerShdw>
                </a:effectLst>
                <a:ea typeface="ＭＳ Ｐゴシック" charset="-128"/>
                <a:cs typeface="Arial Unicode MS" pitchFamily="34" charset="-128"/>
              </a:rPr>
              <a:t>can be clinically significant</a:t>
            </a:r>
          </a:p>
          <a:p>
            <a:pPr marL="742950" lvl="1" indent="-285750" eaLnBrk="0" fontAlgn="base" hangingPunct="0">
              <a:spcBef>
                <a:spcPct val="20000"/>
              </a:spcBef>
              <a:spcAft>
                <a:spcPct val="0"/>
              </a:spcAft>
              <a:buSzPct val="100000"/>
              <a:buFontTx/>
              <a:buChar char="•"/>
            </a:pPr>
            <a:r>
              <a:rPr lang="en-CA" b="1" dirty="0">
                <a:solidFill>
                  <a:prstClr val="white"/>
                </a:solidFill>
                <a:effectLst>
                  <a:outerShdw blurRad="38100" dist="38100" dir="2700000" algn="tl">
                    <a:srgbClr val="000000">
                      <a:alpha val="43137"/>
                    </a:srgbClr>
                  </a:outerShdw>
                </a:effectLst>
                <a:ea typeface="ＭＳ Ｐゴシック" charset="-128"/>
                <a:cs typeface="Arial Unicode MS" pitchFamily="34" charset="-128"/>
              </a:rPr>
              <a:t>sometimes unpredictable</a:t>
            </a:r>
            <a:endParaRPr lang="en-US" b="1" dirty="0">
              <a:solidFill>
                <a:prstClr val="white"/>
              </a:solidFill>
              <a:effectLst>
                <a:outerShdw blurRad="38100" dist="38100" dir="2700000" algn="tl">
                  <a:srgbClr val="000000">
                    <a:alpha val="43137"/>
                  </a:srgbClr>
                </a:outerShdw>
              </a:effectLst>
              <a:ea typeface="ＭＳ Ｐゴシック" charset="-128"/>
              <a:cs typeface="Arial Unicode MS" pitchFamily="34" charset="-12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Rectangle 2"/>
          <p:cNvSpPr>
            <a:spLocks noGrp="1" noChangeArrowheads="1"/>
          </p:cNvSpPr>
          <p:nvPr>
            <p:ph type="title" idx="4294967295"/>
          </p:nvPr>
        </p:nvSpPr>
        <p:spPr>
          <a:xfrm>
            <a:off x="0" y="-58424"/>
            <a:ext cx="9144000" cy="1676400"/>
          </a:xfrm>
        </p:spPr>
        <p:txBody>
          <a:bodyPr lIns="90488" tIns="44450" rIns="90488" bIns="44450">
            <a:normAutofit/>
          </a:bodyPr>
          <a:lstStyle/>
          <a:p>
            <a:r>
              <a:rPr lang="en-CA" sz="4300" noProof="0" smtClean="0">
                <a:effectLst/>
              </a:rPr>
              <a:t>Interactions Between </a:t>
            </a:r>
            <a:br>
              <a:rPr lang="en-CA" sz="4300" noProof="0" smtClean="0">
                <a:effectLst/>
              </a:rPr>
            </a:br>
            <a:r>
              <a:rPr lang="en-CA" sz="4300" noProof="0" smtClean="0">
                <a:effectLst/>
              </a:rPr>
              <a:t>HCV &amp; HIV Medications</a:t>
            </a:r>
            <a:endParaRPr lang="en-CA" sz="4300" noProof="0">
              <a:effectLst/>
            </a:endParaRPr>
          </a:p>
        </p:txBody>
      </p:sp>
      <p:sp>
        <p:nvSpPr>
          <p:cNvPr id="473091" name="Rectangle 3"/>
          <p:cNvSpPr>
            <a:spLocks noGrp="1" noChangeArrowheads="1"/>
          </p:cNvSpPr>
          <p:nvPr>
            <p:ph type="body" idx="4294967295"/>
          </p:nvPr>
        </p:nvSpPr>
        <p:spPr>
          <a:xfrm>
            <a:off x="457200" y="1752600"/>
            <a:ext cx="8075240" cy="4341813"/>
          </a:xfrm>
        </p:spPr>
        <p:txBody>
          <a:bodyPr lIns="90488" tIns="44450" rIns="90488" bIns="44450"/>
          <a:lstStyle/>
          <a:p>
            <a:r>
              <a:rPr lang="en-CA" noProof="0" dirty="0" smtClean="0">
                <a:effectLst/>
              </a:rPr>
              <a:t>Multiple challenges in treating HIV/HCV co-infected patients</a:t>
            </a:r>
          </a:p>
          <a:p>
            <a:r>
              <a:rPr lang="en-CA" noProof="0" dirty="0" smtClean="0">
                <a:effectLst/>
              </a:rPr>
              <a:t>Additive toxicities:</a:t>
            </a:r>
          </a:p>
          <a:p>
            <a:pPr lvl="1">
              <a:buSzPct val="70000"/>
            </a:pPr>
            <a:r>
              <a:rPr lang="en-CA" noProof="0" dirty="0" err="1" smtClean="0">
                <a:effectLst/>
              </a:rPr>
              <a:t>anemia</a:t>
            </a:r>
            <a:r>
              <a:rPr lang="en-CA" noProof="0" dirty="0" smtClean="0">
                <a:effectLst/>
              </a:rPr>
              <a:t>: ribavirin, </a:t>
            </a:r>
            <a:r>
              <a:rPr lang="en-CA" noProof="0" dirty="0" err="1" smtClean="0">
                <a:effectLst/>
              </a:rPr>
              <a:t>zidovudine</a:t>
            </a:r>
            <a:r>
              <a:rPr lang="en-CA" noProof="0" dirty="0" smtClean="0">
                <a:effectLst/>
              </a:rPr>
              <a:t>, DAAs</a:t>
            </a:r>
          </a:p>
          <a:p>
            <a:pPr lvl="1">
              <a:buSzPct val="70000"/>
            </a:pPr>
            <a:r>
              <a:rPr lang="en-CA" noProof="0" dirty="0" smtClean="0">
                <a:effectLst/>
              </a:rPr>
              <a:t>CNS effects:  interferon, </a:t>
            </a:r>
            <a:r>
              <a:rPr lang="en-CA" noProof="0" dirty="0" err="1" smtClean="0">
                <a:effectLst/>
              </a:rPr>
              <a:t>efavirenz</a:t>
            </a:r>
            <a:endParaRPr lang="en-CA" noProof="0" dirty="0" smtClean="0">
              <a:effectLst/>
            </a:endParaRPr>
          </a:p>
          <a:p>
            <a:r>
              <a:rPr lang="en-CA" noProof="0" dirty="0" smtClean="0">
                <a:effectLst/>
              </a:rPr>
              <a:t>Altered concentrations of ARVs and/or DAAs:</a:t>
            </a:r>
          </a:p>
          <a:p>
            <a:pPr lvl="1">
              <a:buSzPct val="70000"/>
            </a:pPr>
            <a:r>
              <a:rPr lang="en-CA" noProof="0" dirty="0" smtClean="0">
                <a:effectLst/>
                <a:sym typeface="Symbol" pitchFamily="18" charset="2"/>
              </a:rPr>
              <a:t> risk of toxicity</a:t>
            </a:r>
          </a:p>
          <a:p>
            <a:pPr lvl="1">
              <a:buSzPct val="70000"/>
            </a:pPr>
            <a:r>
              <a:rPr lang="en-CA" noProof="0" dirty="0" smtClean="0">
                <a:effectLst/>
                <a:sym typeface="Symbol" pitchFamily="18" charset="2"/>
              </a:rPr>
              <a:t> efficacy, potential development of resistance (HIV and/or HCV)</a:t>
            </a:r>
            <a:endParaRPr lang="en-CA" noProof="0" dirty="0">
              <a:effectLst/>
              <a:sym typeface="Symbol" pitchFamily="18" charset="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2018" name="Picture 2"/>
          <p:cNvPicPr>
            <a:picLocks noChangeAspect="1" noChangeArrowheads="1"/>
          </p:cNvPicPr>
          <p:nvPr/>
        </p:nvPicPr>
        <p:blipFill>
          <a:blip r:embed="rId3" cstate="print"/>
          <a:srcRect/>
          <a:stretch>
            <a:fillRect/>
          </a:stretch>
        </p:blipFill>
        <p:spPr bwMode="auto">
          <a:xfrm>
            <a:off x="0" y="1446212"/>
            <a:ext cx="7010400" cy="5411788"/>
          </a:xfrm>
          <a:prstGeom prst="rect">
            <a:avLst/>
          </a:prstGeom>
          <a:noFill/>
          <a:ln w="9525">
            <a:noFill/>
            <a:miter lim="800000"/>
            <a:headEnd/>
            <a:tailEnd/>
          </a:ln>
          <a:effectLst/>
        </p:spPr>
      </p:pic>
      <p:sp>
        <p:nvSpPr>
          <p:cNvPr id="982019" name="Rectangle 3"/>
          <p:cNvSpPr>
            <a:spLocks noGrp="1" noChangeArrowheads="1"/>
          </p:cNvSpPr>
          <p:nvPr>
            <p:ph type="title"/>
          </p:nvPr>
        </p:nvSpPr>
        <p:spPr>
          <a:xfrm>
            <a:off x="0" y="-58424"/>
            <a:ext cx="9144000" cy="1676400"/>
          </a:xfrm>
        </p:spPr>
        <p:txBody>
          <a:bodyPr>
            <a:normAutofit/>
          </a:bodyPr>
          <a:lstStyle/>
          <a:p>
            <a:r>
              <a:rPr lang="en-CA" sz="3900" noProof="0" smtClean="0">
                <a:effectLst/>
              </a:rPr>
              <a:t>Telaprevir 750 mg q8h plus Boosted PIs in Healthy Volunteers</a:t>
            </a:r>
            <a:endParaRPr lang="en-CA" sz="3900" noProof="0">
              <a:effectLst/>
            </a:endParaRPr>
          </a:p>
        </p:txBody>
      </p:sp>
      <p:sp>
        <p:nvSpPr>
          <p:cNvPr id="982020" name="Rectangle 4"/>
          <p:cNvSpPr>
            <a:spLocks noGrp="1" noChangeArrowheads="1"/>
          </p:cNvSpPr>
          <p:nvPr>
            <p:ph type="body" sz="half" idx="2"/>
          </p:nvPr>
        </p:nvSpPr>
        <p:spPr>
          <a:xfrm>
            <a:off x="7010400" y="1676400"/>
            <a:ext cx="2133600" cy="3884613"/>
          </a:xfrm>
        </p:spPr>
        <p:txBody>
          <a:bodyPr/>
          <a:lstStyle/>
          <a:p>
            <a:pPr marL="176213" indent="-176213">
              <a:spcBef>
                <a:spcPct val="20000"/>
              </a:spcBef>
            </a:pPr>
            <a:r>
              <a:rPr lang="en-CA" sz="2400" noProof="0" dirty="0" err="1">
                <a:effectLst/>
              </a:rPr>
              <a:t>Telaprevir</a:t>
            </a:r>
            <a:r>
              <a:rPr lang="en-CA" sz="2400" noProof="0" dirty="0">
                <a:effectLst/>
              </a:rPr>
              <a:t> exposure </a:t>
            </a:r>
            <a:r>
              <a:rPr lang="en-CA" sz="2400" noProof="0" dirty="0">
                <a:effectLst/>
                <a:sym typeface="Symbol" pitchFamily="18" charset="2"/>
              </a:rPr>
              <a:t> with PI/r</a:t>
            </a:r>
            <a:endParaRPr lang="en-CA" sz="2400" noProof="0" dirty="0">
              <a:effectLst/>
            </a:endParaRPr>
          </a:p>
          <a:p>
            <a:pPr marL="452438" lvl="1" indent="-96838">
              <a:spcBef>
                <a:spcPct val="20000"/>
              </a:spcBef>
              <a:buSzPct val="70000"/>
            </a:pPr>
            <a:r>
              <a:rPr lang="en-CA" sz="2000" noProof="0" dirty="0">
                <a:effectLst/>
              </a:rPr>
              <a:t>AUC </a:t>
            </a:r>
            <a:r>
              <a:rPr lang="en-CA" sz="2000" noProof="0" dirty="0">
                <a:effectLst/>
                <a:sym typeface="Symbol" pitchFamily="18" charset="2"/>
              </a:rPr>
              <a:t> 20-54%</a:t>
            </a:r>
          </a:p>
          <a:p>
            <a:pPr marL="452438" lvl="1" indent="-96838">
              <a:spcBef>
                <a:spcPct val="20000"/>
              </a:spcBef>
              <a:buSzPct val="70000"/>
            </a:pPr>
            <a:r>
              <a:rPr lang="en-CA" sz="2000" noProof="0" dirty="0" err="1">
                <a:effectLst/>
                <a:sym typeface="Symbol" pitchFamily="18" charset="2"/>
              </a:rPr>
              <a:t>Cmin</a:t>
            </a:r>
            <a:r>
              <a:rPr lang="en-CA" sz="2000" noProof="0" dirty="0">
                <a:effectLst/>
                <a:sym typeface="Symbol" pitchFamily="18" charset="2"/>
              </a:rPr>
              <a:t>  15-52%</a:t>
            </a:r>
          </a:p>
        </p:txBody>
      </p:sp>
      <p:sp>
        <p:nvSpPr>
          <p:cNvPr id="982021" name="Text Box 5"/>
          <p:cNvSpPr txBox="1">
            <a:spLocks noChangeArrowheads="1"/>
          </p:cNvSpPr>
          <p:nvPr/>
        </p:nvSpPr>
        <p:spPr bwMode="auto">
          <a:xfrm>
            <a:off x="7010400" y="6096000"/>
            <a:ext cx="2133600" cy="461665"/>
          </a:xfrm>
          <a:prstGeom prst="rect">
            <a:avLst/>
          </a:prstGeom>
          <a:noFill/>
          <a:ln w="9525">
            <a:noFill/>
            <a:miter lim="800000"/>
            <a:headEnd/>
            <a:tailEnd/>
          </a:ln>
          <a:effectLst/>
        </p:spPr>
        <p:txBody>
          <a:bodyPr wrap="square">
            <a:spAutoFit/>
          </a:bodyPr>
          <a:lstStyle/>
          <a:p>
            <a:pPr algn="r" defTabSz="449263" fontAlgn="base">
              <a:spcBef>
                <a:spcPct val="50000"/>
              </a:spcBef>
              <a:spcAft>
                <a:spcPct val="0"/>
              </a:spcAft>
              <a:buClr>
                <a:srgbClr val="000000"/>
              </a:buClr>
              <a:buSzPct val="100000"/>
              <a:buFont typeface="Times New Roman" pitchFamily="18" charset="0"/>
              <a:buNone/>
            </a:pPr>
            <a:r>
              <a:rPr lang="en-CA" sz="1200" dirty="0" smtClean="0">
                <a:solidFill>
                  <a:prstClr val="white"/>
                </a:solidFill>
                <a:ea typeface="Arial Unicode MS" pitchFamily="34" charset="-128"/>
                <a:cs typeface="Arial Unicode MS" pitchFamily="34" charset="-128"/>
              </a:rPr>
              <a:t>van </a:t>
            </a:r>
            <a:r>
              <a:rPr lang="en-CA" sz="1200" dirty="0" err="1">
                <a:solidFill>
                  <a:prstClr val="white"/>
                </a:solidFill>
                <a:ea typeface="Arial Unicode MS" pitchFamily="34" charset="-128"/>
                <a:cs typeface="Arial Unicode MS" pitchFamily="34" charset="-128"/>
              </a:rPr>
              <a:t>Heeswijk</a:t>
            </a:r>
            <a:r>
              <a:rPr lang="en-US" sz="1200" dirty="0">
                <a:solidFill>
                  <a:prstClr val="white"/>
                </a:solidFill>
                <a:ea typeface="Arial Unicode MS" pitchFamily="34" charset="-128"/>
                <a:cs typeface="Arial Unicode MS" pitchFamily="34" charset="-128"/>
              </a:rPr>
              <a:t> et al. </a:t>
            </a:r>
            <a:r>
              <a:rPr lang="en-US" sz="1200" dirty="0" smtClean="0">
                <a:solidFill>
                  <a:prstClr val="white"/>
                </a:solidFill>
                <a:ea typeface="Arial Unicode MS" pitchFamily="34" charset="-128"/>
                <a:cs typeface="Arial Unicode MS" pitchFamily="34" charset="-128"/>
              </a:rPr>
              <a:t>CROI </a:t>
            </a:r>
            <a:r>
              <a:rPr lang="en-US" sz="1200" dirty="0">
                <a:solidFill>
                  <a:prstClr val="white"/>
                </a:solidFill>
                <a:ea typeface="Arial Unicode MS" pitchFamily="34" charset="-128"/>
                <a:cs typeface="Arial Unicode MS" pitchFamily="34" charset="-128"/>
              </a:rPr>
              <a:t>2011, #</a:t>
            </a:r>
            <a:r>
              <a:rPr lang="en-US" sz="1200" dirty="0" smtClean="0">
                <a:solidFill>
                  <a:prstClr val="white"/>
                </a:solidFill>
                <a:ea typeface="Arial Unicode MS" pitchFamily="34" charset="-128"/>
                <a:cs typeface="Arial Unicode MS" pitchFamily="34" charset="-128"/>
              </a:rPr>
              <a:t>119</a:t>
            </a:r>
            <a:endParaRPr lang="en-US" sz="1200" dirty="0">
              <a:solidFill>
                <a:prstClr val="white"/>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a:xfrm>
            <a:off x="0" y="-58424"/>
            <a:ext cx="9144000" cy="1676400"/>
          </a:xfrm>
        </p:spPr>
        <p:txBody>
          <a:bodyPr>
            <a:noAutofit/>
          </a:bodyPr>
          <a:lstStyle/>
          <a:p>
            <a:r>
              <a:rPr lang="en-CA" sz="3900" noProof="0" smtClean="0">
                <a:effectLst/>
              </a:rPr>
              <a:t>Telaprevir 750 mg q8h plus Boosted PIs in Healthy Volunteers</a:t>
            </a:r>
            <a:endParaRPr lang="en-CA" sz="3900" noProof="0">
              <a:effectLst/>
            </a:endParaRPr>
          </a:p>
        </p:txBody>
      </p:sp>
      <p:pic>
        <p:nvPicPr>
          <p:cNvPr id="983043" name="Picture 3"/>
          <p:cNvPicPr>
            <a:picLocks noChangeAspect="1" noChangeArrowheads="1"/>
          </p:cNvPicPr>
          <p:nvPr/>
        </p:nvPicPr>
        <p:blipFill>
          <a:blip r:embed="rId3" cstate="print"/>
          <a:srcRect/>
          <a:stretch>
            <a:fillRect/>
          </a:stretch>
        </p:blipFill>
        <p:spPr bwMode="auto">
          <a:xfrm>
            <a:off x="0" y="1600200"/>
            <a:ext cx="6629400" cy="4822825"/>
          </a:xfrm>
          <a:prstGeom prst="rect">
            <a:avLst/>
          </a:prstGeom>
          <a:noFill/>
          <a:ln w="9525">
            <a:noFill/>
            <a:miter lim="800000"/>
            <a:headEnd/>
            <a:tailEnd/>
          </a:ln>
          <a:effectLst/>
        </p:spPr>
      </p:pic>
      <p:sp>
        <p:nvSpPr>
          <p:cNvPr id="983044" name="Rectangle 4"/>
          <p:cNvSpPr>
            <a:spLocks noChangeArrowheads="1"/>
          </p:cNvSpPr>
          <p:nvPr/>
        </p:nvSpPr>
        <p:spPr bwMode="auto">
          <a:xfrm>
            <a:off x="6629400" y="1676400"/>
            <a:ext cx="2286000" cy="4037013"/>
          </a:xfrm>
          <a:prstGeom prst="rect">
            <a:avLst/>
          </a:prstGeom>
          <a:noFill/>
          <a:ln w="9525">
            <a:noFill/>
            <a:round/>
            <a:headEnd/>
            <a:tailEnd/>
          </a:ln>
          <a:effectLst/>
        </p:spPr>
        <p:txBody>
          <a:bodyPr lIns="90000" tIns="46800" rIns="90000" bIns="46800"/>
          <a:lstStyle/>
          <a:p>
            <a:pPr marL="342900" indent="-342900" defTabSz="449263" fontAlgn="base">
              <a:spcBef>
                <a:spcPct val="20000"/>
              </a:spcBef>
              <a:spcAft>
                <a:spcPct val="0"/>
              </a:spcAft>
              <a:buClr>
                <a:srgbClr val="FFB91D"/>
              </a:buClr>
              <a:buSzPct val="90000"/>
              <a:buFont typeface="Wingdings" pitchFamily="2" charset="2"/>
              <a:buChar char="l"/>
            </a:pPr>
            <a:r>
              <a:rPr lang="en-CA" sz="2400" b="1" dirty="0" err="1">
                <a:solidFill>
                  <a:prstClr val="white"/>
                </a:solidFill>
                <a:effectLst>
                  <a:outerShdw blurRad="38100" dist="38100" dir="2700000" algn="tl">
                    <a:srgbClr val="000000">
                      <a:alpha val="43137"/>
                    </a:srgbClr>
                  </a:outerShdw>
                </a:effectLst>
                <a:ea typeface="Arial Unicode MS" pitchFamily="34" charset="-128"/>
                <a:cs typeface="Arial Unicode MS" pitchFamily="34" charset="-128"/>
              </a:rPr>
              <a:t>Telaprevir</a:t>
            </a:r>
            <a:r>
              <a:rPr lang="en-CA" sz="24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rPr>
              <a:t> </a:t>
            </a:r>
            <a:r>
              <a:rPr lang="en-CA" sz="24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had variable effect on PIs:</a:t>
            </a:r>
          </a:p>
          <a:p>
            <a:pPr marL="698500" lvl="1" indent="-342900" defTabSz="449263" fontAlgn="base">
              <a:spcBef>
                <a:spcPct val="20000"/>
              </a:spcBef>
              <a:spcAft>
                <a:spcPct val="0"/>
              </a:spcAft>
              <a:buClr>
                <a:srgbClr val="F97817"/>
              </a:buClr>
              <a:buSzPct val="70000"/>
              <a:buFont typeface="Wingdings" pitchFamily="2" charset="2"/>
              <a:buChar char="l"/>
            </a:pPr>
            <a:r>
              <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40-47%  AUC of </a:t>
            </a:r>
            <a:r>
              <a:rPr lang="en-CA" sz="2000" b="1" dirty="0" err="1">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DRVr</a:t>
            </a:r>
            <a:r>
              <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 </a:t>
            </a:r>
            <a:r>
              <a:rPr lang="en-CA" sz="2000" b="1" dirty="0" err="1">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FPVr</a:t>
            </a:r>
            <a:endPar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endParaRPr>
          </a:p>
          <a:p>
            <a:pPr marL="698500" lvl="1" indent="-342900" defTabSz="449263" fontAlgn="base">
              <a:spcBef>
                <a:spcPct val="20000"/>
              </a:spcBef>
              <a:spcAft>
                <a:spcPct val="0"/>
              </a:spcAft>
              <a:buClr>
                <a:srgbClr val="F97817"/>
              </a:buClr>
              <a:buSzPct val="70000"/>
              <a:buFont typeface="Wingdings" pitchFamily="2" charset="2"/>
              <a:buChar char="l"/>
            </a:pPr>
            <a:r>
              <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n/c with </a:t>
            </a:r>
            <a:r>
              <a:rPr lang="en-CA" sz="2000" b="1" dirty="0" err="1">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ATVr</a:t>
            </a:r>
            <a:r>
              <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 </a:t>
            </a:r>
            <a:r>
              <a:rPr lang="en-CA" sz="2000" b="1" dirty="0" err="1">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LPVr</a:t>
            </a:r>
            <a:endPar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endParaRPr>
          </a:p>
          <a:p>
            <a:pPr marL="342900" indent="-342900" defTabSz="449263" fontAlgn="base">
              <a:spcBef>
                <a:spcPct val="20000"/>
              </a:spcBef>
              <a:spcAft>
                <a:spcPct val="0"/>
              </a:spcAft>
              <a:buClr>
                <a:srgbClr val="FFB91D"/>
              </a:buClr>
              <a:buSzPct val="90000"/>
              <a:buFont typeface="Wingdings" pitchFamily="2" charset="2"/>
              <a:buChar char="l"/>
            </a:pPr>
            <a:r>
              <a:rPr lang="en-CA" sz="24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Appropriate doses not yet established</a:t>
            </a:r>
          </a:p>
        </p:txBody>
      </p:sp>
      <p:sp>
        <p:nvSpPr>
          <p:cNvPr id="983045" name="Text Box 5"/>
          <p:cNvSpPr txBox="1">
            <a:spLocks noChangeArrowheads="1"/>
          </p:cNvSpPr>
          <p:nvPr/>
        </p:nvSpPr>
        <p:spPr bwMode="auto">
          <a:xfrm>
            <a:off x="6849144" y="6279703"/>
            <a:ext cx="2187352" cy="461665"/>
          </a:xfrm>
          <a:prstGeom prst="rect">
            <a:avLst/>
          </a:prstGeom>
          <a:noFill/>
          <a:ln w="9525">
            <a:noFill/>
            <a:miter lim="800000"/>
            <a:headEnd/>
            <a:tailEnd/>
          </a:ln>
          <a:effectLst/>
        </p:spPr>
        <p:txBody>
          <a:bodyPr wrap="square">
            <a:spAutoFit/>
          </a:bodyPr>
          <a:lstStyle/>
          <a:p>
            <a:pPr algn="r" defTabSz="449263" fontAlgn="base">
              <a:spcBef>
                <a:spcPct val="50000"/>
              </a:spcBef>
              <a:spcAft>
                <a:spcPct val="0"/>
              </a:spcAft>
              <a:buClr>
                <a:srgbClr val="000000"/>
              </a:buClr>
              <a:buSzPct val="100000"/>
              <a:buFont typeface="Times New Roman" pitchFamily="18" charset="0"/>
              <a:buNone/>
            </a:pPr>
            <a:r>
              <a:rPr lang="en-CA" sz="1200" dirty="0" smtClean="0">
                <a:solidFill>
                  <a:prstClr val="white"/>
                </a:solidFill>
                <a:ea typeface="Arial Unicode MS" pitchFamily="34" charset="-128"/>
                <a:cs typeface="Arial Unicode MS" pitchFamily="34" charset="-128"/>
              </a:rPr>
              <a:t>van </a:t>
            </a:r>
            <a:r>
              <a:rPr lang="en-CA" sz="1200" dirty="0" err="1">
                <a:solidFill>
                  <a:prstClr val="white"/>
                </a:solidFill>
                <a:ea typeface="Arial Unicode MS" pitchFamily="34" charset="-128"/>
                <a:cs typeface="Arial Unicode MS" pitchFamily="34" charset="-128"/>
              </a:rPr>
              <a:t>Heeswijk</a:t>
            </a:r>
            <a:r>
              <a:rPr lang="en-US" sz="1200" dirty="0">
                <a:solidFill>
                  <a:prstClr val="white"/>
                </a:solidFill>
                <a:ea typeface="Arial Unicode MS" pitchFamily="34" charset="-128"/>
                <a:cs typeface="Arial Unicode MS" pitchFamily="34" charset="-128"/>
              </a:rPr>
              <a:t> et al. </a:t>
            </a:r>
            <a:r>
              <a:rPr lang="en-US" sz="1200" dirty="0" smtClean="0">
                <a:solidFill>
                  <a:prstClr val="white"/>
                </a:solidFill>
                <a:ea typeface="Arial Unicode MS" pitchFamily="34" charset="-128"/>
                <a:cs typeface="Arial Unicode MS" pitchFamily="34" charset="-128"/>
              </a:rPr>
              <a:t>CROI </a:t>
            </a:r>
            <a:r>
              <a:rPr lang="en-US" sz="1200" dirty="0">
                <a:solidFill>
                  <a:prstClr val="white"/>
                </a:solidFill>
                <a:ea typeface="Arial Unicode MS" pitchFamily="34" charset="-128"/>
                <a:cs typeface="Arial Unicode MS" pitchFamily="34" charset="-128"/>
              </a:rPr>
              <a:t>2011, #</a:t>
            </a:r>
            <a:r>
              <a:rPr lang="en-US" sz="1200" dirty="0" smtClean="0">
                <a:solidFill>
                  <a:prstClr val="white"/>
                </a:solidFill>
                <a:ea typeface="Arial Unicode MS" pitchFamily="34" charset="-128"/>
                <a:cs typeface="Arial Unicode MS" pitchFamily="34" charset="-128"/>
              </a:rPr>
              <a:t>119</a:t>
            </a:r>
            <a:endParaRPr lang="en-US" sz="1200" dirty="0">
              <a:solidFill>
                <a:prstClr val="white"/>
              </a:solidFill>
              <a:ea typeface="Arial Unicode MS" pitchFamily="34" charset="-128"/>
              <a:cs typeface="Arial Unicode MS" pitchFamily="34" charset="-128"/>
            </a:endParaRPr>
          </a:p>
        </p:txBody>
      </p:sp>
      <p:sp>
        <p:nvSpPr>
          <p:cNvPr id="983046" name="Rectangle 6"/>
          <p:cNvSpPr>
            <a:spLocks noChangeArrowheads="1"/>
          </p:cNvSpPr>
          <p:nvPr/>
        </p:nvSpPr>
        <p:spPr bwMode="auto">
          <a:xfrm>
            <a:off x="0" y="4114800"/>
            <a:ext cx="6629400" cy="2286000"/>
          </a:xfrm>
          <a:prstGeom prst="rect">
            <a:avLst/>
          </a:prstGeom>
          <a:noFill/>
          <a:ln w="38100">
            <a:solidFill>
              <a:srgbClr val="FF0000"/>
            </a:solidFill>
            <a:miter lim="800000"/>
            <a:headEnd/>
            <a:tailEnd/>
          </a:ln>
          <a:effec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CA" sz="2400">
              <a:solidFill>
                <a:prstClr val="black"/>
              </a:solidFill>
              <a:latin typeface="Times New Roman" pitchFamily="18"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6"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0" y="-58424"/>
            <a:ext cx="9144000" cy="1676400"/>
          </a:xfrm>
        </p:spPr>
        <p:txBody>
          <a:bodyPr>
            <a:normAutofit/>
          </a:bodyPr>
          <a:lstStyle/>
          <a:p>
            <a:r>
              <a:rPr lang="en-CA" sz="4300" noProof="0" smtClean="0">
                <a:effectLst/>
              </a:rPr>
              <a:t>Two-Way Interaction between Boceprevir and Boosted PIs</a:t>
            </a:r>
            <a:endParaRPr lang="en-CA" sz="4300" noProof="0">
              <a:effectLst/>
            </a:endParaRPr>
          </a:p>
        </p:txBody>
      </p:sp>
      <p:sp>
        <p:nvSpPr>
          <p:cNvPr id="1190915" name="Rectangle 3"/>
          <p:cNvSpPr>
            <a:spLocks noGrp="1" noChangeArrowheads="1"/>
          </p:cNvSpPr>
          <p:nvPr>
            <p:ph type="body" sz="half" idx="1"/>
          </p:nvPr>
        </p:nvSpPr>
        <p:spPr>
          <a:xfrm>
            <a:off x="467544" y="1676400"/>
            <a:ext cx="7772400" cy="4418013"/>
          </a:xfrm>
        </p:spPr>
        <p:txBody>
          <a:bodyPr>
            <a:normAutofit/>
          </a:bodyPr>
          <a:lstStyle/>
          <a:p>
            <a:pPr>
              <a:spcBef>
                <a:spcPct val="20000"/>
              </a:spcBef>
            </a:pPr>
            <a:r>
              <a:rPr lang="en-CA" noProof="0" smtClean="0">
                <a:effectLst/>
              </a:rPr>
              <a:t>Interaction studies in healthy volunteers</a:t>
            </a:r>
          </a:p>
          <a:p>
            <a:pPr>
              <a:spcBef>
                <a:spcPct val="20000"/>
              </a:spcBef>
            </a:pPr>
            <a:endParaRPr lang="en-CA" noProof="0" smtClean="0">
              <a:effectLst/>
            </a:endParaRPr>
          </a:p>
          <a:p>
            <a:pPr>
              <a:spcBef>
                <a:spcPct val="20000"/>
              </a:spcBef>
            </a:pPr>
            <a:endParaRPr lang="en-CA" noProof="0" smtClean="0">
              <a:effectLst/>
            </a:endParaRPr>
          </a:p>
          <a:p>
            <a:pPr>
              <a:spcBef>
                <a:spcPct val="20000"/>
              </a:spcBef>
            </a:pPr>
            <a:endParaRPr lang="en-CA" noProof="0" smtClean="0">
              <a:effectLst/>
            </a:endParaRPr>
          </a:p>
          <a:p>
            <a:pPr>
              <a:spcBef>
                <a:spcPct val="20000"/>
              </a:spcBef>
            </a:pPr>
            <a:endParaRPr lang="en-CA" noProof="0" smtClean="0">
              <a:effectLst/>
            </a:endParaRPr>
          </a:p>
          <a:p>
            <a:pPr>
              <a:spcBef>
                <a:spcPct val="20000"/>
              </a:spcBef>
            </a:pPr>
            <a:endParaRPr lang="en-CA" noProof="0" smtClean="0">
              <a:effectLst/>
            </a:endParaRPr>
          </a:p>
          <a:p>
            <a:pPr>
              <a:spcBef>
                <a:spcPct val="20000"/>
              </a:spcBef>
            </a:pPr>
            <a:endParaRPr lang="en-CA" noProof="0" smtClean="0">
              <a:effectLst/>
            </a:endParaRPr>
          </a:p>
          <a:p>
            <a:pPr>
              <a:spcBef>
                <a:spcPct val="20000"/>
              </a:spcBef>
            </a:pPr>
            <a:endParaRPr lang="en-CA" noProof="0" smtClean="0">
              <a:effectLst/>
            </a:endParaRPr>
          </a:p>
          <a:p>
            <a:pPr>
              <a:spcBef>
                <a:spcPct val="20000"/>
              </a:spcBef>
            </a:pPr>
            <a:r>
              <a:rPr lang="en-CA" noProof="0" smtClean="0">
                <a:effectLst/>
              </a:rPr>
              <a:t>Coadministration of boceprevir and ritonavir-boosted PIs is not recommended</a:t>
            </a:r>
            <a:endParaRPr lang="en-CA" noProof="0">
              <a:effectLst/>
            </a:endParaRPr>
          </a:p>
        </p:txBody>
      </p:sp>
      <p:graphicFrame>
        <p:nvGraphicFramePr>
          <p:cNvPr id="1190916" name="Group 4"/>
          <p:cNvGraphicFramePr>
            <a:graphicFrameLocks noGrp="1"/>
          </p:cNvGraphicFramePr>
          <p:nvPr>
            <p:ph sz="half" idx="2"/>
            <p:extLst>
              <p:ext uri="{D42A27DB-BD31-4B8C-83A1-F6EECF244321}">
                <p14:modId xmlns:p14="http://schemas.microsoft.com/office/powerpoint/2010/main" val="2460943141"/>
              </p:ext>
            </p:extLst>
          </p:nvPr>
        </p:nvGraphicFramePr>
        <p:xfrm>
          <a:off x="457200" y="2438400"/>
          <a:ext cx="8502650" cy="2357440"/>
        </p:xfrm>
        <a:graphic>
          <a:graphicData uri="http://schemas.openxmlformats.org/drawingml/2006/table">
            <a:tbl>
              <a:tblPr/>
              <a:tblGrid>
                <a:gridCol w="1417638"/>
                <a:gridCol w="1416050"/>
                <a:gridCol w="1417637"/>
                <a:gridCol w="1416050"/>
                <a:gridCol w="1417638"/>
                <a:gridCol w="1417637"/>
              </a:tblGrid>
              <a:tr h="522288">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endParaRPr kumimoji="0" lang="en-US" sz="24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PI Kinetics</a:t>
                      </a:r>
                      <a:endParaRPr kumimoji="0" lang="en-US"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rowSpan="2">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1"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RTV</a:t>
                      </a:r>
                      <a:r>
                        <a:rPr kumimoji="0" lang="en-US" sz="2400" b="1" i="1"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 </a:t>
                      </a:r>
                      <a:r>
                        <a:rPr kumimoji="0" lang="en-CA" sz="2400" b="1" i="1"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AUC</a:t>
                      </a:r>
                      <a:endParaRPr kumimoji="0" lang="en-US" sz="2400" b="1" i="1"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BOC</a:t>
                      </a:r>
                      <a:r>
                        <a:rPr kumimoji="0" lang="en-US"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 </a:t>
                      </a:r>
                      <a:r>
                        <a:rPr kumimoji="0" lang="en-CA"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AUC</a:t>
                      </a:r>
                      <a:endParaRPr kumimoji="0" lang="en-US"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endParaRPr kumimoji="0" lang="en-US" sz="24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Ctrough</a:t>
                      </a:r>
                      <a:endParaRPr kumimoji="0" lang="en-US"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AUC</a:t>
                      </a:r>
                      <a:endParaRPr kumimoji="0" lang="en-US"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rPr>
                        <a:t>Cmax</a:t>
                      </a:r>
                      <a:endParaRPr kumimoji="0" lang="en-US" sz="2400" b="1" i="0" u="none" strike="noStrike" cap="none" normalizeH="0" baseline="0" smtClean="0">
                        <a:ln>
                          <a:noFill/>
                        </a:ln>
                        <a:solidFill>
                          <a:srgbClr val="CCECFF"/>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CA"/>
                    </a:p>
                  </a:txBody>
                  <a:tcPr/>
                </a:tc>
                <a:tc vMerge="1">
                  <a:txBody>
                    <a:bodyPr/>
                    <a:lstStyle/>
                    <a:p>
                      <a:endParaRPr lang="en-CA"/>
                    </a:p>
                  </a:txBody>
                  <a:tcPr/>
                </a:tc>
              </a:tr>
              <a:tr h="458788">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ATVr</a:t>
                      </a:r>
                      <a:endParaRPr kumimoji="0" lang="en-US" sz="24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t>
                      </a:r>
                      <a:endParaRPr kumimoji="0" lang="en-US" sz="24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dirty="0" err="1" smtClean="0">
                          <a:ln>
                            <a:noFill/>
                          </a:ln>
                          <a:solidFill>
                            <a:srgbClr val="FFFFFF"/>
                          </a:solidFill>
                          <a:effectLst/>
                          <a:latin typeface="Calibri" pitchFamily="34" charset="0"/>
                          <a:ea typeface="Arial Unicode MS" pitchFamily="34" charset="-128"/>
                          <a:cs typeface="Arial Unicode MS" pitchFamily="34" charset="-128"/>
                        </a:rPr>
                        <a:t>DRVr</a:t>
                      </a:r>
                      <a:endParaRPr kumimoji="0" lang="en-US" sz="2400" b="1"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rPr>
                        <a:t>LPVr</a:t>
                      </a:r>
                      <a:endParaRPr kumimoji="0" lang="en-US" sz="2400" b="1" i="0" u="none" strike="noStrike" cap="none" normalizeH="0" baseline="0" smtClean="0">
                        <a:ln>
                          <a:noFill/>
                        </a:ln>
                        <a:solidFill>
                          <a:srgbClr val="FFFFFF"/>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4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sym typeface="Symbol" pitchFamily="18" charset="2"/>
                        </a:rPr>
                        <a:t> 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0956" name="Text Box 44"/>
          <p:cNvSpPr txBox="1">
            <a:spLocks noChangeArrowheads="1"/>
          </p:cNvSpPr>
          <p:nvPr/>
        </p:nvSpPr>
        <p:spPr bwMode="auto">
          <a:xfrm>
            <a:off x="2254696" y="6464369"/>
            <a:ext cx="6781800" cy="276999"/>
          </a:xfrm>
          <a:prstGeom prst="rect">
            <a:avLst/>
          </a:prstGeom>
          <a:noFill/>
          <a:ln w="9525">
            <a:noFill/>
            <a:miter lim="800000"/>
            <a:headEnd/>
            <a:tailEnd/>
          </a:ln>
          <a:effectLst/>
        </p:spPr>
        <p:txBody>
          <a:bodyPr>
            <a:spAutoFit/>
          </a:bodyPr>
          <a:lstStyle/>
          <a:p>
            <a:pPr algn="r" defTabSz="449263" fontAlgn="base">
              <a:spcBef>
                <a:spcPct val="50000"/>
              </a:spcBef>
              <a:spcAft>
                <a:spcPct val="0"/>
              </a:spcAft>
              <a:buClr>
                <a:srgbClr val="000000"/>
              </a:buClr>
              <a:buSzPct val="100000"/>
              <a:buFont typeface="Times New Roman" pitchFamily="18" charset="0"/>
              <a:buNone/>
            </a:pPr>
            <a:r>
              <a:rPr lang="en-CA" sz="1200" dirty="0" err="1" smtClean="0">
                <a:solidFill>
                  <a:prstClr val="white"/>
                </a:solidFill>
                <a:ea typeface="Arial Unicode MS" pitchFamily="34" charset="-128"/>
                <a:cs typeface="Arial Unicode MS" pitchFamily="34" charset="-128"/>
              </a:rPr>
              <a:t>Hulskotte</a:t>
            </a:r>
            <a:r>
              <a:rPr lang="en-CA" sz="1200" dirty="0" smtClean="0">
                <a:solidFill>
                  <a:prstClr val="white"/>
                </a:solidFill>
                <a:ea typeface="Arial Unicode MS" pitchFamily="34" charset="-128"/>
                <a:cs typeface="Arial Unicode MS" pitchFamily="34" charset="-128"/>
              </a:rPr>
              <a:t> et </a:t>
            </a:r>
            <a:r>
              <a:rPr lang="en-CA" sz="1200" dirty="0">
                <a:solidFill>
                  <a:prstClr val="white"/>
                </a:solidFill>
                <a:ea typeface="Arial Unicode MS" pitchFamily="34" charset="-128"/>
                <a:cs typeface="Arial Unicode MS" pitchFamily="34" charset="-128"/>
              </a:rPr>
              <a:t>al.  CROI 2012, #</a:t>
            </a:r>
            <a:r>
              <a:rPr lang="en-CA" sz="1200" dirty="0" smtClean="0">
                <a:solidFill>
                  <a:prstClr val="white"/>
                </a:solidFill>
                <a:ea typeface="Arial Unicode MS" pitchFamily="34" charset="-128"/>
                <a:cs typeface="Arial Unicode MS" pitchFamily="34" charset="-128"/>
              </a:rPr>
              <a:t>771LB</a:t>
            </a:r>
            <a:endParaRPr lang="en-US" sz="1200" dirty="0">
              <a:solidFill>
                <a:prstClr val="white"/>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60"/>
            <a:ext cx="8229600" cy="1417638"/>
          </a:xfrm>
        </p:spPr>
        <p:txBody>
          <a:bodyPr>
            <a:normAutofit/>
          </a:bodyPr>
          <a:lstStyle/>
          <a:p>
            <a:r>
              <a:rPr lang="en-CA" sz="4300" noProof="0" smtClean="0">
                <a:effectLst/>
              </a:rPr>
              <a:t>HIV Infection: Recent Trends</a:t>
            </a:r>
            <a:endParaRPr lang="en-CA" sz="4300" noProof="0">
              <a:effectLst/>
            </a:endParaRPr>
          </a:p>
        </p:txBody>
      </p:sp>
      <p:pic>
        <p:nvPicPr>
          <p:cNvPr id="4" name="Picture 3"/>
          <p:cNvPicPr>
            <a:picLocks noChangeAspect="1"/>
          </p:cNvPicPr>
          <p:nvPr/>
        </p:nvPicPr>
        <p:blipFill rotWithShape="1">
          <a:blip r:embed="rId3" cstate="print"/>
          <a:srcRect l="6957" t="11945" r="4179" b="12041"/>
          <a:stretch/>
        </p:blipFill>
        <p:spPr>
          <a:xfrm>
            <a:off x="684213" y="1864426"/>
            <a:ext cx="8079778" cy="4310744"/>
          </a:xfrm>
          <a:prstGeom prst="rect">
            <a:avLst/>
          </a:prstGeom>
        </p:spPr>
      </p:pic>
      <p:sp>
        <p:nvSpPr>
          <p:cNvPr id="5" name="TextBox 4"/>
          <p:cNvSpPr txBox="1"/>
          <p:nvPr/>
        </p:nvSpPr>
        <p:spPr>
          <a:xfrm>
            <a:off x="661672" y="6279703"/>
            <a:ext cx="7876768" cy="461665"/>
          </a:xfrm>
          <a:prstGeom prst="rect">
            <a:avLst/>
          </a:prstGeom>
          <a:noFill/>
        </p:spPr>
        <p:txBody>
          <a:bodyPr wrap="square" rtlCol="0">
            <a:spAutoFit/>
          </a:bodyPr>
          <a:lstStyle/>
          <a:p>
            <a:r>
              <a:rPr lang="en-CA" sz="1200" dirty="0">
                <a:solidFill>
                  <a:prstClr val="white"/>
                </a:solidFill>
              </a:rPr>
              <a:t>Diagnosis of HIV Infection in Canada, 1998 and 2008</a:t>
            </a:r>
          </a:p>
          <a:p>
            <a:r>
              <a:rPr lang="en-CA" sz="1200" i="1" dirty="0">
                <a:solidFill>
                  <a:prstClr val="white"/>
                </a:solidFill>
              </a:rPr>
              <a:t>Source: ©Statistics Canada &amp; PHAC/Office of Public Health Practice, July 2010</a:t>
            </a:r>
          </a:p>
        </p:txBody>
      </p:sp>
      <p:sp>
        <p:nvSpPr>
          <p:cNvPr id="7" name="TextBox 6"/>
          <p:cNvSpPr txBox="1"/>
          <p:nvPr/>
        </p:nvSpPr>
        <p:spPr>
          <a:xfrm>
            <a:off x="1597446" y="1304538"/>
            <a:ext cx="6221466" cy="861774"/>
          </a:xfrm>
          <a:prstGeom prst="rect">
            <a:avLst/>
          </a:prstGeom>
          <a:noFill/>
        </p:spPr>
        <p:txBody>
          <a:bodyPr wrap="square" rtlCol="0">
            <a:spAutoFit/>
          </a:bodyPr>
          <a:lstStyle/>
          <a:p>
            <a:pPr algn="ctr"/>
            <a:r>
              <a:rPr lang="en-CA" sz="1600" b="1" dirty="0">
                <a:solidFill>
                  <a:prstClr val="white"/>
                </a:solidFill>
              </a:rPr>
              <a:t>Rate (per 100,00 population) of Diagnoses of HIV Infection in Canada, 1998 and 2008 (both sexes, ages &gt;= 15)</a:t>
            </a:r>
          </a:p>
          <a:p>
            <a:pPr algn="ctr"/>
            <a:endParaRPr lang="en-CA" sz="1600" b="1" dirty="0">
              <a:solidFill>
                <a:prstClr val="white"/>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8626" name="Rectangle 2"/>
          <p:cNvSpPr>
            <a:spLocks noGrp="1" noChangeArrowheads="1"/>
          </p:cNvSpPr>
          <p:nvPr>
            <p:ph type="title" idx="4294967295"/>
          </p:nvPr>
        </p:nvSpPr>
        <p:spPr>
          <a:xfrm>
            <a:off x="0" y="-118552"/>
            <a:ext cx="9144000" cy="1676400"/>
          </a:xfrm>
        </p:spPr>
        <p:txBody>
          <a:bodyPr lIns="90488" tIns="44450" rIns="90488" bIns="44450">
            <a:noAutofit/>
          </a:bodyPr>
          <a:lstStyle/>
          <a:p>
            <a:r>
              <a:rPr lang="en-CA" sz="3600" noProof="0" smtClean="0">
                <a:effectLst/>
              </a:rPr>
              <a:t>Interactions Between HCV DAA &amp; NNRTIs</a:t>
            </a:r>
            <a:br>
              <a:rPr lang="en-CA" sz="3600" noProof="0" smtClean="0">
                <a:effectLst/>
              </a:rPr>
            </a:br>
            <a:r>
              <a:rPr lang="en-CA" sz="3200" i="1" noProof="0" smtClean="0">
                <a:effectLst/>
              </a:rPr>
              <a:t>Summary of Healthy Volunteer Studies</a:t>
            </a:r>
            <a:endParaRPr lang="en-CA" sz="3200" i="1" noProof="0">
              <a:effectLst/>
            </a:endParaRPr>
          </a:p>
        </p:txBody>
      </p:sp>
      <p:sp>
        <p:nvSpPr>
          <p:cNvPr id="538629" name="Rectangle 5"/>
          <p:cNvSpPr>
            <a:spLocks noChangeArrowheads="1"/>
          </p:cNvSpPr>
          <p:nvPr/>
        </p:nvSpPr>
        <p:spPr bwMode="auto">
          <a:xfrm>
            <a:off x="481136" y="4630315"/>
            <a:ext cx="8662864" cy="175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lstStyle/>
          <a:p>
            <a:pPr marL="342900" indent="-342900" eaLnBrk="0" fontAlgn="base" hangingPunct="0">
              <a:spcBef>
                <a:spcPct val="20000"/>
              </a:spcBef>
              <a:spcAft>
                <a:spcPct val="0"/>
              </a:spcAft>
              <a:buClr>
                <a:srgbClr val="FFB91D"/>
              </a:buClr>
              <a:buSzPct val="90000"/>
              <a:buFont typeface="Wingdings" pitchFamily="2" charset="2"/>
              <a:buChar char="l"/>
            </a:pPr>
            <a:r>
              <a:rPr lang="en-CA" sz="2150" b="1" dirty="0">
                <a:solidFill>
                  <a:prstClr val="white"/>
                </a:solidFill>
                <a:ea typeface="ＭＳ Ｐゴシック" charset="-128"/>
                <a:cs typeface="Arial Unicode MS" pitchFamily="34" charset="-128"/>
              </a:rPr>
              <a:t>Dosing recommendations on using HIV non-nucleoside reverse transcriptase inhibitors (NNRTIs) with HCV directly acting </a:t>
            </a:r>
            <a:r>
              <a:rPr lang="en-CA" sz="2150" b="1" dirty="0" err="1">
                <a:solidFill>
                  <a:prstClr val="white"/>
                </a:solidFill>
                <a:ea typeface="ＭＳ Ｐゴシック" charset="-128"/>
                <a:cs typeface="Arial Unicode MS" pitchFamily="34" charset="-128"/>
              </a:rPr>
              <a:t>antivirals</a:t>
            </a:r>
            <a:r>
              <a:rPr lang="en-CA" sz="2150" b="1" dirty="0">
                <a:solidFill>
                  <a:prstClr val="white"/>
                </a:solidFill>
                <a:ea typeface="ＭＳ Ｐゴシック" charset="-128"/>
                <a:cs typeface="Arial Unicode MS" pitchFamily="34" charset="-128"/>
              </a:rPr>
              <a:t>:</a:t>
            </a:r>
          </a:p>
          <a:p>
            <a:pPr marL="742950" lvl="1" indent="-285750" eaLnBrk="0" fontAlgn="base" hangingPunct="0">
              <a:spcBef>
                <a:spcPct val="20000"/>
              </a:spcBef>
              <a:spcAft>
                <a:spcPct val="0"/>
              </a:spcAft>
              <a:buClr>
                <a:srgbClr val="F97817"/>
              </a:buClr>
              <a:buSzPct val="70000"/>
              <a:buFont typeface="Wingdings" pitchFamily="2" charset="2"/>
              <a:buChar char="l"/>
            </a:pPr>
            <a:r>
              <a:rPr lang="en-CA" b="1" u="sng" dirty="0" err="1">
                <a:solidFill>
                  <a:prstClr val="white"/>
                </a:solidFill>
                <a:ea typeface="ＭＳ Ｐゴシック" charset="-128"/>
                <a:cs typeface="Arial Unicode MS" pitchFamily="34" charset="-128"/>
              </a:rPr>
              <a:t>Efavirenz</a:t>
            </a:r>
            <a:r>
              <a:rPr lang="en-CA" b="1" u="sng" dirty="0">
                <a:solidFill>
                  <a:prstClr val="white"/>
                </a:solidFill>
                <a:ea typeface="ＭＳ Ｐゴシック" charset="-128"/>
                <a:cs typeface="Arial Unicode MS" pitchFamily="34" charset="-128"/>
              </a:rPr>
              <a:t>:</a:t>
            </a:r>
            <a:r>
              <a:rPr lang="en-CA" b="1" dirty="0">
                <a:solidFill>
                  <a:prstClr val="white"/>
                </a:solidFill>
                <a:ea typeface="ＭＳ Ｐゴシック" charset="-128"/>
                <a:cs typeface="Arial Unicode MS" pitchFamily="34" charset="-128"/>
              </a:rPr>
              <a:t>  avoid with </a:t>
            </a:r>
            <a:r>
              <a:rPr lang="en-CA" b="1" dirty="0" err="1">
                <a:solidFill>
                  <a:prstClr val="white"/>
                </a:solidFill>
                <a:ea typeface="ＭＳ Ｐゴシック" charset="-128"/>
                <a:cs typeface="Arial Unicode MS" pitchFamily="34" charset="-128"/>
              </a:rPr>
              <a:t>boceprevir</a:t>
            </a:r>
            <a:r>
              <a:rPr lang="en-CA" b="1" dirty="0">
                <a:solidFill>
                  <a:prstClr val="white"/>
                </a:solidFill>
                <a:ea typeface="ＭＳ Ｐゴシック" charset="-128"/>
                <a:cs typeface="Arial Unicode MS" pitchFamily="34" charset="-128"/>
              </a:rPr>
              <a:t>, use 1125 mg TID </a:t>
            </a:r>
            <a:r>
              <a:rPr lang="en-CA" b="1" dirty="0" err="1">
                <a:solidFill>
                  <a:prstClr val="white"/>
                </a:solidFill>
                <a:ea typeface="ＭＳ Ｐゴシック" charset="-128"/>
                <a:cs typeface="Arial Unicode MS" pitchFamily="34" charset="-128"/>
              </a:rPr>
              <a:t>telaprevir</a:t>
            </a:r>
            <a:endParaRPr lang="en-CA" b="1" u="sng" dirty="0">
              <a:solidFill>
                <a:prstClr val="white"/>
              </a:solidFill>
              <a:ea typeface="ＭＳ Ｐゴシック" charset="-128"/>
              <a:cs typeface="Arial Unicode MS" pitchFamily="34" charset="-128"/>
            </a:endParaRPr>
          </a:p>
          <a:p>
            <a:pPr marL="742950" lvl="1" indent="-285750" eaLnBrk="0" fontAlgn="base" hangingPunct="0">
              <a:spcBef>
                <a:spcPct val="20000"/>
              </a:spcBef>
              <a:spcAft>
                <a:spcPct val="0"/>
              </a:spcAft>
              <a:buClr>
                <a:srgbClr val="F97817"/>
              </a:buClr>
              <a:buSzPct val="70000"/>
              <a:buFont typeface="Wingdings" pitchFamily="2" charset="2"/>
              <a:buChar char="l"/>
            </a:pPr>
            <a:r>
              <a:rPr lang="en-CA" b="1" u="sng" dirty="0" err="1">
                <a:solidFill>
                  <a:prstClr val="white"/>
                </a:solidFill>
                <a:ea typeface="ＭＳ Ｐゴシック" charset="-128"/>
                <a:cs typeface="Arial Unicode MS" pitchFamily="34" charset="-128"/>
              </a:rPr>
              <a:t>Etravirine</a:t>
            </a:r>
            <a:r>
              <a:rPr lang="en-CA" b="1" u="sng" dirty="0">
                <a:solidFill>
                  <a:prstClr val="white"/>
                </a:solidFill>
                <a:ea typeface="ＭＳ Ｐゴシック" charset="-128"/>
                <a:cs typeface="Arial Unicode MS" pitchFamily="34" charset="-128"/>
              </a:rPr>
              <a:t>:</a:t>
            </a:r>
            <a:r>
              <a:rPr lang="en-CA" b="1" dirty="0">
                <a:solidFill>
                  <a:prstClr val="white"/>
                </a:solidFill>
                <a:ea typeface="ＭＳ Ｐゴシック" charset="-128"/>
                <a:cs typeface="Arial Unicode MS" pitchFamily="34" charset="-128"/>
              </a:rPr>
              <a:t>  ? with </a:t>
            </a:r>
            <a:r>
              <a:rPr lang="en-CA" b="1" dirty="0" err="1">
                <a:solidFill>
                  <a:prstClr val="white"/>
                </a:solidFill>
                <a:ea typeface="ＭＳ Ｐゴシック" charset="-128"/>
                <a:cs typeface="Arial Unicode MS" pitchFamily="34" charset="-128"/>
              </a:rPr>
              <a:t>boceprevir</a:t>
            </a:r>
            <a:r>
              <a:rPr lang="en-CA" b="1" dirty="0">
                <a:solidFill>
                  <a:prstClr val="white"/>
                </a:solidFill>
                <a:ea typeface="ＭＳ Ｐゴシック" charset="-128"/>
                <a:cs typeface="Arial Unicode MS" pitchFamily="34" charset="-128"/>
              </a:rPr>
              <a:t>, OK with </a:t>
            </a:r>
            <a:r>
              <a:rPr lang="en-CA" b="1" dirty="0" err="1">
                <a:solidFill>
                  <a:prstClr val="white"/>
                </a:solidFill>
                <a:ea typeface="ＭＳ Ｐゴシック" charset="-128"/>
                <a:cs typeface="Arial Unicode MS" pitchFamily="34" charset="-128"/>
              </a:rPr>
              <a:t>telaprevir</a:t>
            </a:r>
            <a:r>
              <a:rPr lang="en-CA" b="1" dirty="0">
                <a:solidFill>
                  <a:prstClr val="white"/>
                </a:solidFill>
                <a:ea typeface="ＭＳ Ｐゴシック" charset="-128"/>
                <a:cs typeface="Arial Unicode MS" pitchFamily="34" charset="-128"/>
              </a:rPr>
              <a:t> </a:t>
            </a:r>
          </a:p>
          <a:p>
            <a:pPr marL="742950" lvl="1" indent="-285750" eaLnBrk="0" fontAlgn="base" hangingPunct="0">
              <a:spcBef>
                <a:spcPct val="20000"/>
              </a:spcBef>
              <a:spcAft>
                <a:spcPct val="0"/>
              </a:spcAft>
              <a:buClr>
                <a:srgbClr val="F97817"/>
              </a:buClr>
              <a:buSzPct val="70000"/>
              <a:buFont typeface="Wingdings" pitchFamily="2" charset="2"/>
              <a:buChar char="l"/>
            </a:pPr>
            <a:r>
              <a:rPr lang="en-CA" b="1" u="sng" dirty="0" err="1">
                <a:solidFill>
                  <a:prstClr val="white"/>
                </a:solidFill>
                <a:ea typeface="ＭＳ Ｐゴシック" charset="-128"/>
                <a:cs typeface="Arial Unicode MS" pitchFamily="34" charset="-128"/>
              </a:rPr>
              <a:t>Rilpivirine</a:t>
            </a:r>
            <a:r>
              <a:rPr lang="en-CA" b="1" dirty="0">
                <a:solidFill>
                  <a:prstClr val="white"/>
                </a:solidFill>
                <a:ea typeface="ＭＳ Ｐゴシック" charset="-128"/>
                <a:cs typeface="Arial Unicode MS" pitchFamily="34" charset="-128"/>
              </a:rPr>
              <a:t>:  OK with </a:t>
            </a:r>
            <a:r>
              <a:rPr lang="en-CA" b="1" dirty="0" err="1">
                <a:solidFill>
                  <a:prstClr val="white"/>
                </a:solidFill>
                <a:ea typeface="ＭＳ Ｐゴシック" charset="-128"/>
                <a:cs typeface="Arial Unicode MS" pitchFamily="34" charset="-128"/>
              </a:rPr>
              <a:t>telaprevir</a:t>
            </a:r>
            <a:endParaRPr lang="en-US" b="1" dirty="0">
              <a:solidFill>
                <a:prstClr val="white"/>
              </a:solidFill>
              <a:ea typeface="ＭＳ Ｐゴシック" charset="-128"/>
              <a:cs typeface="Arial Unicode MS" pitchFamily="34" charset="-128"/>
            </a:endParaRPr>
          </a:p>
        </p:txBody>
      </p:sp>
      <p:sp>
        <p:nvSpPr>
          <p:cNvPr id="538630" name="Text Box 6"/>
          <p:cNvSpPr txBox="1">
            <a:spLocks noChangeArrowheads="1"/>
          </p:cNvSpPr>
          <p:nvPr/>
        </p:nvSpPr>
        <p:spPr bwMode="auto">
          <a:xfrm>
            <a:off x="0" y="6400800"/>
            <a:ext cx="9144000"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fontAlgn="base">
              <a:spcAft>
                <a:spcPct val="0"/>
              </a:spcAft>
              <a:buClr>
                <a:srgbClr val="000000"/>
              </a:buClr>
              <a:buSzPct val="100000"/>
              <a:buFont typeface="Times New Roman" pitchFamily="18" charset="0"/>
              <a:buNone/>
            </a:pPr>
            <a:r>
              <a:rPr lang="en-CA" sz="1200" dirty="0" smtClean="0">
                <a:solidFill>
                  <a:prstClr val="white"/>
                </a:solidFill>
                <a:ea typeface="Arial Unicode MS" pitchFamily="34" charset="-128"/>
                <a:cs typeface="Arial Unicode MS" pitchFamily="34" charset="-128"/>
              </a:rPr>
              <a:t>van </a:t>
            </a:r>
            <a:r>
              <a:rPr lang="en-CA" sz="1200" dirty="0" err="1">
                <a:solidFill>
                  <a:prstClr val="white"/>
                </a:solidFill>
                <a:ea typeface="Arial Unicode MS" pitchFamily="34" charset="-128"/>
                <a:cs typeface="Arial Unicode MS" pitchFamily="34" charset="-128"/>
              </a:rPr>
              <a:t>Heeswijk</a:t>
            </a:r>
            <a:r>
              <a:rPr lang="en-US" sz="1200" dirty="0">
                <a:solidFill>
                  <a:prstClr val="white"/>
                </a:solidFill>
                <a:ea typeface="Arial Unicode MS" pitchFamily="34" charset="-128"/>
                <a:cs typeface="Arial Unicode MS" pitchFamily="34" charset="-128"/>
              </a:rPr>
              <a:t> et al. CROI 2011, #119. </a:t>
            </a:r>
            <a:r>
              <a:rPr lang="en-US" sz="1200" dirty="0" err="1">
                <a:solidFill>
                  <a:prstClr val="white"/>
                </a:solidFill>
                <a:ea typeface="Arial Unicode MS" pitchFamily="34" charset="-128"/>
                <a:cs typeface="Arial Unicode MS" pitchFamily="34" charset="-128"/>
              </a:rPr>
              <a:t>Garg</a:t>
            </a:r>
            <a:r>
              <a:rPr lang="en-US" sz="1200" dirty="0">
                <a:solidFill>
                  <a:prstClr val="white"/>
                </a:solidFill>
                <a:ea typeface="Arial Unicode MS" pitchFamily="34" charset="-128"/>
                <a:cs typeface="Arial Unicode MS" pitchFamily="34" charset="-128"/>
              </a:rPr>
              <a:t> et al. 6</a:t>
            </a:r>
            <a:r>
              <a:rPr lang="en-US" sz="1200" baseline="30000" dirty="0">
                <a:solidFill>
                  <a:prstClr val="white"/>
                </a:solidFill>
                <a:ea typeface="Arial Unicode MS" pitchFamily="34" charset="-128"/>
                <a:cs typeface="Arial Unicode MS" pitchFamily="34" charset="-128"/>
              </a:rPr>
              <a:t>th</a:t>
            </a:r>
            <a:r>
              <a:rPr lang="en-US" sz="1200" dirty="0">
                <a:solidFill>
                  <a:prstClr val="white"/>
                </a:solidFill>
                <a:ea typeface="Arial Unicode MS" pitchFamily="34" charset="-128"/>
                <a:cs typeface="Arial Unicode MS" pitchFamily="34" charset="-128"/>
              </a:rPr>
              <a:t> HCV PK </a:t>
            </a:r>
            <a:r>
              <a:rPr lang="en-US" sz="1200" dirty="0" err="1">
                <a:solidFill>
                  <a:prstClr val="white"/>
                </a:solidFill>
                <a:ea typeface="Arial Unicode MS" pitchFamily="34" charset="-128"/>
                <a:cs typeface="Arial Unicode MS" pitchFamily="34" charset="-128"/>
              </a:rPr>
              <a:t>Wksp</a:t>
            </a:r>
            <a:r>
              <a:rPr lang="en-US" sz="1200" dirty="0">
                <a:solidFill>
                  <a:prstClr val="white"/>
                </a:solidFill>
                <a:ea typeface="Arial Unicode MS" pitchFamily="34" charset="-128"/>
                <a:cs typeface="Arial Unicode MS" pitchFamily="34" charset="-128"/>
              </a:rPr>
              <a:t> 2011, #PK_13. </a:t>
            </a:r>
            <a:endParaRPr lang="en-US" sz="1200" dirty="0" smtClean="0">
              <a:solidFill>
                <a:prstClr val="white"/>
              </a:solidFill>
              <a:ea typeface="Arial Unicode MS" pitchFamily="34" charset="-128"/>
              <a:cs typeface="Arial Unicode MS" pitchFamily="34" charset="-128"/>
            </a:endParaRPr>
          </a:p>
          <a:p>
            <a:pPr algn="r" fontAlgn="base">
              <a:spcAft>
                <a:spcPct val="0"/>
              </a:spcAft>
              <a:buClr>
                <a:srgbClr val="000000"/>
              </a:buClr>
              <a:buSzPct val="100000"/>
              <a:buFont typeface="Times New Roman" pitchFamily="18" charset="0"/>
              <a:buNone/>
            </a:pPr>
            <a:r>
              <a:rPr lang="en-US" sz="1200" dirty="0" err="1" smtClean="0">
                <a:solidFill>
                  <a:prstClr val="white"/>
                </a:solidFill>
                <a:ea typeface="Arial Unicode MS" pitchFamily="34" charset="-128"/>
                <a:cs typeface="Arial Unicode MS" pitchFamily="34" charset="-128"/>
              </a:rPr>
              <a:t>Victrelis</a:t>
            </a:r>
            <a:r>
              <a:rPr lang="en-US" sz="1200" dirty="0" smtClean="0">
                <a:solidFill>
                  <a:prstClr val="white"/>
                </a:solidFill>
                <a:ea typeface="Arial Unicode MS" pitchFamily="34" charset="-128"/>
                <a:cs typeface="Arial Unicode MS" pitchFamily="34" charset="-128"/>
              </a:rPr>
              <a:t> </a:t>
            </a:r>
            <a:r>
              <a:rPr lang="en-US" sz="1200" dirty="0">
                <a:solidFill>
                  <a:prstClr val="white"/>
                </a:solidFill>
                <a:ea typeface="Arial Unicode MS" pitchFamily="34" charset="-128"/>
                <a:cs typeface="Arial Unicode MS" pitchFamily="34" charset="-128"/>
              </a:rPr>
              <a:t>Monograph 2011. Hammond et al. IWCPHT 2012 O-15. </a:t>
            </a:r>
            <a:r>
              <a:rPr lang="en-US" sz="1200" dirty="0" err="1">
                <a:solidFill>
                  <a:prstClr val="white"/>
                </a:solidFill>
                <a:ea typeface="Arial Unicode MS" pitchFamily="34" charset="-128"/>
                <a:cs typeface="Arial Unicode MS" pitchFamily="34" charset="-128"/>
              </a:rPr>
              <a:t>Kakuda</a:t>
            </a:r>
            <a:r>
              <a:rPr lang="en-US" sz="1200" dirty="0">
                <a:solidFill>
                  <a:prstClr val="white"/>
                </a:solidFill>
                <a:ea typeface="Arial Unicode MS" pitchFamily="34" charset="-128"/>
                <a:cs typeface="Arial Unicode MS" pitchFamily="34" charset="-128"/>
              </a:rPr>
              <a:t> et al. IWCPHT 2012 </a:t>
            </a:r>
            <a:r>
              <a:rPr lang="en-US" sz="1200" dirty="0" smtClean="0">
                <a:solidFill>
                  <a:prstClr val="white"/>
                </a:solidFill>
                <a:ea typeface="Arial Unicode MS" pitchFamily="34" charset="-128"/>
                <a:cs typeface="Arial Unicode MS" pitchFamily="34" charset="-128"/>
              </a:rPr>
              <a:t>O_18</a:t>
            </a:r>
            <a:endParaRPr lang="en-US" sz="1200" dirty="0">
              <a:solidFill>
                <a:prstClr val="white"/>
              </a:solidFill>
              <a:ea typeface="Arial Unicode MS" pitchFamily="34" charset="-128"/>
              <a:cs typeface="Arial Unicode MS" pitchFamily="34" charset="-128"/>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2669724012"/>
              </p:ext>
            </p:extLst>
          </p:nvPr>
        </p:nvGraphicFramePr>
        <p:xfrm>
          <a:off x="36512" y="1066874"/>
          <a:ext cx="4535488" cy="3792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2985865014"/>
              </p:ext>
            </p:extLst>
          </p:nvPr>
        </p:nvGraphicFramePr>
        <p:xfrm>
          <a:off x="4211960" y="920154"/>
          <a:ext cx="5998840" cy="4222285"/>
        </p:xfrm>
        <a:graphic>
          <a:graphicData uri="http://schemas.openxmlformats.org/presentationml/2006/ole">
            <mc:AlternateContent xmlns:mc="http://schemas.openxmlformats.org/markup-compatibility/2006">
              <mc:Choice xmlns:v="urn:schemas-microsoft-com:vml" Requires="v">
                <p:oleObj spid="_x0000_s6177" name="Chart" r:id="rId5" imgW="5572119" imgH="3000312" progId="MSGraph.Chart.8">
                  <p:embed followColorScheme="full"/>
                </p:oleObj>
              </mc:Choice>
              <mc:Fallback>
                <p:oleObj name="Chart" r:id="rId5" imgW="5572119" imgH="3000312" progId="MSGraph.Chart.8">
                  <p:embed followColorScheme="full"/>
                  <p:pic>
                    <p:nvPicPr>
                      <p:cNvPr id="0" name=""/>
                      <p:cNvPicPr>
                        <a:picLocks noChangeAspect="1" noChangeArrowheads="1"/>
                      </p:cNvPicPr>
                      <p:nvPr/>
                    </p:nvPicPr>
                    <p:blipFill>
                      <a:blip r:embed="rId6"/>
                      <a:srcRect/>
                      <a:stretch>
                        <a:fillRect/>
                      </a:stretch>
                    </p:blipFill>
                    <p:spPr bwMode="auto">
                      <a:xfrm>
                        <a:off x="4211960" y="920154"/>
                        <a:ext cx="5998840" cy="4222285"/>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381000" y="71391"/>
            <a:ext cx="8305800" cy="1433513"/>
          </a:xfrm>
        </p:spPr>
        <p:txBody>
          <a:bodyPr>
            <a:noAutofit/>
          </a:bodyPr>
          <a:lstStyle/>
          <a:p>
            <a:r>
              <a:rPr lang="en-CA" sz="3600" noProof="0" smtClean="0">
                <a:effectLst/>
              </a:rPr>
              <a:t>No Clinically Significant Interaction with Raltegravir and Boceprevir or Telaprevir</a:t>
            </a:r>
            <a:endParaRPr lang="en-CA" sz="3600" noProof="0">
              <a:effectLst/>
            </a:endParaRPr>
          </a:p>
        </p:txBody>
      </p:sp>
      <p:pic>
        <p:nvPicPr>
          <p:cNvPr id="1192964" name="Picture 4"/>
          <p:cNvPicPr>
            <a:picLocks noGrp="1" noChangeAspect="1" noChangeArrowheads="1"/>
          </p:cNvPicPr>
          <p:nvPr>
            <p:ph sz="half" idx="2"/>
          </p:nvPr>
        </p:nvPicPr>
        <p:blipFill>
          <a:blip r:embed="rId3" cstate="print"/>
          <a:stretch>
            <a:fillRect/>
          </a:stretch>
        </p:blipFill>
        <p:spPr>
          <a:xfrm>
            <a:off x="4953005" y="4250623"/>
            <a:ext cx="3618584" cy="2531177"/>
          </a:xfrm>
          <a:ln/>
        </p:spPr>
      </p:pic>
      <p:pic>
        <p:nvPicPr>
          <p:cNvPr id="1192963" name="Picture 3"/>
          <p:cNvPicPr>
            <a:picLocks noChangeAspect="1" noChangeArrowheads="1"/>
          </p:cNvPicPr>
          <p:nvPr/>
        </p:nvPicPr>
        <p:blipFill>
          <a:blip r:embed="rId4" cstate="print"/>
          <a:srcRect l="8835" t="10184" r="14580" b="5983"/>
          <a:stretch>
            <a:fillRect/>
          </a:stretch>
        </p:blipFill>
        <p:spPr bwMode="auto">
          <a:xfrm>
            <a:off x="4953004" y="1524000"/>
            <a:ext cx="3618584" cy="2667000"/>
          </a:xfrm>
          <a:prstGeom prst="rect">
            <a:avLst/>
          </a:prstGeom>
          <a:noFill/>
          <a:ln w="9525">
            <a:noFill/>
            <a:miter lim="800000"/>
            <a:headEnd/>
            <a:tailEnd/>
          </a:ln>
          <a:effectLst/>
        </p:spPr>
      </p:pic>
      <p:sp>
        <p:nvSpPr>
          <p:cNvPr id="1192965" name="Text Box 5"/>
          <p:cNvSpPr txBox="1">
            <a:spLocks noChangeArrowheads="1"/>
          </p:cNvSpPr>
          <p:nvPr/>
        </p:nvSpPr>
        <p:spPr bwMode="auto">
          <a:xfrm>
            <a:off x="4944140" y="4191000"/>
            <a:ext cx="3618588" cy="346075"/>
          </a:xfrm>
          <a:prstGeom prst="rect">
            <a:avLst/>
          </a:prstGeom>
          <a:solidFill>
            <a:schemeClr val="bg1"/>
          </a:solidFill>
          <a:ln w="9525">
            <a:solidFill>
              <a:schemeClr val="tx1"/>
            </a:solidFill>
            <a:miter lim="800000"/>
            <a:headEnd/>
            <a:tailEnd/>
          </a:ln>
          <a:effectLst/>
        </p:spPr>
        <p:txBody>
          <a:bodyPr wrap="square">
            <a:spAutoFit/>
          </a:bodyPr>
          <a:lstStyle/>
          <a:p>
            <a:pPr algn="ctr" defTabSz="449263" fontAlgn="base">
              <a:spcBef>
                <a:spcPct val="50000"/>
              </a:spcBef>
              <a:spcAft>
                <a:spcPct val="0"/>
              </a:spcAft>
              <a:buClr>
                <a:srgbClr val="000000"/>
              </a:buClr>
              <a:buSzPct val="100000"/>
              <a:buFont typeface="Times New Roman" pitchFamily="18" charset="0"/>
              <a:buNone/>
            </a:pPr>
            <a:r>
              <a:rPr lang="en-CA" sz="1600" b="1" dirty="0">
                <a:solidFill>
                  <a:prstClr val="white"/>
                </a:solidFill>
                <a:latin typeface="Arial" charset="0"/>
                <a:ea typeface="Arial Unicode MS" pitchFamily="34" charset="-128"/>
                <a:cs typeface="Arial Unicode MS" pitchFamily="34" charset="-128"/>
              </a:rPr>
              <a:t>Mean </a:t>
            </a:r>
            <a:r>
              <a:rPr lang="en-CA" sz="1600" b="1" dirty="0" err="1">
                <a:solidFill>
                  <a:prstClr val="white"/>
                </a:solidFill>
                <a:latin typeface="Arial" charset="0"/>
                <a:ea typeface="Arial Unicode MS" pitchFamily="34" charset="-128"/>
                <a:cs typeface="Arial Unicode MS" pitchFamily="34" charset="-128"/>
              </a:rPr>
              <a:t>Telaprevir</a:t>
            </a:r>
            <a:r>
              <a:rPr lang="en-CA" sz="1600" b="1" dirty="0">
                <a:solidFill>
                  <a:prstClr val="white"/>
                </a:solidFill>
                <a:latin typeface="Arial" charset="0"/>
                <a:ea typeface="Arial Unicode MS" pitchFamily="34" charset="-128"/>
                <a:cs typeface="Arial Unicode MS" pitchFamily="34" charset="-128"/>
              </a:rPr>
              <a:t> PK +/- RAL</a:t>
            </a:r>
            <a:endParaRPr lang="en-US" sz="1600" b="1" dirty="0">
              <a:solidFill>
                <a:prstClr val="white"/>
              </a:solidFill>
              <a:latin typeface="Arial" charset="0"/>
              <a:ea typeface="Arial Unicode MS" pitchFamily="34" charset="-128"/>
              <a:cs typeface="Arial Unicode MS" pitchFamily="34" charset="-128"/>
            </a:endParaRPr>
          </a:p>
        </p:txBody>
      </p:sp>
      <p:sp>
        <p:nvSpPr>
          <p:cNvPr id="1192966" name="Text Box 6"/>
          <p:cNvSpPr txBox="1">
            <a:spLocks noChangeArrowheads="1"/>
          </p:cNvSpPr>
          <p:nvPr/>
        </p:nvSpPr>
        <p:spPr bwMode="auto">
          <a:xfrm>
            <a:off x="4953000" y="1524000"/>
            <a:ext cx="3618588" cy="346075"/>
          </a:xfrm>
          <a:prstGeom prst="rect">
            <a:avLst/>
          </a:prstGeom>
          <a:solidFill>
            <a:schemeClr val="bg1"/>
          </a:solidFill>
          <a:ln w="9525">
            <a:solidFill>
              <a:schemeClr val="tx1"/>
            </a:solidFill>
            <a:miter lim="800000"/>
            <a:headEnd/>
            <a:tailEnd/>
          </a:ln>
          <a:effectLst/>
        </p:spPr>
        <p:txBody>
          <a:bodyPr wrap="square">
            <a:spAutoFit/>
          </a:bodyPr>
          <a:lstStyle/>
          <a:p>
            <a:pPr algn="ctr" defTabSz="449263" fontAlgn="base">
              <a:spcBef>
                <a:spcPct val="50000"/>
              </a:spcBef>
              <a:spcAft>
                <a:spcPct val="0"/>
              </a:spcAft>
              <a:buClr>
                <a:srgbClr val="000000"/>
              </a:buClr>
              <a:buSzPct val="100000"/>
              <a:buFont typeface="Times New Roman" pitchFamily="18" charset="0"/>
              <a:buNone/>
            </a:pPr>
            <a:r>
              <a:rPr lang="en-CA" sz="1600" b="1" dirty="0">
                <a:solidFill>
                  <a:prstClr val="white"/>
                </a:solidFill>
                <a:latin typeface="Arial" charset="0"/>
                <a:ea typeface="Arial Unicode MS" pitchFamily="34" charset="-128"/>
                <a:cs typeface="Arial Unicode MS" pitchFamily="34" charset="-128"/>
              </a:rPr>
              <a:t>Mean </a:t>
            </a:r>
            <a:r>
              <a:rPr lang="en-CA" sz="1600" b="1" dirty="0" err="1">
                <a:solidFill>
                  <a:prstClr val="white"/>
                </a:solidFill>
                <a:latin typeface="Arial" charset="0"/>
                <a:ea typeface="Arial Unicode MS" pitchFamily="34" charset="-128"/>
                <a:cs typeface="Arial Unicode MS" pitchFamily="34" charset="-128"/>
              </a:rPr>
              <a:t>Raltegravir</a:t>
            </a:r>
            <a:r>
              <a:rPr lang="en-CA" sz="1600" b="1" dirty="0">
                <a:solidFill>
                  <a:prstClr val="white"/>
                </a:solidFill>
                <a:latin typeface="Arial" charset="0"/>
                <a:ea typeface="Arial Unicode MS" pitchFamily="34" charset="-128"/>
                <a:cs typeface="Arial Unicode MS" pitchFamily="34" charset="-128"/>
              </a:rPr>
              <a:t> PK +/- </a:t>
            </a:r>
            <a:r>
              <a:rPr lang="en-CA" sz="1600" b="1" dirty="0" err="1">
                <a:solidFill>
                  <a:prstClr val="white"/>
                </a:solidFill>
                <a:latin typeface="Arial" charset="0"/>
                <a:ea typeface="Arial Unicode MS" pitchFamily="34" charset="-128"/>
                <a:cs typeface="Arial Unicode MS" pitchFamily="34" charset="-128"/>
              </a:rPr>
              <a:t>Telaprevir</a:t>
            </a:r>
            <a:endParaRPr lang="en-US" sz="1600" b="1" dirty="0">
              <a:solidFill>
                <a:prstClr val="white"/>
              </a:solidFill>
              <a:latin typeface="Arial" charset="0"/>
              <a:ea typeface="Arial Unicode MS" pitchFamily="34" charset="-128"/>
              <a:cs typeface="Arial Unicode MS" pitchFamily="34" charset="-128"/>
            </a:endParaRPr>
          </a:p>
        </p:txBody>
      </p:sp>
      <p:sp>
        <p:nvSpPr>
          <p:cNvPr id="1192967" name="Text Box 4"/>
          <p:cNvSpPr txBox="1">
            <a:spLocks noChangeArrowheads="1"/>
          </p:cNvSpPr>
          <p:nvPr/>
        </p:nvSpPr>
        <p:spPr bwMode="auto">
          <a:xfrm>
            <a:off x="0" y="6319391"/>
            <a:ext cx="4495800" cy="538609"/>
          </a:xfrm>
          <a:prstGeom prst="rect">
            <a:avLst/>
          </a:prstGeom>
          <a:noFill/>
          <a:ln w="9525">
            <a:noFill/>
            <a:miter lim="800000"/>
            <a:headEnd/>
            <a:tailEnd/>
          </a:ln>
        </p:spPr>
        <p:txBody>
          <a:bodyPr anchor="b">
            <a:spAutoFit/>
          </a:bodyPr>
          <a:lstStyle/>
          <a:p>
            <a:pPr fontAlgn="base">
              <a:spcBef>
                <a:spcPct val="0"/>
              </a:spcBef>
              <a:spcAft>
                <a:spcPts val="600"/>
              </a:spcAft>
            </a:pPr>
            <a:r>
              <a:rPr lang="nl-NL" sz="1200" dirty="0" smtClean="0">
                <a:solidFill>
                  <a:prstClr val="white"/>
                </a:solidFill>
                <a:ea typeface="Arial Unicode MS" pitchFamily="34" charset="-128"/>
                <a:cs typeface="Arial Unicode MS" pitchFamily="34" charset="-128"/>
              </a:rPr>
              <a:t>de </a:t>
            </a:r>
            <a:r>
              <a:rPr lang="nl-NL" sz="1200" dirty="0">
                <a:solidFill>
                  <a:prstClr val="white"/>
                </a:solidFill>
                <a:ea typeface="Arial Unicode MS" pitchFamily="34" charset="-128"/>
                <a:cs typeface="Arial Unicode MS" pitchFamily="34" charset="-128"/>
              </a:rPr>
              <a:t>Kanter et al.  CROI 2012, #772LB. </a:t>
            </a:r>
          </a:p>
          <a:p>
            <a:pPr fontAlgn="base">
              <a:spcBef>
                <a:spcPct val="0"/>
              </a:spcBef>
              <a:spcAft>
                <a:spcPts val="600"/>
              </a:spcAft>
            </a:pPr>
            <a:r>
              <a:rPr lang="nl-NL" sz="1200" dirty="0">
                <a:solidFill>
                  <a:prstClr val="white"/>
                </a:solidFill>
                <a:ea typeface="Arial Unicode MS" pitchFamily="34" charset="-128"/>
                <a:cs typeface="Arial" charset="0"/>
              </a:rPr>
              <a:t>van Heeswijk et al. ICAAC 2011, #</a:t>
            </a:r>
            <a:r>
              <a:rPr lang="nl-NL" sz="1200" dirty="0" smtClean="0">
                <a:solidFill>
                  <a:prstClr val="white"/>
                </a:solidFill>
                <a:ea typeface="Arial Unicode MS" pitchFamily="34" charset="-128"/>
                <a:cs typeface="Arial" charset="0"/>
              </a:rPr>
              <a:t>A1-1738a.</a:t>
            </a:r>
            <a:endParaRPr lang="da-DK" sz="1200" dirty="0">
              <a:solidFill>
                <a:prstClr val="white"/>
              </a:solidFill>
              <a:ea typeface="Arial Unicode MS" pitchFamily="34" charset="-128"/>
              <a:cs typeface="Arial" charset="0"/>
            </a:endParaRPr>
          </a:p>
        </p:txBody>
      </p:sp>
      <p:sp>
        <p:nvSpPr>
          <p:cNvPr id="1192968" name="Text Box 8"/>
          <p:cNvSpPr txBox="1">
            <a:spLocks noChangeArrowheads="1"/>
          </p:cNvSpPr>
          <p:nvPr/>
        </p:nvSpPr>
        <p:spPr bwMode="auto">
          <a:xfrm>
            <a:off x="7162800" y="1905000"/>
            <a:ext cx="1447800" cy="954107"/>
          </a:xfrm>
          <a:prstGeom prst="rect">
            <a:avLst/>
          </a:prstGeom>
          <a:noFill/>
          <a:ln w="9525">
            <a:noFill/>
            <a:miter lim="800000"/>
            <a:headEnd/>
            <a:tailEnd/>
          </a:ln>
          <a:effec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en-CA" sz="1400" dirty="0">
                <a:solidFill>
                  <a:prstClr val="black"/>
                </a:solidFill>
                <a:latin typeface="Calibri" pitchFamily="34" charset="0"/>
                <a:ea typeface="Arial Unicode MS" pitchFamily="34" charset="-128"/>
                <a:cs typeface="Arial Unicode MS" pitchFamily="34" charset="-128"/>
              </a:rPr>
              <a:t>with TVR:  </a:t>
            </a:r>
          </a:p>
          <a:p>
            <a:pPr defTabSz="449263" fontAlgn="base">
              <a:spcBef>
                <a:spcPct val="0"/>
              </a:spcBef>
              <a:spcAft>
                <a:spcPct val="0"/>
              </a:spcAft>
              <a:buClr>
                <a:srgbClr val="000000"/>
              </a:buClr>
              <a:buSzPct val="100000"/>
              <a:buFont typeface="Times New Roman" pitchFamily="18" charset="0"/>
              <a:buNone/>
            </a:pPr>
            <a:r>
              <a:rPr lang="en-CA" sz="1400" dirty="0">
                <a:solidFill>
                  <a:prstClr val="black"/>
                </a:solidFill>
                <a:latin typeface="Calibri" pitchFamily="34" charset="0"/>
                <a:ea typeface="Arial Unicode MS" pitchFamily="34" charset="-128"/>
                <a:cs typeface="Arial Unicode MS" pitchFamily="34" charset="-128"/>
              </a:rPr>
              <a:t>RAL 78% </a:t>
            </a:r>
            <a:r>
              <a:rPr lang="en-CA" sz="1400" dirty="0">
                <a:solidFill>
                  <a:prstClr val="black"/>
                </a:solidFill>
                <a:latin typeface="Calibri" pitchFamily="34" charset="0"/>
                <a:ea typeface="Arial Unicode MS" pitchFamily="34" charset="-128"/>
                <a:cs typeface="Arial Unicode MS" pitchFamily="34" charset="-128"/>
                <a:sym typeface="Symbol" pitchFamily="18" charset="2"/>
              </a:rPr>
              <a:t> </a:t>
            </a:r>
            <a:r>
              <a:rPr lang="en-CA" sz="1400" dirty="0" err="1">
                <a:solidFill>
                  <a:prstClr val="black"/>
                </a:solidFill>
                <a:latin typeface="Calibri" pitchFamily="34" charset="0"/>
                <a:ea typeface="Arial Unicode MS" pitchFamily="34" charset="-128"/>
                <a:cs typeface="Arial Unicode MS" pitchFamily="34" charset="-128"/>
                <a:sym typeface="Symbol" pitchFamily="18" charset="2"/>
              </a:rPr>
              <a:t>Cmin</a:t>
            </a:r>
            <a:r>
              <a:rPr lang="en-CA" sz="1400" dirty="0">
                <a:solidFill>
                  <a:prstClr val="black"/>
                </a:solidFill>
                <a:latin typeface="Calibri" pitchFamily="34" charset="0"/>
                <a:ea typeface="Arial Unicode MS" pitchFamily="34" charset="-128"/>
                <a:cs typeface="Arial Unicode MS" pitchFamily="34" charset="-128"/>
                <a:sym typeface="Symbol" pitchFamily="18" charset="2"/>
              </a:rPr>
              <a:t>, 26%</a:t>
            </a:r>
            <a:r>
              <a:rPr lang="en-CA" sz="1400" dirty="0">
                <a:solidFill>
                  <a:prstClr val="black"/>
                </a:solidFill>
                <a:latin typeface="Calibri" pitchFamily="34" charset="0"/>
                <a:ea typeface="Arial Unicode MS" pitchFamily="34" charset="-128"/>
                <a:cs typeface="Arial Unicode MS" pitchFamily="34" charset="-128"/>
              </a:rPr>
              <a:t> </a:t>
            </a:r>
            <a:r>
              <a:rPr lang="en-CA" sz="1400" dirty="0">
                <a:solidFill>
                  <a:prstClr val="black"/>
                </a:solidFill>
                <a:latin typeface="Calibri" pitchFamily="34" charset="0"/>
                <a:ea typeface="Arial Unicode MS" pitchFamily="34" charset="-128"/>
                <a:cs typeface="Arial Unicode MS" pitchFamily="34" charset="-128"/>
                <a:sym typeface="Symbol" pitchFamily="18" charset="2"/>
              </a:rPr>
              <a:t> </a:t>
            </a:r>
            <a:r>
              <a:rPr lang="en-CA" sz="1400" dirty="0" err="1">
                <a:solidFill>
                  <a:prstClr val="black"/>
                </a:solidFill>
                <a:latin typeface="Calibri" pitchFamily="34" charset="0"/>
                <a:ea typeface="Arial Unicode MS" pitchFamily="34" charset="-128"/>
                <a:cs typeface="Arial Unicode MS" pitchFamily="34" charset="-128"/>
                <a:sym typeface="Symbol" pitchFamily="18" charset="2"/>
              </a:rPr>
              <a:t>Cmax</a:t>
            </a:r>
            <a:r>
              <a:rPr lang="en-CA" sz="1400" dirty="0">
                <a:solidFill>
                  <a:prstClr val="black"/>
                </a:solidFill>
                <a:latin typeface="Calibri" pitchFamily="34" charset="0"/>
                <a:ea typeface="Arial Unicode MS" pitchFamily="34" charset="-128"/>
                <a:cs typeface="Arial Unicode MS" pitchFamily="34" charset="-128"/>
                <a:sym typeface="Symbol" pitchFamily="18" charset="2"/>
              </a:rPr>
              <a:t>, 31%</a:t>
            </a:r>
            <a:r>
              <a:rPr lang="en-CA" sz="1400" dirty="0">
                <a:solidFill>
                  <a:prstClr val="black"/>
                </a:solidFill>
                <a:latin typeface="Calibri" pitchFamily="34" charset="0"/>
                <a:ea typeface="Arial Unicode MS" pitchFamily="34" charset="-128"/>
                <a:cs typeface="Arial Unicode MS" pitchFamily="34" charset="-128"/>
              </a:rPr>
              <a:t> </a:t>
            </a:r>
            <a:r>
              <a:rPr lang="en-CA" sz="1400" dirty="0">
                <a:solidFill>
                  <a:prstClr val="black"/>
                </a:solidFill>
                <a:latin typeface="Calibri" pitchFamily="34" charset="0"/>
                <a:ea typeface="Arial Unicode MS" pitchFamily="34" charset="-128"/>
                <a:cs typeface="Arial Unicode MS" pitchFamily="34" charset="-128"/>
                <a:sym typeface="Symbol" pitchFamily="18" charset="2"/>
              </a:rPr>
              <a:t> AUC </a:t>
            </a:r>
            <a:endParaRPr lang="en-US" sz="1400" dirty="0">
              <a:solidFill>
                <a:prstClr val="black"/>
              </a:solidFill>
              <a:latin typeface="Calibri" pitchFamily="34" charset="0"/>
              <a:ea typeface="Arial Unicode MS" pitchFamily="34" charset="-128"/>
              <a:cs typeface="Arial Unicode MS" pitchFamily="34" charset="-128"/>
              <a:sym typeface="Symbol" pitchFamily="18" charset="2"/>
            </a:endParaRPr>
          </a:p>
        </p:txBody>
      </p:sp>
      <p:pic>
        <p:nvPicPr>
          <p:cNvPr id="1192969" name="Picture 3" descr="Screen shot 2012-03-07 at 8.57.02 AM.png"/>
          <p:cNvPicPr>
            <a:picLocks noChangeAspect="1" noChangeArrowheads="1"/>
          </p:cNvPicPr>
          <p:nvPr/>
        </p:nvPicPr>
        <p:blipFill>
          <a:blip r:embed="rId5" cstate="print"/>
          <a:srcRect t="33185" r="20547" b="3505"/>
          <a:stretch>
            <a:fillRect/>
          </a:stretch>
        </p:blipFill>
        <p:spPr bwMode="auto">
          <a:xfrm>
            <a:off x="298546" y="1828800"/>
            <a:ext cx="4121054" cy="2700000"/>
          </a:xfrm>
          <a:prstGeom prst="rect">
            <a:avLst/>
          </a:prstGeom>
          <a:noFill/>
          <a:ln w="9525">
            <a:noFill/>
            <a:miter lim="800000"/>
            <a:headEnd/>
            <a:tailEnd/>
          </a:ln>
        </p:spPr>
      </p:pic>
      <p:pic>
        <p:nvPicPr>
          <p:cNvPr id="1192970" name="Picture 3" descr="Screen shot 2012-03-07 at 8.57.02 AM.png"/>
          <p:cNvPicPr>
            <a:picLocks noChangeAspect="1" noChangeArrowheads="1"/>
          </p:cNvPicPr>
          <p:nvPr/>
        </p:nvPicPr>
        <p:blipFill>
          <a:blip r:embed="rId5" cstate="print"/>
          <a:srcRect l="76712" t="58176" r="1370" b="25163"/>
          <a:stretch>
            <a:fillRect/>
          </a:stretch>
        </p:blipFill>
        <p:spPr bwMode="auto">
          <a:xfrm>
            <a:off x="3041743" y="2209800"/>
            <a:ext cx="1219200" cy="762000"/>
          </a:xfrm>
          <a:prstGeom prst="rect">
            <a:avLst/>
          </a:prstGeom>
          <a:noFill/>
          <a:ln w="9525">
            <a:noFill/>
            <a:miter lim="800000"/>
            <a:headEnd/>
            <a:tailEnd/>
          </a:ln>
        </p:spPr>
      </p:pic>
      <p:sp>
        <p:nvSpPr>
          <p:cNvPr id="1192971" name="Text Box 11"/>
          <p:cNvSpPr txBox="1">
            <a:spLocks noChangeArrowheads="1"/>
          </p:cNvSpPr>
          <p:nvPr/>
        </p:nvSpPr>
        <p:spPr bwMode="auto">
          <a:xfrm>
            <a:off x="298543" y="1524000"/>
            <a:ext cx="4121057" cy="346075"/>
          </a:xfrm>
          <a:prstGeom prst="rect">
            <a:avLst/>
          </a:prstGeom>
          <a:solidFill>
            <a:schemeClr val="bg1"/>
          </a:solidFill>
          <a:ln w="9525">
            <a:solidFill>
              <a:schemeClr val="tx1"/>
            </a:solidFill>
            <a:miter lim="800000"/>
            <a:headEnd/>
            <a:tailEnd/>
          </a:ln>
          <a:effectLst/>
        </p:spPr>
        <p:txBody>
          <a:bodyPr wrap="square">
            <a:spAutoFit/>
          </a:bodyPr>
          <a:lstStyle/>
          <a:p>
            <a:pPr algn="ctr" defTabSz="449263" fontAlgn="base">
              <a:spcBef>
                <a:spcPct val="50000"/>
              </a:spcBef>
              <a:spcAft>
                <a:spcPct val="0"/>
              </a:spcAft>
              <a:buClr>
                <a:srgbClr val="000000"/>
              </a:buClr>
              <a:buSzPct val="100000"/>
              <a:buFont typeface="Times New Roman" pitchFamily="18" charset="0"/>
              <a:buNone/>
            </a:pPr>
            <a:r>
              <a:rPr lang="en-CA" sz="1600" b="1">
                <a:solidFill>
                  <a:prstClr val="white"/>
                </a:solidFill>
                <a:latin typeface="Arial" charset="0"/>
                <a:ea typeface="Arial Unicode MS" pitchFamily="34" charset="-128"/>
                <a:cs typeface="Arial Unicode MS" pitchFamily="34" charset="-128"/>
              </a:rPr>
              <a:t>Mean Raltegravir PK +/- Boceprevir</a:t>
            </a:r>
            <a:endParaRPr lang="en-US" sz="1600" b="1">
              <a:solidFill>
                <a:prstClr val="white"/>
              </a:solidFill>
              <a:latin typeface="Arial" charset="0"/>
              <a:ea typeface="Arial Unicode MS" pitchFamily="34" charset="-128"/>
              <a:cs typeface="Arial Unicode MS" pitchFamily="34" charset="-128"/>
            </a:endParaRPr>
          </a:p>
        </p:txBody>
      </p:sp>
      <p:sp>
        <p:nvSpPr>
          <p:cNvPr id="1192972" name="Text Box 12"/>
          <p:cNvSpPr txBox="1">
            <a:spLocks noChangeArrowheads="1"/>
          </p:cNvSpPr>
          <p:nvPr/>
        </p:nvSpPr>
        <p:spPr bwMode="auto">
          <a:xfrm>
            <a:off x="298546" y="4876800"/>
            <a:ext cx="4436198" cy="1107996"/>
          </a:xfrm>
          <a:prstGeom prst="rect">
            <a:avLst/>
          </a:prstGeom>
          <a:noFill/>
          <a:ln w="9525">
            <a:noFill/>
            <a:miter lim="800000"/>
            <a:headEnd/>
            <a:tailEnd/>
          </a:ln>
          <a:effectLst/>
        </p:spPr>
        <p:txBody>
          <a:bodyPr wrap="square">
            <a:spAutoFit/>
          </a:bodyPr>
          <a:lstStyle/>
          <a:p>
            <a:pPr marL="342900" indent="-342900" defTabSz="449263" fontAlgn="base">
              <a:spcBef>
                <a:spcPct val="50000"/>
              </a:spcBef>
              <a:spcAft>
                <a:spcPct val="0"/>
              </a:spcAft>
              <a:buClr>
                <a:srgbClr val="FFB91D"/>
              </a:buClr>
              <a:buSzPct val="90000"/>
              <a:buFont typeface="Wingdings" pitchFamily="2" charset="2"/>
              <a:buChar char="l"/>
            </a:pPr>
            <a:r>
              <a:rPr lang="en-CA" sz="2200" b="1" dirty="0">
                <a:solidFill>
                  <a:prstClr val="white"/>
                </a:solidFill>
                <a:ea typeface="Arial Unicode MS" pitchFamily="34" charset="-128"/>
                <a:cs typeface="Arial Unicode MS" pitchFamily="34" charset="-128"/>
              </a:rPr>
              <a:t>In the presence of </a:t>
            </a:r>
            <a:r>
              <a:rPr lang="en-CA" sz="2200" b="1" dirty="0" err="1">
                <a:solidFill>
                  <a:prstClr val="white"/>
                </a:solidFill>
                <a:ea typeface="Arial Unicode MS" pitchFamily="34" charset="-128"/>
                <a:cs typeface="Arial Unicode MS" pitchFamily="34" charset="-128"/>
              </a:rPr>
              <a:t>raltegravir</a:t>
            </a:r>
            <a:r>
              <a:rPr lang="en-CA" sz="2200" b="1" dirty="0">
                <a:solidFill>
                  <a:prstClr val="white"/>
                </a:solidFill>
                <a:ea typeface="Arial Unicode MS" pitchFamily="34" charset="-128"/>
                <a:cs typeface="Arial Unicode MS" pitchFamily="34" charset="-128"/>
              </a:rPr>
              <a:t>, </a:t>
            </a:r>
            <a:r>
              <a:rPr lang="en-CA" sz="2200" b="1" dirty="0" err="1">
                <a:solidFill>
                  <a:prstClr val="white"/>
                </a:solidFill>
                <a:ea typeface="Arial Unicode MS" pitchFamily="34" charset="-128"/>
                <a:cs typeface="Arial Unicode MS" pitchFamily="34" charset="-128"/>
              </a:rPr>
              <a:t>boceprevir</a:t>
            </a:r>
            <a:r>
              <a:rPr lang="en-CA" sz="2200" b="1" dirty="0">
                <a:solidFill>
                  <a:prstClr val="white"/>
                </a:solidFill>
                <a:ea typeface="Arial Unicode MS" pitchFamily="34" charset="-128"/>
                <a:cs typeface="Arial Unicode MS" pitchFamily="34" charset="-128"/>
              </a:rPr>
              <a:t> exposures were similar to historical controls</a:t>
            </a:r>
            <a:endParaRPr lang="en-US" sz="2200" b="1" dirty="0">
              <a:solidFill>
                <a:prstClr val="white"/>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0" y="49352"/>
            <a:ext cx="9144000" cy="914400"/>
          </a:xfrm>
        </p:spPr>
        <p:txBody>
          <a:bodyPr>
            <a:normAutofit/>
          </a:bodyPr>
          <a:lstStyle/>
          <a:p>
            <a:r>
              <a:rPr lang="en-CA" sz="3600" noProof="0" smtClean="0">
                <a:effectLst/>
              </a:rPr>
              <a:t>Antiretroviral Treatment Options in HCV</a:t>
            </a:r>
            <a:endParaRPr lang="en-CA" sz="3600" noProof="0">
              <a:effectLst/>
            </a:endParaRPr>
          </a:p>
        </p:txBody>
      </p:sp>
      <p:graphicFrame>
        <p:nvGraphicFramePr>
          <p:cNvPr id="1213443" name="Group 3"/>
          <p:cNvGraphicFramePr>
            <a:graphicFrameLocks noGrp="1"/>
          </p:cNvGraphicFramePr>
          <p:nvPr>
            <p:ph idx="1"/>
            <p:extLst>
              <p:ext uri="{D42A27DB-BD31-4B8C-83A1-F6EECF244321}">
                <p14:modId xmlns:p14="http://schemas.microsoft.com/office/powerpoint/2010/main" val="1063494749"/>
              </p:ext>
            </p:extLst>
          </p:nvPr>
        </p:nvGraphicFramePr>
        <p:xfrm>
          <a:off x="323850" y="981075"/>
          <a:ext cx="8305800" cy="5837238"/>
        </p:xfrm>
        <a:graphic>
          <a:graphicData uri="http://schemas.openxmlformats.org/drawingml/2006/table">
            <a:tbl>
              <a:tblPr/>
              <a:tblGrid>
                <a:gridCol w="2362200"/>
                <a:gridCol w="2971800"/>
                <a:gridCol w="2971800"/>
              </a:tblGrid>
              <a:tr h="533400">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endParaRPr kumimoji="0" lang="en-US" sz="28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8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Boceprevir</a:t>
                      </a:r>
                      <a:endParaRPr kumimoji="0" lang="en-US" sz="28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8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Telaprevir</a:t>
                      </a:r>
                      <a:endParaRPr kumimoji="0" lang="en-US" sz="28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rowSpan="2">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PIs</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Avoid with </a:t>
                      </a: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rPr>
                        <a:t>PIr</a:t>
                      </a:r>
                      <a:endParaRPr kumimoji="0" lang="en-US" sz="2000" b="1" i="0" u="none" strike="noStrike" cap="none" normalizeH="0" baseline="0" dirty="0" smtClean="0">
                        <a:ln>
                          <a:noFill/>
                        </a:ln>
                        <a:solidFill>
                          <a:schemeClr val="tx1"/>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chemeClr val="tx1"/>
                          </a:solidFill>
                          <a:effectLst/>
                          <a:latin typeface="+mn-lt"/>
                          <a:ea typeface="Arial Unicode MS" pitchFamily="34" charset="-128"/>
                          <a:cs typeface="Arial Unicode MS" pitchFamily="34" charset="-128"/>
                        </a:rPr>
                        <a:t>Avoid DRVr, FPVr, LPVr</a:t>
                      </a:r>
                      <a:endParaRPr kumimoji="0" lang="en-US" sz="2000" b="1" i="0" u="none" strike="noStrike" cap="none" normalizeH="0" baseline="0" smtClean="0">
                        <a:ln>
                          <a:noFill/>
                        </a:ln>
                        <a:solidFill>
                          <a:schemeClr val="tx1"/>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42925">
                <a:tc vMerge="1">
                  <a:txBody>
                    <a:bodyPr/>
                    <a:lstStyle/>
                    <a:p>
                      <a:endParaRPr lang="en-CA"/>
                    </a:p>
                  </a:txBody>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1" u="none" strike="noStrike" cap="none" normalizeH="0" baseline="0" dirty="0" smtClean="0">
                          <a:ln>
                            <a:noFill/>
                          </a:ln>
                          <a:solidFill>
                            <a:srgbClr val="FFFFFF"/>
                          </a:solidFill>
                          <a:effectLst/>
                          <a:latin typeface="+mn-lt"/>
                          <a:ea typeface="Arial Unicode MS" pitchFamily="34" charset="-128"/>
                          <a:cs typeface="Arial Unicode MS" pitchFamily="34" charset="-128"/>
                        </a:rPr>
                        <a:t>Possible </a:t>
                      </a:r>
                      <a:r>
                        <a:rPr kumimoji="0" lang="en-CA" sz="2000" b="1" i="1" u="none" strike="noStrike" cap="none" normalizeH="0" baseline="0" dirty="0" err="1" smtClean="0">
                          <a:ln>
                            <a:noFill/>
                          </a:ln>
                          <a:solidFill>
                            <a:srgbClr val="FFFFFF"/>
                          </a:solidFill>
                          <a:effectLst/>
                          <a:latin typeface="+mn-lt"/>
                          <a:ea typeface="Arial Unicode MS" pitchFamily="34" charset="-128"/>
                          <a:cs typeface="Arial Unicode MS" pitchFamily="34" charset="-128"/>
                        </a:rPr>
                        <a:t>ATVr</a:t>
                      </a:r>
                      <a:r>
                        <a:rPr kumimoji="0" lang="en-CA" sz="2000" b="1" i="1" u="none" strike="noStrike" cap="none" normalizeH="0" baseline="0" dirty="0" smtClean="0">
                          <a:ln>
                            <a:noFill/>
                          </a:ln>
                          <a:solidFill>
                            <a:srgbClr val="FFFFFF"/>
                          </a:solidFill>
                          <a:effectLst/>
                          <a:latin typeface="+mn-lt"/>
                          <a:ea typeface="Arial Unicode MS" pitchFamily="34" charset="-128"/>
                          <a:cs typeface="Arial Unicode MS" pitchFamily="34" charset="-128"/>
                        </a:rPr>
                        <a:t>????</a:t>
                      </a:r>
                      <a:endParaRPr kumimoji="0" lang="en-US" sz="2000" b="1" i="1" u="none" strike="noStrike" cap="none" normalizeH="0" baseline="0" dirty="0" smtClean="0">
                        <a:ln>
                          <a:noFill/>
                        </a:ln>
                        <a:solidFill>
                          <a:srgbClr val="FFFFFF"/>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rPr>
                        <a:t>ATVr</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 OK</a:t>
                      </a:r>
                      <a:endParaRPr kumimoji="0" lang="en-US" sz="2000" b="1" i="0" u="none" strike="noStrike" cap="none" normalizeH="0" baseline="0" dirty="0" smtClean="0">
                        <a:ln>
                          <a:noFill/>
                        </a:ln>
                        <a:solidFill>
                          <a:schemeClr val="tx1"/>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476250">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Avoid EFV</a:t>
                      </a:r>
                      <a:endParaRPr kumimoji="0" lang="en-US" sz="2000" b="1" i="0" u="none" strike="noStrike" cap="none" normalizeH="0" baseline="0" dirty="0" smtClean="0">
                        <a:ln>
                          <a:noFill/>
                        </a:ln>
                        <a:solidFill>
                          <a:schemeClr val="tx1"/>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Dose </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sym typeface="Symbol" pitchFamily="18" charset="2"/>
                        </a:rPr>
                        <a:t> with EFV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r>
              <a:tr h="476250">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NNRTIs</a:t>
                      </a:r>
                      <a:endPar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rPr>
                        <a:t>Etravirine</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 (?)</a:t>
                      </a:r>
                      <a:endParaRPr kumimoji="0" lang="en-US" sz="2000" b="1" i="0" u="none" strike="noStrike" cap="none" normalizeH="0" baseline="0" dirty="0" smtClean="0">
                        <a:ln>
                          <a:noFill/>
                        </a:ln>
                        <a:solidFill>
                          <a:schemeClr val="tx1"/>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50000"/>
                      </a:schemeClr>
                    </a:solid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sym typeface="Symbol" pitchFamily="18" charset="2"/>
                        </a:rPr>
                        <a:t>Etravirine</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sym typeface="Symbol" pitchFamily="18" charset="2"/>
                        </a:rPr>
                        <a:t> 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FF00"/>
                    </a:solidFill>
                  </a:tcPr>
                </a:tc>
              </a:tr>
              <a:tr h="476250">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rgbClr val="FFFFFF"/>
                          </a:solidFill>
                          <a:effectLst/>
                          <a:latin typeface="+mn-lt"/>
                          <a:ea typeface="Arial Unicode MS" pitchFamily="34" charset="-128"/>
                          <a:cs typeface="Arial Unicode MS" pitchFamily="34" charset="-128"/>
                        </a:rPr>
                        <a:t>No data</a:t>
                      </a:r>
                      <a:endParaRPr kumimoji="0" lang="en-US" sz="2000" b="1" i="0" u="none" strike="noStrike" cap="none" normalizeH="0" baseline="0" smtClean="0">
                        <a:ln>
                          <a:noFill/>
                        </a:ln>
                        <a:solidFill>
                          <a:srgbClr val="FFFFFF"/>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sym typeface="Symbol" pitchFamily="18" charset="2"/>
                        </a:rPr>
                        <a:t>Rilpivirine</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sym typeface="Symbol" pitchFamily="18" charset="2"/>
                        </a:rPr>
                        <a:t> 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533400">
                <a:tc rowSpan="2">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dirty="0" err="1"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InSTIs</a:t>
                      </a:r>
                      <a:endPar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rPr>
                        <a:t>Raltegravir</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 OK</a:t>
                      </a:r>
                      <a:endParaRPr kumimoji="0" lang="en-US" sz="2000" b="1" i="0" u="none" strike="noStrike" cap="none" normalizeH="0" baseline="0" dirty="0" smtClean="0">
                        <a:ln>
                          <a:noFill/>
                        </a:ln>
                        <a:solidFill>
                          <a:schemeClr val="tx1"/>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hMerge="1">
                  <a:txBody>
                    <a:bodyPr/>
                    <a:lstStyle/>
                    <a:p>
                      <a:endParaRPr lang="en-CA"/>
                    </a:p>
                  </a:txBody>
                  <a:tcPr/>
                </a:tc>
              </a:tr>
              <a:tr h="522288">
                <a:tc vMerge="1">
                  <a:txBody>
                    <a:bodyPr/>
                    <a:lstStyle/>
                    <a:p>
                      <a:endParaRPr lang="en-CA"/>
                    </a:p>
                  </a:txBody>
                  <a:tcPr/>
                </a:tc>
                <a:tc gridSpan="2">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sym typeface="Symbol" pitchFamily="18" charset="2"/>
                        </a:rPr>
                        <a:t>Elvitegravir</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sym typeface="Symbol" pitchFamily="18" charset="2"/>
                        </a:rPr>
                        <a:t>/</a:t>
                      </a: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sym typeface="Symbol" pitchFamily="18" charset="2"/>
                        </a:rPr>
                        <a:t>cobicistat</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sym typeface="Symbol" pitchFamily="18" charset="2"/>
                        </a:rPr>
                        <a:t>:  no data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CA"/>
                    </a:p>
                  </a:txBody>
                  <a:tcPr/>
                </a:tc>
              </a:tr>
              <a:tr h="800100">
                <a:tc>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Maraviroc</a:t>
                      </a:r>
                      <a:endPara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rgbClr val="FFFFFF"/>
                          </a:solidFill>
                          <a:effectLst/>
                          <a:latin typeface="+mn-lt"/>
                          <a:ea typeface="Arial Unicode MS" pitchFamily="34" charset="-128"/>
                          <a:cs typeface="Arial Unicode MS" pitchFamily="34" charset="-128"/>
                        </a:rPr>
                        <a:t>No data</a:t>
                      </a:r>
                    </a:p>
                    <a:p>
                      <a:pPr marL="0" marR="0" lvl="0" indent="0" algn="l" defTabSz="449263" rtl="0" eaLnBrk="1" fontAlgn="base" latinLnBrk="0" hangingPunct="1">
                        <a:lnSpc>
                          <a:spcPct val="100000"/>
                        </a:lnSpc>
                        <a:spcBef>
                          <a:spcPct val="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rgbClr val="FFFFFF"/>
                          </a:solidFill>
                          <a:effectLst/>
                          <a:latin typeface="+mn-lt"/>
                          <a:ea typeface="Arial Unicode MS" pitchFamily="34" charset="-128"/>
                          <a:cs typeface="Arial Unicode MS" pitchFamily="34" charset="-128"/>
                        </a:rPr>
                        <a:t> </a:t>
                      </a:r>
                      <a:r>
                        <a:rPr kumimoji="0" lang="en-CA" sz="2000" b="1" i="1" u="none" strike="noStrike" cap="none" normalizeH="0" baseline="0" dirty="0" smtClean="0">
                          <a:ln>
                            <a:noFill/>
                          </a:ln>
                          <a:solidFill>
                            <a:srgbClr val="FFFFFF"/>
                          </a:solidFill>
                          <a:effectLst/>
                          <a:latin typeface="+mn-lt"/>
                          <a:ea typeface="Arial Unicode MS" pitchFamily="34" charset="-128"/>
                          <a:cs typeface="Arial Unicode MS" pitchFamily="34" charset="-128"/>
                        </a:rPr>
                        <a:t>potential </a:t>
                      </a:r>
                      <a:r>
                        <a:rPr kumimoji="0" lang="en-CA" sz="2000" b="1" i="1" u="none" strike="noStrike" cap="none" normalizeH="0" baseline="0" dirty="0" smtClean="0">
                          <a:ln>
                            <a:noFill/>
                          </a:ln>
                          <a:solidFill>
                            <a:srgbClr val="FFFFFF"/>
                          </a:solidFill>
                          <a:effectLst/>
                          <a:latin typeface="+mn-lt"/>
                          <a:ea typeface="Arial Unicode MS" pitchFamily="34" charset="-128"/>
                          <a:cs typeface="Arial Unicode MS" pitchFamily="34" charset="-128"/>
                          <a:sym typeface="Symbol" pitchFamily="18" charset="2"/>
                        </a:rPr>
                        <a:t>/ MVC; potential benefit on fibrosis?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r>
              <a:tr h="476250">
                <a:tc rowSpan="2">
                  <a:txBody>
                    <a:bodyPr/>
                    <a:lstStyle/>
                    <a:p>
                      <a:pPr marL="0" marR="0" lvl="0" indent="0" algn="l"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rPr>
                        <a:t>NRTIs</a:t>
                      </a:r>
                      <a:endParaRPr kumimoji="0" lang="en-US" sz="2400" b="1" i="0" u="none" strike="noStrike" cap="none" normalizeH="0" baseline="0" dirty="0" smtClean="0">
                        <a:ln>
                          <a:noFill/>
                        </a:ln>
                        <a:solidFill>
                          <a:srgbClr val="FFFFFF"/>
                        </a:solidFill>
                        <a:effectLst>
                          <a:outerShdw blurRad="38100" dist="38100" dir="2700000" algn="tl">
                            <a:srgbClr val="000000">
                              <a:alpha val="43137"/>
                            </a:srgbClr>
                          </a:outerShdw>
                        </a:effectLst>
                        <a:latin typeface="+mn-lt"/>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rPr>
                        <a:t>Tenofovir</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 OK</a:t>
                      </a:r>
                      <a:endParaRPr kumimoji="0" lang="en-US" sz="2000" b="1" i="0" u="none" strike="noStrike" cap="none" normalizeH="0" baseline="0" dirty="0" smtClean="0">
                        <a:ln>
                          <a:noFill/>
                        </a:ln>
                        <a:solidFill>
                          <a:schemeClr val="tx1"/>
                        </a:solidFill>
                        <a:effectLst/>
                        <a:latin typeface="+mn-lt"/>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hMerge="1">
                  <a:txBody>
                    <a:bodyPr/>
                    <a:lstStyle/>
                    <a:p>
                      <a:endParaRPr lang="en-CA"/>
                    </a:p>
                  </a:txBody>
                  <a:tcPr/>
                </a:tc>
              </a:tr>
              <a:tr h="457200">
                <a:tc vMerge="1">
                  <a:txBody>
                    <a:bodyPr/>
                    <a:lstStyle/>
                    <a:p>
                      <a:endParaRPr lang="en-CA"/>
                    </a:p>
                  </a:txBody>
                  <a:tcPr/>
                </a:tc>
                <a:tc gridSpan="2">
                  <a:txBody>
                    <a:bodyPr/>
                    <a:lstStyle/>
                    <a:p>
                      <a:pPr marL="0" marR="0" lvl="0" indent="0" algn="ctr" defTabSz="449263"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Avoid AZT (</a:t>
                      </a:r>
                      <a:r>
                        <a:rPr kumimoji="0" lang="en-CA" sz="2000" b="1" i="0" u="none" strike="noStrike" cap="none" normalizeH="0" baseline="0" dirty="0" err="1" smtClean="0">
                          <a:ln>
                            <a:noFill/>
                          </a:ln>
                          <a:solidFill>
                            <a:schemeClr val="tx1"/>
                          </a:solidFill>
                          <a:effectLst/>
                          <a:latin typeface="+mn-lt"/>
                          <a:ea typeface="Arial Unicode MS" pitchFamily="34" charset="-128"/>
                          <a:cs typeface="Arial Unicode MS" pitchFamily="34" charset="-128"/>
                        </a:rPr>
                        <a:t>anemia</a:t>
                      </a:r>
                      <a:r>
                        <a:rPr kumimoji="0" lang="en-CA" sz="2000" b="1" i="0" u="none" strike="noStrike" cap="none" normalizeH="0" baseline="0" dirty="0" smtClean="0">
                          <a:ln>
                            <a:noFill/>
                          </a:ln>
                          <a:solidFill>
                            <a:schemeClr val="tx1"/>
                          </a:solidFill>
                          <a:effectLst/>
                          <a:latin typeface="+mn-lt"/>
                          <a:ea typeface="Arial Unicode MS" pitchFamily="34" charset="-128"/>
                          <a:cs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CA"/>
                    </a:p>
                  </a:txBody>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a:xfrm>
            <a:off x="0" y="0"/>
            <a:ext cx="9144000" cy="1600200"/>
          </a:xfrm>
        </p:spPr>
        <p:txBody>
          <a:bodyPr>
            <a:normAutofit/>
          </a:bodyPr>
          <a:lstStyle/>
          <a:p>
            <a:r>
              <a:rPr lang="en-CA" sz="4300" noProof="0" smtClean="0">
                <a:effectLst/>
              </a:rPr>
              <a:t>DAA Interactions with </a:t>
            </a:r>
            <a:br>
              <a:rPr lang="en-CA" sz="4300" noProof="0" smtClean="0">
                <a:effectLst/>
              </a:rPr>
            </a:br>
            <a:r>
              <a:rPr lang="en-CA" sz="4300" noProof="0" smtClean="0">
                <a:effectLst/>
              </a:rPr>
              <a:t>Other Drug Classes</a:t>
            </a:r>
            <a:endParaRPr lang="en-CA" sz="4300" noProof="0">
              <a:effectLst/>
            </a:endParaRPr>
          </a:p>
        </p:txBody>
      </p:sp>
      <p:sp>
        <p:nvSpPr>
          <p:cNvPr id="1218563" name="Rectangle 3"/>
          <p:cNvSpPr>
            <a:spLocks noGrp="1" noChangeArrowheads="1"/>
          </p:cNvSpPr>
          <p:nvPr>
            <p:ph idx="1"/>
          </p:nvPr>
        </p:nvSpPr>
        <p:spPr/>
        <p:txBody>
          <a:bodyPr/>
          <a:lstStyle/>
          <a:p>
            <a:r>
              <a:rPr lang="en-CA" noProof="0" smtClean="0">
                <a:effectLst/>
              </a:rPr>
              <a:t>Antidepressants</a:t>
            </a:r>
          </a:p>
          <a:p>
            <a:r>
              <a:rPr lang="en-CA" noProof="0" smtClean="0">
                <a:effectLst/>
              </a:rPr>
              <a:t>Methadone</a:t>
            </a:r>
          </a:p>
          <a:p>
            <a:r>
              <a:rPr lang="en-CA" noProof="0" smtClean="0">
                <a:effectLst/>
              </a:rPr>
              <a:t>Benzodiazepines</a:t>
            </a:r>
          </a:p>
          <a:p>
            <a:r>
              <a:rPr lang="en-CA" noProof="0" smtClean="0">
                <a:effectLst/>
              </a:rPr>
              <a:t>Cardiovascular Drugs</a:t>
            </a:r>
          </a:p>
          <a:p>
            <a:r>
              <a:rPr lang="en-CA" noProof="0" smtClean="0">
                <a:effectLst/>
              </a:rPr>
              <a:t>Transplant Drugs</a:t>
            </a:r>
            <a:endParaRPr lang="en-CA" noProof="0">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a:xfrm>
            <a:off x="0" y="0"/>
            <a:ext cx="9144000" cy="1676400"/>
          </a:xfrm>
        </p:spPr>
        <p:txBody>
          <a:bodyPr>
            <a:normAutofit/>
          </a:bodyPr>
          <a:lstStyle/>
          <a:p>
            <a:r>
              <a:rPr lang="en-CA" sz="3900" noProof="0" smtClean="0">
                <a:effectLst/>
              </a:rPr>
              <a:t>Treatment of Depression in HCV</a:t>
            </a:r>
            <a:endParaRPr lang="en-CA" sz="3900" noProof="0">
              <a:effectLst/>
            </a:endParaRPr>
          </a:p>
        </p:txBody>
      </p:sp>
      <p:sp>
        <p:nvSpPr>
          <p:cNvPr id="1248291" name="Rectangle 35"/>
          <p:cNvSpPr>
            <a:spLocks noGrp="1" noChangeArrowheads="1"/>
          </p:cNvSpPr>
          <p:nvPr>
            <p:ph idx="1"/>
          </p:nvPr>
        </p:nvSpPr>
        <p:spPr>
          <a:xfrm>
            <a:off x="457200" y="1524000"/>
            <a:ext cx="8458200" cy="4951413"/>
          </a:xfrm>
        </p:spPr>
        <p:txBody>
          <a:bodyPr>
            <a:normAutofit fontScale="92500" lnSpcReduction="10000"/>
          </a:bodyPr>
          <a:lstStyle/>
          <a:p>
            <a:r>
              <a:rPr lang="en-CA" sz="2600" noProof="0">
                <a:effectLst/>
              </a:rPr>
              <a:t>Patients with HCV may require antidepressant therapy</a:t>
            </a:r>
          </a:p>
          <a:p>
            <a:r>
              <a:rPr lang="en-CA" sz="2600" noProof="0">
                <a:effectLst/>
              </a:rPr>
              <a:t>Escitalopram is considered a first-line option</a:t>
            </a:r>
          </a:p>
          <a:p>
            <a:pPr lvl="1"/>
            <a:r>
              <a:rPr lang="en-CA" sz="2400" noProof="0">
                <a:effectLst/>
              </a:rPr>
              <a:t>no interaction with boceprevir</a:t>
            </a:r>
          </a:p>
          <a:p>
            <a:pPr lvl="1"/>
            <a:r>
              <a:rPr lang="en-CA" sz="2400" noProof="0">
                <a:effectLst/>
              </a:rPr>
              <a:t>35% </a:t>
            </a:r>
            <a:r>
              <a:rPr lang="en-CA" sz="2400" noProof="0">
                <a:effectLst/>
                <a:sym typeface="Symbol" pitchFamily="18" charset="2"/>
              </a:rPr>
              <a:t> AUC with telaprevir, may need to titrate dose</a:t>
            </a:r>
          </a:p>
          <a:p>
            <a:r>
              <a:rPr lang="en-CA" sz="2600" noProof="0">
                <a:effectLst/>
                <a:sym typeface="Symbol" pitchFamily="18" charset="2"/>
              </a:rPr>
              <a:t>Agents which are partially metabolized via CYP3A4 may theoretically be  by DAAs</a:t>
            </a:r>
          </a:p>
          <a:p>
            <a:pPr lvl="1"/>
            <a:r>
              <a:rPr lang="en-CA" sz="2400" noProof="0">
                <a:effectLst/>
                <a:sym typeface="Symbol" pitchFamily="18" charset="2"/>
              </a:rPr>
              <a:t>e.g., desvenlafaxine, venlafaxine, sertraline, mirtazapine, imiprimine</a:t>
            </a:r>
          </a:p>
          <a:p>
            <a:pPr lvl="1"/>
            <a:r>
              <a:rPr lang="en-CA" sz="2400" noProof="0">
                <a:effectLst/>
                <a:sym typeface="Symbol" pitchFamily="18" charset="2"/>
              </a:rPr>
              <a:t>combinations not studied, clinical significance unknown</a:t>
            </a:r>
          </a:p>
          <a:p>
            <a:r>
              <a:rPr lang="en-CA" sz="2600" noProof="0">
                <a:effectLst/>
                <a:sym typeface="Symbol" pitchFamily="18" charset="2"/>
              </a:rPr>
              <a:t>Low risk of interactions predicted with bupropion, tricyclic antidepressants, some SSRIs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826" name="Title 1"/>
          <p:cNvSpPr>
            <a:spLocks noGrp="1"/>
          </p:cNvSpPr>
          <p:nvPr>
            <p:ph type="title"/>
          </p:nvPr>
        </p:nvSpPr>
        <p:spPr>
          <a:xfrm>
            <a:off x="0" y="225576"/>
            <a:ext cx="9144000" cy="1219200"/>
          </a:xfrm>
        </p:spPr>
        <p:txBody>
          <a:bodyPr lIns="91440" tIns="45720" rIns="91440" bIns="45720">
            <a:normAutofit/>
          </a:bodyPr>
          <a:lstStyle/>
          <a:p>
            <a:r>
              <a:rPr lang="en-CA" sz="4300" noProof="0" smtClean="0">
                <a:effectLst/>
              </a:rPr>
              <a:t>Methadone Interactions</a:t>
            </a:r>
            <a:endParaRPr lang="en-CA" sz="4300" noProof="0">
              <a:effectLst/>
            </a:endParaRPr>
          </a:p>
        </p:txBody>
      </p:sp>
      <p:sp>
        <p:nvSpPr>
          <p:cNvPr id="3" name="Content Placeholder 2"/>
          <p:cNvSpPr>
            <a:spLocks noGrp="1"/>
          </p:cNvSpPr>
          <p:nvPr>
            <p:ph sz="half" idx="1"/>
          </p:nvPr>
        </p:nvSpPr>
        <p:spPr>
          <a:xfrm>
            <a:off x="457200" y="2193729"/>
            <a:ext cx="3931920" cy="1295399"/>
          </a:xfrm>
        </p:spPr>
        <p:txBody>
          <a:bodyPr lIns="91440" tIns="45720" rIns="91440" bIns="45720">
            <a:normAutofit/>
          </a:bodyPr>
          <a:lstStyle/>
          <a:p>
            <a:pPr>
              <a:lnSpc>
                <a:spcPct val="90000"/>
              </a:lnSpc>
              <a:spcBef>
                <a:spcPct val="40000"/>
              </a:spcBef>
            </a:pPr>
            <a:r>
              <a:rPr lang="en-CA" sz="2400" u="sng" noProof="0">
                <a:effectLst/>
              </a:rPr>
              <a:t>Boceprevir interaction</a:t>
            </a:r>
            <a:r>
              <a:rPr lang="en-CA" sz="2400" noProof="0">
                <a:effectLst/>
              </a:rPr>
              <a:t>:</a:t>
            </a:r>
          </a:p>
          <a:p>
            <a:pPr lvl="1">
              <a:lnSpc>
                <a:spcPct val="90000"/>
              </a:lnSpc>
              <a:spcBef>
                <a:spcPct val="20000"/>
              </a:spcBef>
            </a:pPr>
            <a:r>
              <a:rPr lang="en-CA" sz="2000" noProof="0">
                <a:effectLst/>
              </a:rPr>
              <a:t>R-methadone AUC </a:t>
            </a:r>
            <a:r>
              <a:rPr lang="en-CA" sz="2000" noProof="0">
                <a:effectLst/>
                <a:sym typeface="Symbol" pitchFamily="18" charset="2"/>
              </a:rPr>
              <a:t> 16%, Cmax  10%; no withdrawal</a:t>
            </a:r>
          </a:p>
        </p:txBody>
      </p:sp>
      <p:sp>
        <p:nvSpPr>
          <p:cNvPr id="1229828" name="Rectangle 4"/>
          <p:cNvSpPr>
            <a:spLocks noGrp="1" noChangeArrowheads="1"/>
          </p:cNvSpPr>
          <p:nvPr>
            <p:ph sz="half" idx="2"/>
          </p:nvPr>
        </p:nvSpPr>
        <p:spPr>
          <a:xfrm>
            <a:off x="4533900" y="2166312"/>
            <a:ext cx="4286250" cy="1752600"/>
          </a:xfrm>
        </p:spPr>
        <p:txBody>
          <a:bodyPr>
            <a:normAutofit/>
          </a:bodyPr>
          <a:lstStyle/>
          <a:p>
            <a:pPr>
              <a:lnSpc>
                <a:spcPct val="90000"/>
              </a:lnSpc>
              <a:spcBef>
                <a:spcPct val="40000"/>
              </a:spcBef>
            </a:pPr>
            <a:r>
              <a:rPr lang="en-CA" sz="2400" u="sng" noProof="0" smtClean="0">
                <a:effectLst/>
              </a:rPr>
              <a:t>Telaprevir interaction</a:t>
            </a:r>
            <a:r>
              <a:rPr lang="en-CA" sz="2400" noProof="0" smtClean="0">
                <a:effectLst/>
              </a:rPr>
              <a:t>:</a:t>
            </a:r>
          </a:p>
          <a:p>
            <a:pPr lvl="1">
              <a:lnSpc>
                <a:spcPct val="90000"/>
              </a:lnSpc>
              <a:spcBef>
                <a:spcPct val="20000"/>
              </a:spcBef>
            </a:pPr>
            <a:r>
              <a:rPr lang="en-CA" sz="2000" noProof="0" smtClean="0">
                <a:effectLst/>
              </a:rPr>
              <a:t>R-methadone Cmin </a:t>
            </a:r>
            <a:r>
              <a:rPr lang="en-CA" sz="2000" noProof="0" smtClean="0">
                <a:effectLst/>
                <a:sym typeface="Symbol" pitchFamily="18" charset="2"/>
              </a:rPr>
              <a:t></a:t>
            </a:r>
            <a:r>
              <a:rPr lang="en-CA" sz="2000" noProof="0" smtClean="0">
                <a:effectLst/>
              </a:rPr>
              <a:t> 31%, Cmax </a:t>
            </a:r>
            <a:r>
              <a:rPr lang="en-CA" sz="2000" noProof="0" smtClean="0">
                <a:effectLst/>
                <a:sym typeface="Symbol" pitchFamily="18" charset="2"/>
              </a:rPr>
              <a:t></a:t>
            </a:r>
            <a:r>
              <a:rPr lang="en-CA" sz="2000" noProof="0" smtClean="0">
                <a:effectLst/>
              </a:rPr>
              <a:t> 21%, AUC </a:t>
            </a:r>
            <a:r>
              <a:rPr lang="en-CA" sz="2000" noProof="0" smtClean="0">
                <a:effectLst/>
                <a:sym typeface="Symbol" pitchFamily="18" charset="2"/>
              </a:rPr>
              <a:t></a:t>
            </a:r>
            <a:r>
              <a:rPr lang="en-CA" sz="2000" noProof="0" smtClean="0">
                <a:effectLst/>
              </a:rPr>
              <a:t> 21%, but median unbound Cmin was unchanged, no withdrawal Sx</a:t>
            </a:r>
            <a:endParaRPr lang="en-CA" sz="2000" noProof="0">
              <a:effectLst/>
            </a:endParaRPr>
          </a:p>
        </p:txBody>
      </p:sp>
      <p:sp>
        <p:nvSpPr>
          <p:cNvPr id="1229829" name="TextBox 4"/>
          <p:cNvSpPr txBox="1">
            <a:spLocks noChangeArrowheads="1"/>
          </p:cNvSpPr>
          <p:nvPr/>
        </p:nvSpPr>
        <p:spPr bwMode="auto">
          <a:xfrm>
            <a:off x="5003800" y="6492875"/>
            <a:ext cx="4140200" cy="276999"/>
          </a:xfrm>
          <a:prstGeom prst="rect">
            <a:avLst/>
          </a:prstGeom>
          <a:noFill/>
          <a:ln w="9525">
            <a:noFill/>
            <a:miter lim="800000"/>
            <a:headEnd/>
            <a:tailEnd/>
          </a:ln>
        </p:spPr>
        <p:txBody>
          <a:bodyPr>
            <a:spAutoFit/>
          </a:bodyPr>
          <a:lstStyle/>
          <a:p>
            <a:pPr algn="r" fontAlgn="base">
              <a:spcBef>
                <a:spcPct val="0"/>
              </a:spcBef>
              <a:spcAft>
                <a:spcPct val="0"/>
              </a:spcAft>
            </a:pPr>
            <a:r>
              <a:rPr lang="en-CA" sz="1200" dirty="0" err="1">
                <a:solidFill>
                  <a:prstClr val="white"/>
                </a:solidFill>
                <a:ea typeface="Arial Unicode MS" pitchFamily="34" charset="-128"/>
                <a:cs typeface="Arial Unicode MS" pitchFamily="34" charset="-128"/>
              </a:rPr>
              <a:t>H</a:t>
            </a:r>
            <a:r>
              <a:rPr lang="en-CA" sz="1200" dirty="0" err="1" smtClean="0">
                <a:solidFill>
                  <a:prstClr val="white"/>
                </a:solidFill>
                <a:ea typeface="Arial Unicode MS" pitchFamily="34" charset="-128"/>
                <a:cs typeface="Arial Unicode MS" pitchFamily="34" charset="-128"/>
              </a:rPr>
              <a:t>ulskotte</a:t>
            </a:r>
            <a:r>
              <a:rPr lang="en-CA" sz="1200" dirty="0" smtClean="0">
                <a:solidFill>
                  <a:prstClr val="white"/>
                </a:solidFill>
                <a:ea typeface="Arial Unicode MS" pitchFamily="34" charset="-128"/>
                <a:cs typeface="Arial Unicode MS" pitchFamily="34" charset="-128"/>
              </a:rPr>
              <a:t> </a:t>
            </a:r>
            <a:r>
              <a:rPr lang="en-CA" sz="1200" dirty="0">
                <a:solidFill>
                  <a:prstClr val="white"/>
                </a:solidFill>
                <a:ea typeface="Arial Unicode MS" pitchFamily="34" charset="-128"/>
                <a:cs typeface="Arial Unicode MS" pitchFamily="34" charset="-128"/>
              </a:rPr>
              <a:t>et al.  2012, Van </a:t>
            </a:r>
            <a:r>
              <a:rPr lang="en-CA" sz="1200" dirty="0" err="1">
                <a:solidFill>
                  <a:prstClr val="white"/>
                </a:solidFill>
                <a:ea typeface="Arial Unicode MS" pitchFamily="34" charset="-128"/>
                <a:cs typeface="Arial Unicode MS" pitchFamily="34" charset="-128"/>
              </a:rPr>
              <a:t>Heeswijk</a:t>
            </a:r>
            <a:r>
              <a:rPr lang="en-CA" sz="1200" dirty="0">
                <a:solidFill>
                  <a:prstClr val="white"/>
                </a:solidFill>
                <a:ea typeface="Arial Unicode MS" pitchFamily="34" charset="-128"/>
                <a:cs typeface="Arial Unicode MS" pitchFamily="34" charset="-128"/>
              </a:rPr>
              <a:t> et al. 2011</a:t>
            </a:r>
            <a:r>
              <a:rPr lang="en-CA" sz="1200" dirty="0" smtClean="0">
                <a:solidFill>
                  <a:prstClr val="white"/>
                </a:solidFill>
                <a:ea typeface="Arial Unicode MS" pitchFamily="34" charset="-128"/>
                <a:cs typeface="Arial Unicode MS" pitchFamily="34" charset="-128"/>
              </a:rPr>
              <a:t>.</a:t>
            </a:r>
            <a:endParaRPr lang="en-US" sz="1200" dirty="0">
              <a:solidFill>
                <a:prstClr val="white"/>
              </a:solidFill>
              <a:ea typeface="Arial Unicode MS" pitchFamily="34" charset="-128"/>
              <a:cs typeface="Arial Unicode MS" pitchFamily="34" charset="-128"/>
            </a:endParaRPr>
          </a:p>
        </p:txBody>
      </p:sp>
      <p:pic>
        <p:nvPicPr>
          <p:cNvPr id="1229830" name="Picture 6"/>
          <p:cNvPicPr>
            <a:picLocks noChangeAspect="1" noChangeArrowheads="1"/>
          </p:cNvPicPr>
          <p:nvPr/>
        </p:nvPicPr>
        <p:blipFill>
          <a:blip r:embed="rId3" cstate="print"/>
          <a:srcRect l="7831" t="49120" r="49800" b="10027"/>
          <a:stretch>
            <a:fillRect/>
          </a:stretch>
        </p:blipFill>
        <p:spPr bwMode="auto">
          <a:xfrm>
            <a:off x="381000" y="3429000"/>
            <a:ext cx="4105275" cy="3167063"/>
          </a:xfrm>
          <a:prstGeom prst="rect">
            <a:avLst/>
          </a:prstGeom>
          <a:noFill/>
          <a:ln w="9525">
            <a:noFill/>
            <a:miter lim="800000"/>
            <a:headEnd/>
            <a:tailEnd/>
          </a:ln>
          <a:effectLst/>
        </p:spPr>
      </p:pic>
      <p:pic>
        <p:nvPicPr>
          <p:cNvPr id="1229831" name="Picture 2"/>
          <p:cNvPicPr>
            <a:picLocks noChangeAspect="1" noChangeArrowheads="1"/>
          </p:cNvPicPr>
          <p:nvPr/>
        </p:nvPicPr>
        <p:blipFill>
          <a:blip r:embed="rId4" cstate="print"/>
          <a:srcRect l="3572" t="5153" r="3572" b="7532"/>
          <a:stretch>
            <a:fillRect/>
          </a:stretch>
        </p:blipFill>
        <p:spPr bwMode="auto">
          <a:xfrm>
            <a:off x="4800600" y="3789363"/>
            <a:ext cx="4343400" cy="2447925"/>
          </a:xfrm>
          <a:prstGeom prst="rect">
            <a:avLst/>
          </a:prstGeom>
          <a:noFill/>
          <a:ln w="9525">
            <a:noFill/>
            <a:miter lim="800000"/>
            <a:headEnd/>
            <a:tailEnd/>
          </a:ln>
        </p:spPr>
      </p:pic>
      <p:sp>
        <p:nvSpPr>
          <p:cNvPr id="1229832" name="Text Box 8"/>
          <p:cNvSpPr txBox="1">
            <a:spLocks noChangeArrowheads="1"/>
          </p:cNvSpPr>
          <p:nvPr/>
        </p:nvSpPr>
        <p:spPr bwMode="auto">
          <a:xfrm>
            <a:off x="457200" y="1349054"/>
            <a:ext cx="8424862" cy="757130"/>
          </a:xfrm>
          <a:prstGeom prst="rect">
            <a:avLst/>
          </a:prstGeom>
          <a:noFill/>
          <a:ln w="9525" algn="ctr">
            <a:noFill/>
            <a:miter lim="800000"/>
            <a:headEnd/>
            <a:tailEnd/>
          </a:ln>
          <a:effectLst/>
        </p:spPr>
        <p:txBody>
          <a:bodyPr>
            <a:spAutoFit/>
          </a:bodyPr>
          <a:lstStyle/>
          <a:p>
            <a:pPr marL="354013" indent="-354013" fontAlgn="base">
              <a:lnSpc>
                <a:spcPct val="90000"/>
              </a:lnSpc>
              <a:spcBef>
                <a:spcPct val="50000"/>
              </a:spcBef>
              <a:spcAft>
                <a:spcPct val="0"/>
              </a:spcAft>
              <a:buClr>
                <a:srgbClr val="FFB91D"/>
              </a:buClr>
              <a:buFont typeface="Wingdings" pitchFamily="2" charset="2"/>
              <a:buChar char=""/>
            </a:pPr>
            <a:r>
              <a:rPr lang="en-US" sz="2400" b="1" dirty="0">
                <a:solidFill>
                  <a:prstClr val="white"/>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Methadone is metabolized by CYP2B6, CYP2C19 &amp; CYP3A, 85% protein bound; </a:t>
            </a:r>
            <a:r>
              <a:rPr lang="en-US" sz="2400" b="1" i="1" dirty="0">
                <a:solidFill>
                  <a:prstClr val="white"/>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R</a:t>
            </a:r>
            <a:r>
              <a:rPr lang="en-US" sz="2400" b="1" dirty="0">
                <a:solidFill>
                  <a:prstClr val="white"/>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-isomer is biologically active </a:t>
            </a:r>
            <a:r>
              <a:rPr lang="en-US" sz="2400" b="1" dirty="0" err="1">
                <a:solidFill>
                  <a:prstClr val="white"/>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enantiomer</a:t>
            </a:r>
            <a:endParaRPr lang="en-CA" sz="2400" b="1" dirty="0">
              <a:solidFill>
                <a:prstClr val="white"/>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62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prstClr val="white"/>
              </a:solidFill>
              <a:latin typeface="Times New Roman" charset="0"/>
              <a:ea typeface="ＭＳ Ｐゴシック" charset="0"/>
              <a:cs typeface="Arial Unicode MS" pitchFamily="34" charset="-128"/>
            </a:endParaRPr>
          </a:p>
        </p:txBody>
      </p:sp>
      <p:sp>
        <p:nvSpPr>
          <p:cNvPr id="4362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sz="2400">
              <a:solidFill>
                <a:prstClr val="white"/>
              </a:solidFill>
              <a:latin typeface="Times New Roman" charset="0"/>
              <a:ea typeface="ＭＳ Ｐゴシック" charset="0"/>
              <a:cs typeface="Arial Unicode MS" pitchFamily="34" charset="-128"/>
            </a:endParaRPr>
          </a:p>
        </p:txBody>
      </p:sp>
      <p:sp>
        <p:nvSpPr>
          <p:cNvPr id="436228" name="Rectangle 4"/>
          <p:cNvSpPr>
            <a:spLocks noGrp="1" noChangeArrowheads="1"/>
          </p:cNvSpPr>
          <p:nvPr>
            <p:ph type="title" idx="4294967295"/>
          </p:nvPr>
        </p:nvSpPr>
        <p:spPr>
          <a:xfrm>
            <a:off x="0" y="61832"/>
            <a:ext cx="9144000" cy="1524000"/>
          </a:xfrm>
          <a:noFill/>
        </p:spPr>
        <p:txBody>
          <a:bodyPr lIns="90488" tIns="44450" rIns="90488" bIns="44450">
            <a:normAutofit/>
          </a:bodyPr>
          <a:lstStyle/>
          <a:p>
            <a:r>
              <a:rPr lang="en-CA" sz="4300" noProof="0" smtClean="0">
                <a:effectLst/>
              </a:rPr>
              <a:t>Benzodiazepine Interactions</a:t>
            </a:r>
            <a:endParaRPr lang="en-CA" sz="4300" noProof="0">
              <a:solidFill>
                <a:srgbClr val="DD85D7"/>
              </a:solidFill>
              <a:effectLst/>
            </a:endParaRPr>
          </a:p>
        </p:txBody>
      </p:sp>
      <p:sp>
        <p:nvSpPr>
          <p:cNvPr id="436229" name="Rectangle 5"/>
          <p:cNvSpPr>
            <a:spLocks noGrp="1" noChangeArrowheads="1"/>
          </p:cNvSpPr>
          <p:nvPr>
            <p:ph type="body" idx="4294967295"/>
          </p:nvPr>
        </p:nvSpPr>
        <p:spPr>
          <a:xfrm>
            <a:off x="511969" y="1600200"/>
            <a:ext cx="8120062" cy="4343400"/>
          </a:xfrm>
          <a:noFill/>
        </p:spPr>
        <p:txBody>
          <a:bodyPr lIns="90488" tIns="44450" rIns="90488" bIns="44450">
            <a:normAutofit lnSpcReduction="10000"/>
          </a:bodyPr>
          <a:lstStyle/>
          <a:p>
            <a:r>
              <a:rPr lang="en-CA" sz="2600" noProof="0" dirty="0" smtClean="0">
                <a:effectLst/>
              </a:rPr>
              <a:t>Majority are substrates of CYP3A4</a:t>
            </a:r>
          </a:p>
          <a:p>
            <a:pPr lvl="1"/>
            <a:r>
              <a:rPr lang="en-CA" sz="2400" noProof="0" dirty="0" smtClean="0">
                <a:effectLst/>
              </a:rPr>
              <a:t>risk for prolonged/excessive sedation</a:t>
            </a:r>
          </a:p>
          <a:p>
            <a:r>
              <a:rPr lang="en-CA" sz="2600" noProof="0" dirty="0" smtClean="0">
                <a:effectLst/>
              </a:rPr>
              <a:t>Oral midazolam &amp; </a:t>
            </a:r>
            <a:r>
              <a:rPr lang="en-CA" sz="2600" noProof="0" dirty="0" err="1" smtClean="0">
                <a:effectLst/>
              </a:rPr>
              <a:t>triazolam</a:t>
            </a:r>
            <a:r>
              <a:rPr lang="en-CA" sz="2600" noProof="0" dirty="0" smtClean="0">
                <a:effectLst/>
              </a:rPr>
              <a:t> are contraindicated with </a:t>
            </a:r>
            <a:r>
              <a:rPr lang="en-CA" sz="2600" noProof="0" dirty="0" err="1" smtClean="0">
                <a:effectLst/>
              </a:rPr>
              <a:t>boceprevir</a:t>
            </a:r>
            <a:r>
              <a:rPr lang="en-CA" sz="2600" noProof="0" dirty="0" smtClean="0">
                <a:effectLst/>
              </a:rPr>
              <a:t> and </a:t>
            </a:r>
            <a:r>
              <a:rPr lang="en-CA" sz="2600" noProof="0" dirty="0" err="1" smtClean="0">
                <a:effectLst/>
              </a:rPr>
              <a:t>telaprevir</a:t>
            </a:r>
            <a:endParaRPr lang="en-CA" sz="2600" noProof="0" dirty="0" smtClean="0">
              <a:effectLst/>
            </a:endParaRPr>
          </a:p>
          <a:p>
            <a:pPr lvl="1"/>
            <a:r>
              <a:rPr lang="en-CA" sz="2400" noProof="0" dirty="0" smtClean="0">
                <a:effectLst/>
                <a:sym typeface="Symbol" pitchFamily="18" charset="2"/>
              </a:rPr>
              <a:t>5 to 9-fold  midazolam AUC with </a:t>
            </a:r>
            <a:r>
              <a:rPr lang="en-CA" sz="2400" noProof="0" dirty="0" err="1" smtClean="0">
                <a:effectLst/>
                <a:sym typeface="Symbol" pitchFamily="18" charset="2"/>
              </a:rPr>
              <a:t>boceprevir</a:t>
            </a:r>
            <a:r>
              <a:rPr lang="en-CA" sz="2400" noProof="0" dirty="0" smtClean="0">
                <a:effectLst/>
                <a:sym typeface="Symbol" pitchFamily="18" charset="2"/>
              </a:rPr>
              <a:t> or </a:t>
            </a:r>
            <a:r>
              <a:rPr lang="en-CA" sz="2400" noProof="0" dirty="0" err="1" smtClean="0">
                <a:effectLst/>
                <a:sym typeface="Symbol" pitchFamily="18" charset="2"/>
              </a:rPr>
              <a:t>telaprevir</a:t>
            </a:r>
            <a:endParaRPr lang="en-CA" sz="2400" noProof="0" dirty="0" smtClean="0">
              <a:effectLst/>
              <a:sym typeface="Symbol" pitchFamily="18" charset="2"/>
            </a:endParaRPr>
          </a:p>
          <a:p>
            <a:pPr lvl="1"/>
            <a:r>
              <a:rPr lang="en-CA" sz="2400" noProof="0" dirty="0" smtClean="0">
                <a:effectLst/>
                <a:sym typeface="Symbol" pitchFamily="18" charset="2"/>
              </a:rPr>
              <a:t>IV midazolam:  consider  dose, close monitoring for respiratory depression or prolonged sedation</a:t>
            </a:r>
            <a:endParaRPr lang="en-CA" sz="2400" noProof="0" dirty="0" smtClean="0">
              <a:effectLst/>
            </a:endParaRPr>
          </a:p>
          <a:p>
            <a:r>
              <a:rPr lang="en-CA" noProof="0" dirty="0" smtClean="0">
                <a:effectLst/>
              </a:rPr>
              <a:t>Other benzodiazepines:  </a:t>
            </a:r>
            <a:r>
              <a:rPr lang="en-CA" noProof="0" dirty="0" smtClean="0">
                <a:effectLst/>
                <a:sym typeface="Symbol" pitchFamily="18" charset="2"/>
              </a:rPr>
              <a:t></a:t>
            </a:r>
            <a:r>
              <a:rPr lang="en-CA" noProof="0" dirty="0" smtClean="0">
                <a:effectLst/>
              </a:rPr>
              <a:t> dose and monitor</a:t>
            </a:r>
          </a:p>
          <a:p>
            <a:r>
              <a:rPr lang="en-CA" noProof="0" dirty="0" smtClean="0">
                <a:effectLst/>
              </a:rPr>
              <a:t>Consider using benzodiazepines that are </a:t>
            </a:r>
            <a:r>
              <a:rPr lang="en-CA" noProof="0" dirty="0" err="1" smtClean="0">
                <a:effectLst/>
              </a:rPr>
              <a:t>glucuronidated</a:t>
            </a:r>
            <a:r>
              <a:rPr lang="en-CA" noProof="0" dirty="0" smtClean="0">
                <a:effectLst/>
              </a:rPr>
              <a:t>:  </a:t>
            </a:r>
            <a:r>
              <a:rPr lang="en-CA" noProof="0" dirty="0" err="1" smtClean="0">
                <a:effectLst/>
              </a:rPr>
              <a:t>lorazepam</a:t>
            </a:r>
            <a:r>
              <a:rPr lang="en-CA" noProof="0" dirty="0" smtClean="0">
                <a:effectLst/>
              </a:rPr>
              <a:t>, </a:t>
            </a:r>
            <a:r>
              <a:rPr lang="en-CA" noProof="0" dirty="0" err="1" smtClean="0">
                <a:effectLst/>
              </a:rPr>
              <a:t>oxazepam</a:t>
            </a:r>
            <a:r>
              <a:rPr lang="en-CA" noProof="0" dirty="0" smtClean="0">
                <a:effectLst/>
              </a:rPr>
              <a:t>, </a:t>
            </a:r>
            <a:r>
              <a:rPr lang="en-CA" noProof="0" dirty="0" err="1" smtClean="0">
                <a:effectLst/>
              </a:rPr>
              <a:t>temazepam</a:t>
            </a:r>
            <a:endParaRPr lang="en-CA" noProof="0" dirty="0">
              <a:effectLst/>
            </a:endParaRPr>
          </a:p>
        </p:txBody>
      </p:sp>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a:xfrm>
            <a:off x="0" y="57104"/>
            <a:ext cx="9144000" cy="1447800"/>
          </a:xfrm>
        </p:spPr>
        <p:txBody>
          <a:bodyPr>
            <a:normAutofit fontScale="90000"/>
          </a:bodyPr>
          <a:lstStyle/>
          <a:p>
            <a:r>
              <a:rPr lang="en-CA" noProof="0" smtClean="0">
                <a:effectLst/>
              </a:rPr>
              <a:t>Using Statins with Boceprevir or Telaprevir</a:t>
            </a:r>
            <a:endParaRPr lang="en-CA" noProof="0">
              <a:effectLst/>
            </a:endParaRPr>
          </a:p>
        </p:txBody>
      </p:sp>
      <p:graphicFrame>
        <p:nvGraphicFramePr>
          <p:cNvPr id="1188867" name="Group 3"/>
          <p:cNvGraphicFramePr>
            <a:graphicFrameLocks noGrp="1"/>
          </p:cNvGraphicFramePr>
          <p:nvPr>
            <p:ph idx="1"/>
            <p:extLst>
              <p:ext uri="{D42A27DB-BD31-4B8C-83A1-F6EECF244321}">
                <p14:modId xmlns:p14="http://schemas.microsoft.com/office/powerpoint/2010/main" val="3066344975"/>
              </p:ext>
            </p:extLst>
          </p:nvPr>
        </p:nvGraphicFramePr>
        <p:xfrm>
          <a:off x="323850" y="1600200"/>
          <a:ext cx="8496300" cy="4056064"/>
        </p:xfrm>
        <a:graphic>
          <a:graphicData uri="http://schemas.openxmlformats.org/drawingml/2006/table">
            <a:tbl>
              <a:tblPr/>
              <a:tblGrid>
                <a:gridCol w="1871663"/>
                <a:gridCol w="3567112"/>
                <a:gridCol w="3057525"/>
              </a:tblGrid>
              <a:tr h="676275">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endParaRPr kumimoji="0" lang="en-US" sz="20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sng"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Boceprevir</a:t>
                      </a:r>
                      <a:endParaRPr kumimoji="0" lang="en-US" sz="2400" b="1" i="0" u="sng"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400" b="1" i="0" u="sng"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Telaprevir</a:t>
                      </a:r>
                      <a:endParaRPr kumimoji="0" lang="en-US" sz="2400" b="1" i="0" u="sng"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792163">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Lovastatin, Simvastatin</a:t>
                      </a:r>
                      <a:endParaRPr kumimoji="0" lang="en-US" sz="20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CONTRAINDICATED</a:t>
                      </a:r>
                      <a:endPara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r>
              <a:tr h="1000125">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Atorvastatin</a:t>
                      </a:r>
                      <a:endParaRPr kumimoji="0" lang="en-US" sz="20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May need to </a:t>
                      </a:r>
                      <a:r>
                        <a: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sym typeface="Symbol" pitchFamily="18" charset="2"/>
                        </a:rPr>
                        <a:t> atorvastatin dose; do not exceed &gt;20 mg/d</a:t>
                      </a:r>
                      <a:endPara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CONTRAINDICATED</a:t>
                      </a:r>
                      <a:endPara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Pravastatin</a:t>
                      </a:r>
                      <a:endParaRPr kumimoji="0" lang="en-US" sz="2000" b="1"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Start with recommended dose and monitor for toxicity.</a:t>
                      </a:r>
                      <a:endPara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Possible </a:t>
                      </a:r>
                      <a:r>
                        <a:rPr kumimoji="0" lang="en-CA"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sym typeface="Symbol" pitchFamily="18" charset="2"/>
                        </a:rPr>
                        <a:t> in statin; u</a:t>
                      </a:r>
                      <a:r>
                        <a:rPr kumimoji="0" lang="en-CA"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se with caution.</a:t>
                      </a:r>
                      <a:endPara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Rosuvastatin</a:t>
                      </a:r>
                      <a:r>
                        <a:rPr kumimoji="0" lang="en-CA" sz="20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 </a:t>
                      </a:r>
                      <a:r>
                        <a:rPr kumimoji="0" lang="en-CA" sz="2000" b="1" i="0" u="none" strike="noStrike" cap="none" normalizeH="0" baseline="0" dirty="0" err="1" smtClean="0">
                          <a:ln>
                            <a:noFill/>
                          </a:ln>
                          <a:solidFill>
                            <a:schemeClr val="tx1"/>
                          </a:solidFill>
                          <a:effectLst/>
                          <a:latin typeface="Calibri" pitchFamily="34" charset="0"/>
                          <a:ea typeface="Arial Unicode MS" pitchFamily="34" charset="-128"/>
                          <a:cs typeface="Arial Unicode MS" pitchFamily="34" charset="-128"/>
                        </a:rPr>
                        <a:t>Fluvastatin</a:t>
                      </a:r>
                      <a:endParaRPr kumimoji="0" lang="en-US" sz="2000" b="1"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50000"/>
                        </a:spcBef>
                        <a:spcAft>
                          <a:spcPct val="0"/>
                        </a:spcAft>
                        <a:buClr>
                          <a:schemeClr val="bg1"/>
                        </a:buClr>
                        <a:buSzPct val="100000"/>
                        <a:buFont typeface="Times New Roman" pitchFamily="18" charset="0"/>
                        <a:buNone/>
                        <a:tabLst/>
                      </a:pPr>
                      <a:r>
                        <a:rPr kumimoji="0" lang="en-C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Possible </a:t>
                      </a:r>
                      <a:r>
                        <a:rPr kumimoji="0" lang="en-C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sym typeface="Symbol" pitchFamily="18" charset="2"/>
                        </a:rPr>
                        <a:t> in </a:t>
                      </a:r>
                      <a:r>
                        <a:rPr kumimoji="0" lang="en-CA" sz="20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sym typeface="Symbol" pitchFamily="18" charset="2"/>
                        </a:rPr>
                        <a:t>statin</a:t>
                      </a:r>
                      <a:r>
                        <a:rPr kumimoji="0" lang="en-C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sym typeface="Symbol" pitchFamily="18" charset="2"/>
                        </a:rPr>
                        <a:t>; u</a:t>
                      </a:r>
                      <a:r>
                        <a:rPr kumimoji="0" lang="en-CA"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rPr>
                        <a:t>se with caution.</a:t>
                      </a:r>
                      <a:endPar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r>
            </a:tbl>
          </a:graphicData>
        </a:graphic>
      </p:graphicFrame>
      <p:sp>
        <p:nvSpPr>
          <p:cNvPr id="1188892" name="Text Box 4"/>
          <p:cNvSpPr txBox="1">
            <a:spLocks noChangeArrowheads="1"/>
          </p:cNvSpPr>
          <p:nvPr/>
        </p:nvSpPr>
        <p:spPr bwMode="auto">
          <a:xfrm>
            <a:off x="1619672" y="6442501"/>
            <a:ext cx="7391400" cy="276999"/>
          </a:xfrm>
          <a:prstGeom prst="rect">
            <a:avLst/>
          </a:prstGeom>
          <a:noFill/>
          <a:ln w="9525">
            <a:noFill/>
            <a:miter lim="800000"/>
            <a:headEnd/>
            <a:tailEnd/>
          </a:ln>
        </p:spPr>
        <p:txBody>
          <a:bodyPr anchor="b">
            <a:spAutoFit/>
          </a:bodyPr>
          <a:lstStyle/>
          <a:p>
            <a:pPr algn="r" fontAlgn="base">
              <a:spcBef>
                <a:spcPct val="0"/>
              </a:spcBef>
              <a:spcAft>
                <a:spcPts val="600"/>
              </a:spcAft>
            </a:pPr>
            <a:r>
              <a:rPr lang="nl-NL" sz="1200" dirty="0" smtClean="0">
                <a:solidFill>
                  <a:prstClr val="white"/>
                </a:solidFill>
                <a:ea typeface="Arial Unicode MS" pitchFamily="34" charset="-128"/>
                <a:cs typeface="Arial" charset="0"/>
              </a:rPr>
              <a:t>Victrelis </a:t>
            </a:r>
            <a:r>
              <a:rPr lang="nl-NL" sz="1200" dirty="0">
                <a:solidFill>
                  <a:prstClr val="white"/>
                </a:solidFill>
                <a:ea typeface="Arial Unicode MS" pitchFamily="34" charset="-128"/>
                <a:cs typeface="Arial" charset="0"/>
              </a:rPr>
              <a:t>&amp; Incivek Product Monographs, 2011; FDA HIV/AIDS Update, </a:t>
            </a:r>
            <a:r>
              <a:rPr lang="nl-NL" sz="1200" dirty="0" smtClean="0">
                <a:solidFill>
                  <a:prstClr val="white"/>
                </a:solidFill>
                <a:ea typeface="Arial Unicode MS" pitchFamily="34" charset="-128"/>
                <a:cs typeface="Arial" charset="0"/>
              </a:rPr>
              <a:t>2012.</a:t>
            </a:r>
            <a:endParaRPr lang="da-DK" sz="1200" dirty="0">
              <a:solidFill>
                <a:prstClr val="white"/>
              </a:solidFill>
              <a:ea typeface="Arial Unicode MS" pitchFamily="34" charset="-128"/>
              <a:cs typeface="Arial" charset="0"/>
            </a:endParaRPr>
          </a:p>
        </p:txBody>
      </p:sp>
      <p:sp>
        <p:nvSpPr>
          <p:cNvPr id="1188893" name="Text Box 29"/>
          <p:cNvSpPr txBox="1">
            <a:spLocks noChangeArrowheads="1"/>
          </p:cNvSpPr>
          <p:nvPr/>
        </p:nvSpPr>
        <p:spPr bwMode="auto">
          <a:xfrm>
            <a:off x="468188" y="5876925"/>
            <a:ext cx="8496300" cy="457200"/>
          </a:xfrm>
          <a:prstGeom prst="rect">
            <a:avLst/>
          </a:prstGeom>
          <a:noFill/>
          <a:ln w="12700">
            <a:noFill/>
            <a:miter lim="800000"/>
            <a:headEnd/>
            <a:tailEnd/>
          </a:ln>
          <a:effectLst/>
        </p:spPr>
        <p:txBody>
          <a:bodyPr>
            <a:spAutoFit/>
          </a:bodyPr>
          <a:lstStyle/>
          <a:p>
            <a:pPr marL="463550" indent="-463550" fontAlgn="base">
              <a:spcBef>
                <a:spcPct val="50000"/>
              </a:spcBef>
              <a:spcAft>
                <a:spcPct val="0"/>
              </a:spcAft>
              <a:buClr>
                <a:srgbClr val="FFC000"/>
              </a:buClr>
              <a:buSzPct val="90000"/>
              <a:buFont typeface="Wingdings" pitchFamily="2" charset="2"/>
              <a:buChar char="l"/>
            </a:pPr>
            <a:r>
              <a:rPr lang="en-US" sz="2400" b="1" dirty="0">
                <a:solidFill>
                  <a:prstClr val="white"/>
                </a:solidFill>
                <a:ea typeface="Arial Unicode MS" pitchFamily="34" charset="-128"/>
                <a:cs typeface="Arial Unicode MS" pitchFamily="34" charset="-128"/>
              </a:rPr>
              <a:t>Use lowest </a:t>
            </a:r>
            <a:r>
              <a:rPr lang="en-US" sz="2400" b="1" dirty="0" err="1">
                <a:solidFill>
                  <a:prstClr val="white"/>
                </a:solidFill>
                <a:ea typeface="Arial Unicode MS" pitchFamily="34" charset="-128"/>
                <a:cs typeface="Arial Unicode MS" pitchFamily="34" charset="-128"/>
              </a:rPr>
              <a:t>statin</a:t>
            </a:r>
            <a:r>
              <a:rPr lang="en-US" sz="2400" b="1" dirty="0">
                <a:solidFill>
                  <a:prstClr val="white"/>
                </a:solidFill>
                <a:ea typeface="Arial Unicode MS" pitchFamily="34" charset="-128"/>
                <a:cs typeface="Arial Unicode MS" pitchFamily="34" charset="-128"/>
              </a:rPr>
              <a:t> dose and titrate slowly to response</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0" y="-58424"/>
            <a:ext cx="9144000" cy="1676400"/>
          </a:xfrm>
        </p:spPr>
        <p:txBody>
          <a:bodyPr>
            <a:normAutofit/>
          </a:bodyPr>
          <a:lstStyle/>
          <a:p>
            <a:r>
              <a:rPr lang="en-CA" sz="3900" noProof="0" dirty="0" smtClean="0">
                <a:effectLst/>
              </a:rPr>
              <a:t>Effect of Steady-State </a:t>
            </a:r>
            <a:r>
              <a:rPr lang="en-CA" sz="3900" noProof="0" dirty="0" err="1" smtClean="0">
                <a:effectLst/>
              </a:rPr>
              <a:t>Telaprevir</a:t>
            </a:r>
            <a:r>
              <a:rPr lang="en-CA" sz="3900" noProof="0" dirty="0" smtClean="0">
                <a:effectLst/>
              </a:rPr>
              <a:t> on the Pharmacokinetics of Amlodipine 5 mg</a:t>
            </a:r>
            <a:endParaRPr lang="en-CA" sz="3900" noProof="0" dirty="0">
              <a:effectLst/>
            </a:endParaRPr>
          </a:p>
        </p:txBody>
      </p:sp>
      <p:sp>
        <p:nvSpPr>
          <p:cNvPr id="1238019" name="Rectangle 3"/>
          <p:cNvSpPr>
            <a:spLocks noGrp="1" noChangeArrowheads="1"/>
          </p:cNvSpPr>
          <p:nvPr>
            <p:ph type="body" sz="half" idx="2"/>
          </p:nvPr>
        </p:nvSpPr>
        <p:spPr>
          <a:xfrm>
            <a:off x="5003800" y="1600200"/>
            <a:ext cx="3960688" cy="4997450"/>
          </a:xfrm>
        </p:spPr>
        <p:txBody>
          <a:bodyPr/>
          <a:lstStyle/>
          <a:p>
            <a:pPr marL="0" indent="0" algn="ctr">
              <a:spcBef>
                <a:spcPct val="20000"/>
              </a:spcBef>
              <a:buFont typeface="Times New Roman" pitchFamily="18" charset="0"/>
              <a:buNone/>
            </a:pPr>
            <a:r>
              <a:rPr lang="en-CA" sz="2800" u="sng" noProof="0" dirty="0">
                <a:effectLst/>
              </a:rPr>
              <a:t>Calcium channel blockers (CCBs)</a:t>
            </a:r>
          </a:p>
          <a:p>
            <a:pPr marL="216000" indent="-216000">
              <a:spcBef>
                <a:spcPct val="20000"/>
              </a:spcBef>
            </a:pPr>
            <a:r>
              <a:rPr lang="en-CA" sz="2400" noProof="0" dirty="0">
                <a:effectLst/>
              </a:rPr>
              <a:t>Amlodipine, </a:t>
            </a:r>
            <a:r>
              <a:rPr lang="en-CA" sz="2400" noProof="0" dirty="0" err="1">
                <a:effectLst/>
              </a:rPr>
              <a:t>diltiazem</a:t>
            </a:r>
            <a:r>
              <a:rPr lang="en-CA" sz="2400" noProof="0" dirty="0">
                <a:effectLst/>
              </a:rPr>
              <a:t>, </a:t>
            </a:r>
            <a:r>
              <a:rPr lang="en-CA" sz="2400" noProof="0" dirty="0" err="1">
                <a:effectLst/>
              </a:rPr>
              <a:t>felodipine</a:t>
            </a:r>
            <a:r>
              <a:rPr lang="en-CA" sz="2400" noProof="0" dirty="0">
                <a:effectLst/>
              </a:rPr>
              <a:t>, </a:t>
            </a:r>
            <a:r>
              <a:rPr lang="en-CA" sz="2400" noProof="0" dirty="0" err="1">
                <a:effectLst/>
              </a:rPr>
              <a:t>nifedipine</a:t>
            </a:r>
            <a:r>
              <a:rPr lang="en-CA" sz="2400" noProof="0" dirty="0">
                <a:effectLst/>
              </a:rPr>
              <a:t>, </a:t>
            </a:r>
            <a:r>
              <a:rPr lang="en-CA" sz="2400" noProof="0" dirty="0" err="1">
                <a:effectLst/>
              </a:rPr>
              <a:t>nicardapine</a:t>
            </a:r>
            <a:r>
              <a:rPr lang="en-CA" sz="2400" noProof="0" dirty="0">
                <a:effectLst/>
              </a:rPr>
              <a:t>, verapamil are CYP3A4 substrates</a:t>
            </a:r>
          </a:p>
          <a:p>
            <a:pPr marL="216000" indent="-216000">
              <a:spcBef>
                <a:spcPct val="20000"/>
              </a:spcBef>
            </a:pPr>
            <a:r>
              <a:rPr lang="en-CA" sz="2400" noProof="0" dirty="0">
                <a:effectLst/>
              </a:rPr>
              <a:t>Concentrations may be </a:t>
            </a:r>
            <a:r>
              <a:rPr lang="en-CA" sz="2400" noProof="0" dirty="0">
                <a:effectLst/>
                <a:sym typeface="Symbol" pitchFamily="18" charset="2"/>
              </a:rPr>
              <a:t> by </a:t>
            </a:r>
            <a:r>
              <a:rPr lang="en-CA" sz="2400" noProof="0" dirty="0" err="1">
                <a:effectLst/>
                <a:sym typeface="Symbol" pitchFamily="18" charset="2"/>
              </a:rPr>
              <a:t>boceprevir</a:t>
            </a:r>
            <a:r>
              <a:rPr lang="en-CA" sz="2400" noProof="0" dirty="0">
                <a:effectLst/>
                <a:sym typeface="Symbol" pitchFamily="18" charset="2"/>
              </a:rPr>
              <a:t> or </a:t>
            </a:r>
            <a:r>
              <a:rPr lang="en-CA" sz="2400" noProof="0" dirty="0" err="1">
                <a:effectLst/>
                <a:sym typeface="Symbol" pitchFamily="18" charset="2"/>
              </a:rPr>
              <a:t>telaprevir</a:t>
            </a:r>
            <a:endParaRPr lang="en-CA" sz="2400" noProof="0" dirty="0">
              <a:effectLst/>
              <a:sym typeface="Symbol" pitchFamily="18" charset="2"/>
            </a:endParaRPr>
          </a:p>
          <a:p>
            <a:pPr marL="216000" indent="-216000">
              <a:spcBef>
                <a:spcPct val="20000"/>
              </a:spcBef>
            </a:pPr>
            <a:r>
              <a:rPr lang="en-CA" sz="2400" noProof="0" dirty="0">
                <a:effectLst/>
                <a:sym typeface="Symbol" pitchFamily="18" charset="2"/>
              </a:rPr>
              <a:t>Use with caution, clinical monitoring</a:t>
            </a:r>
          </a:p>
          <a:p>
            <a:pPr marL="216000" indent="-216000">
              <a:spcBef>
                <a:spcPct val="20000"/>
              </a:spcBef>
            </a:pPr>
            <a:r>
              <a:rPr lang="en-CA" sz="2400" noProof="0" dirty="0">
                <a:effectLst/>
                <a:sym typeface="Symbol" pitchFamily="18" charset="2"/>
              </a:rPr>
              <a:t>Consider dose reduction</a:t>
            </a:r>
          </a:p>
        </p:txBody>
      </p:sp>
      <p:pic>
        <p:nvPicPr>
          <p:cNvPr id="1238020" name="Picture 4"/>
          <p:cNvPicPr>
            <a:picLocks noChangeAspect="1" noChangeArrowheads="1"/>
          </p:cNvPicPr>
          <p:nvPr/>
        </p:nvPicPr>
        <p:blipFill>
          <a:blip r:embed="rId3" cstate="print"/>
          <a:srcRect l="5556" r="7408" b="19101"/>
          <a:stretch>
            <a:fillRect/>
          </a:stretch>
        </p:blipFill>
        <p:spPr bwMode="auto">
          <a:xfrm>
            <a:off x="395288" y="1628775"/>
            <a:ext cx="4419600" cy="3384550"/>
          </a:xfrm>
          <a:prstGeom prst="rect">
            <a:avLst/>
          </a:prstGeom>
          <a:noFill/>
          <a:ln w="9525">
            <a:noFill/>
            <a:miter lim="800000"/>
            <a:headEnd/>
            <a:tailEnd/>
          </a:ln>
          <a:effectLst/>
        </p:spPr>
      </p:pic>
      <p:sp>
        <p:nvSpPr>
          <p:cNvPr id="1238021" name="Text Box 5"/>
          <p:cNvSpPr txBox="1">
            <a:spLocks noChangeArrowheads="1"/>
          </p:cNvSpPr>
          <p:nvPr/>
        </p:nvSpPr>
        <p:spPr bwMode="auto">
          <a:xfrm>
            <a:off x="1907704" y="6475670"/>
            <a:ext cx="7086600" cy="276999"/>
          </a:xfrm>
          <a:prstGeom prst="rect">
            <a:avLst/>
          </a:prstGeom>
          <a:noFill/>
          <a:ln w="9525">
            <a:noFill/>
            <a:miter lim="800000"/>
            <a:headEnd/>
            <a:tailEnd/>
          </a:ln>
          <a:effectLst/>
        </p:spPr>
        <p:txBody>
          <a:bodyPr>
            <a:spAutoFit/>
          </a:bodyPr>
          <a:lstStyle/>
          <a:p>
            <a:pPr algn="r" defTabSz="449263" fontAlgn="base">
              <a:spcBef>
                <a:spcPct val="50000"/>
              </a:spcBef>
              <a:spcAft>
                <a:spcPct val="0"/>
              </a:spcAft>
              <a:buClr>
                <a:srgbClr val="000000"/>
              </a:buClr>
              <a:buSzPct val="100000"/>
              <a:buFont typeface="Times New Roman" pitchFamily="18" charset="0"/>
              <a:buNone/>
            </a:pPr>
            <a:r>
              <a:rPr lang="en-US" sz="1200" dirty="0" smtClean="0">
                <a:solidFill>
                  <a:prstClr val="white"/>
                </a:solidFill>
                <a:ea typeface="Arial Unicode MS" pitchFamily="34" charset="-128"/>
                <a:cs typeface="Arial Unicode MS" pitchFamily="34" charset="-128"/>
              </a:rPr>
              <a:t>Lee </a:t>
            </a:r>
            <a:r>
              <a:rPr lang="en-US" sz="1200" dirty="0">
                <a:solidFill>
                  <a:prstClr val="white"/>
                </a:solidFill>
                <a:ea typeface="Arial Unicode MS" pitchFamily="34" charset="-128"/>
                <a:cs typeface="Arial Unicode MS" pitchFamily="34" charset="-128"/>
              </a:rPr>
              <a:t>et al.  </a:t>
            </a:r>
            <a:r>
              <a:rPr lang="en-US" sz="1200" dirty="0" err="1">
                <a:solidFill>
                  <a:prstClr val="white"/>
                </a:solidFill>
                <a:ea typeface="Arial Unicode MS" pitchFamily="34" charset="-128"/>
                <a:cs typeface="Arial Unicode MS" pitchFamily="34" charset="-128"/>
              </a:rPr>
              <a:t>Antimicrob</a:t>
            </a:r>
            <a:r>
              <a:rPr lang="en-US" sz="1200" dirty="0">
                <a:solidFill>
                  <a:prstClr val="white"/>
                </a:solidFill>
                <a:ea typeface="Arial Unicode MS" pitchFamily="34" charset="-128"/>
                <a:cs typeface="Arial Unicode MS" pitchFamily="34" charset="-128"/>
              </a:rPr>
              <a:t> Agents </a:t>
            </a:r>
            <a:r>
              <a:rPr lang="en-US" sz="1200" dirty="0" err="1">
                <a:solidFill>
                  <a:prstClr val="white"/>
                </a:solidFill>
                <a:ea typeface="Arial Unicode MS" pitchFamily="34" charset="-128"/>
                <a:cs typeface="Arial Unicode MS" pitchFamily="34" charset="-128"/>
              </a:rPr>
              <a:t>Chemother</a:t>
            </a:r>
            <a:r>
              <a:rPr lang="en-US" sz="1200" dirty="0">
                <a:solidFill>
                  <a:prstClr val="white"/>
                </a:solidFill>
                <a:ea typeface="Arial Unicode MS" pitchFamily="34" charset="-128"/>
                <a:cs typeface="Arial Unicode MS" pitchFamily="34" charset="-128"/>
              </a:rPr>
              <a:t> </a:t>
            </a:r>
            <a:r>
              <a:rPr lang="en-US" sz="1200" dirty="0" smtClean="0">
                <a:solidFill>
                  <a:prstClr val="white"/>
                </a:solidFill>
                <a:ea typeface="Arial Unicode MS" pitchFamily="34" charset="-128"/>
                <a:cs typeface="Arial Unicode MS" pitchFamily="34" charset="-128"/>
              </a:rPr>
              <a:t>2011.</a:t>
            </a:r>
            <a:endParaRPr lang="en-US" sz="1200" dirty="0">
              <a:solidFill>
                <a:prstClr val="white"/>
              </a:solidFill>
              <a:ea typeface="Arial Unicode MS" pitchFamily="34" charset="-128"/>
              <a:cs typeface="Arial Unicode MS" pitchFamily="34" charset="-128"/>
            </a:endParaRPr>
          </a:p>
        </p:txBody>
      </p:sp>
      <p:sp>
        <p:nvSpPr>
          <p:cNvPr id="1238022" name="Text Box 6"/>
          <p:cNvSpPr txBox="1">
            <a:spLocks noChangeArrowheads="1"/>
          </p:cNvSpPr>
          <p:nvPr/>
        </p:nvSpPr>
        <p:spPr bwMode="auto">
          <a:xfrm>
            <a:off x="395288" y="5084763"/>
            <a:ext cx="4176712" cy="707886"/>
          </a:xfrm>
          <a:prstGeom prst="rect">
            <a:avLst/>
          </a:prstGeom>
          <a:noFill/>
          <a:ln w="9525">
            <a:noFill/>
            <a:miter lim="800000"/>
            <a:headEnd/>
            <a:tailEnd/>
          </a:ln>
          <a:effectLst/>
        </p:spPr>
        <p:txBody>
          <a:bodyPr wrap="square">
            <a:spAutoFit/>
          </a:bodyPr>
          <a:lstStyle/>
          <a:p>
            <a:pPr marL="342900" indent="-342900" defTabSz="449263" fontAlgn="base">
              <a:spcBef>
                <a:spcPct val="50000"/>
              </a:spcBef>
              <a:spcAft>
                <a:spcPct val="0"/>
              </a:spcAft>
              <a:buClr>
                <a:srgbClr val="FFC000"/>
              </a:buClr>
              <a:buSzPct val="90000"/>
              <a:buFont typeface="Wingdings" pitchFamily="2" charset="2"/>
              <a:buChar char="l"/>
              <a:tabLst>
                <a:tab pos="1071563" algn="l"/>
              </a:tabLst>
            </a:pPr>
            <a:r>
              <a:rPr lang="en-CA" sz="2000" b="1" dirty="0" err="1">
                <a:solidFill>
                  <a:prstClr val="white"/>
                </a:solidFill>
                <a:effectLst>
                  <a:outerShdw blurRad="38100" dist="38100" dir="2700000" algn="tl">
                    <a:srgbClr val="000000">
                      <a:alpha val="43137"/>
                    </a:srgbClr>
                  </a:outerShdw>
                </a:effectLst>
                <a:ea typeface="Arial Unicode MS" pitchFamily="34" charset="-128"/>
                <a:cs typeface="Arial Unicode MS" pitchFamily="34" charset="-128"/>
              </a:rPr>
              <a:t>amlodipine</a:t>
            </a:r>
            <a:r>
              <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rPr>
              <a:t> AUC </a:t>
            </a:r>
            <a:r>
              <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 179%</a:t>
            </a:r>
          </a:p>
          <a:p>
            <a:pPr marL="342900" indent="-342900" defTabSz="449263" fontAlgn="base">
              <a:spcBef>
                <a:spcPct val="0"/>
              </a:spcBef>
              <a:spcAft>
                <a:spcPct val="0"/>
              </a:spcAft>
              <a:buClr>
                <a:srgbClr val="FFC000"/>
              </a:buClr>
              <a:buSzPct val="90000"/>
              <a:buFont typeface="Wingdings" pitchFamily="2" charset="2"/>
              <a:buChar char="l"/>
              <a:tabLst>
                <a:tab pos="1071563" algn="l"/>
              </a:tabLst>
            </a:pPr>
            <a:r>
              <a:rPr lang="en-CA" sz="2000" b="1" dirty="0">
                <a:solidFill>
                  <a:prstClr val="white"/>
                </a:solidFill>
                <a:effectLst>
                  <a:outerShdw blurRad="38100" dist="38100" dir="2700000" algn="tl">
                    <a:srgbClr val="000000">
                      <a:alpha val="43137"/>
                    </a:srgbClr>
                  </a:outerShdw>
                </a:effectLst>
                <a:ea typeface="Arial Unicode MS" pitchFamily="34" charset="-128"/>
                <a:cs typeface="Arial Unicode MS" pitchFamily="34" charset="-128"/>
                <a:sym typeface="Symbol" pitchFamily="18" charset="2"/>
              </a:rPr>
              <a:t>monitor for dose-related toxicity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8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80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80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80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8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19"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0" y="-51240"/>
            <a:ext cx="9144000" cy="1676400"/>
          </a:xfrm>
        </p:spPr>
        <p:txBody>
          <a:bodyPr>
            <a:normAutofit/>
          </a:bodyPr>
          <a:lstStyle/>
          <a:p>
            <a:r>
              <a:rPr lang="en-CA" sz="3900" b="1" noProof="0" dirty="0" smtClean="0">
                <a:effectLst/>
              </a:rPr>
              <a:t>Interactions between DAAs and Transplant Drugs</a:t>
            </a:r>
            <a:endParaRPr lang="en-CA" sz="3900" b="1" noProof="0" dirty="0">
              <a:effectLst/>
            </a:endParaRPr>
          </a:p>
        </p:txBody>
      </p:sp>
      <p:sp>
        <p:nvSpPr>
          <p:cNvPr id="1219587" name="Rectangle 3"/>
          <p:cNvSpPr>
            <a:spLocks noGrp="1" noChangeArrowheads="1"/>
          </p:cNvSpPr>
          <p:nvPr>
            <p:ph idx="1"/>
          </p:nvPr>
        </p:nvSpPr>
        <p:spPr>
          <a:xfrm>
            <a:off x="457200" y="1752600"/>
            <a:ext cx="8534400" cy="4418013"/>
          </a:xfrm>
        </p:spPr>
        <p:txBody>
          <a:bodyPr>
            <a:normAutofit/>
          </a:bodyPr>
          <a:lstStyle/>
          <a:p>
            <a:r>
              <a:rPr lang="en-CA" noProof="0" dirty="0" smtClean="0">
                <a:effectLst/>
              </a:rPr>
              <a:t>Cyclosporine &amp; </a:t>
            </a:r>
            <a:r>
              <a:rPr lang="en-CA" noProof="0" dirty="0" err="1" smtClean="0">
                <a:effectLst/>
              </a:rPr>
              <a:t>tacrolimus</a:t>
            </a:r>
            <a:r>
              <a:rPr lang="en-CA" noProof="0" dirty="0" smtClean="0">
                <a:effectLst/>
              </a:rPr>
              <a:t> are CYP3A4 substrates; significant </a:t>
            </a:r>
            <a:r>
              <a:rPr lang="en-CA" noProof="0" dirty="0" smtClean="0">
                <a:effectLst/>
                <a:sym typeface="Symbol" pitchFamily="18" charset="2"/>
              </a:rPr>
              <a:t> </a:t>
            </a:r>
            <a:r>
              <a:rPr lang="en-CA" noProof="0" dirty="0" smtClean="0">
                <a:effectLst/>
              </a:rPr>
              <a:t>concentrations with DAAs:</a:t>
            </a:r>
          </a:p>
          <a:p>
            <a:pPr lvl="1"/>
            <a:r>
              <a:rPr lang="en-CA" noProof="0" dirty="0" smtClean="0">
                <a:effectLst/>
              </a:rPr>
              <a:t>cyclosporine:  AUC </a:t>
            </a:r>
            <a:r>
              <a:rPr lang="en-CA" noProof="0" dirty="0" smtClean="0">
                <a:effectLst/>
                <a:sym typeface="Symbol" pitchFamily="18" charset="2"/>
              </a:rPr>
              <a:t> </a:t>
            </a:r>
            <a:r>
              <a:rPr lang="en-CA" noProof="0" dirty="0" smtClean="0">
                <a:effectLst/>
              </a:rPr>
              <a:t>2.7-fold with </a:t>
            </a:r>
            <a:r>
              <a:rPr lang="en-CA" noProof="0" dirty="0" err="1" smtClean="0">
                <a:effectLst/>
              </a:rPr>
              <a:t>boceprevir</a:t>
            </a:r>
            <a:r>
              <a:rPr lang="en-CA" noProof="0" dirty="0" smtClean="0">
                <a:effectLst/>
              </a:rPr>
              <a:t>, </a:t>
            </a:r>
            <a:r>
              <a:rPr lang="en-CA" noProof="0" dirty="0" smtClean="0">
                <a:effectLst/>
                <a:sym typeface="Symbol" pitchFamily="18" charset="2"/>
              </a:rPr>
              <a:t> </a:t>
            </a:r>
            <a:r>
              <a:rPr lang="en-CA" noProof="0" dirty="0" smtClean="0">
                <a:effectLst/>
              </a:rPr>
              <a:t>4.64-fold with </a:t>
            </a:r>
            <a:r>
              <a:rPr lang="en-CA" noProof="0" dirty="0" err="1" smtClean="0">
                <a:effectLst/>
              </a:rPr>
              <a:t>telaprevir</a:t>
            </a:r>
            <a:endParaRPr lang="en-CA" noProof="0" dirty="0" smtClean="0">
              <a:effectLst/>
            </a:endParaRPr>
          </a:p>
          <a:p>
            <a:pPr lvl="1"/>
            <a:r>
              <a:rPr lang="en-CA" noProof="0" dirty="0" smtClean="0">
                <a:effectLst/>
              </a:rPr>
              <a:t> </a:t>
            </a:r>
            <a:r>
              <a:rPr lang="en-CA" noProof="0" dirty="0" err="1" smtClean="0">
                <a:effectLst/>
              </a:rPr>
              <a:t>tacrolimus</a:t>
            </a:r>
            <a:r>
              <a:rPr lang="en-CA" noProof="0" dirty="0" smtClean="0">
                <a:effectLst/>
              </a:rPr>
              <a:t>:  AUC </a:t>
            </a:r>
            <a:r>
              <a:rPr lang="en-CA" noProof="0" dirty="0" smtClean="0">
                <a:effectLst/>
                <a:sym typeface="Symbol" pitchFamily="18" charset="2"/>
              </a:rPr>
              <a:t> 17</a:t>
            </a:r>
            <a:r>
              <a:rPr lang="en-CA" noProof="0" dirty="0" smtClean="0">
                <a:effectLst/>
              </a:rPr>
              <a:t>.1-fold with </a:t>
            </a:r>
            <a:r>
              <a:rPr lang="en-CA" noProof="0" dirty="0" err="1" smtClean="0">
                <a:effectLst/>
              </a:rPr>
              <a:t>boceprevir</a:t>
            </a:r>
            <a:r>
              <a:rPr lang="en-CA" noProof="0" dirty="0" smtClean="0">
                <a:effectLst/>
              </a:rPr>
              <a:t>, </a:t>
            </a:r>
            <a:r>
              <a:rPr lang="en-CA" noProof="0" dirty="0" smtClean="0">
                <a:effectLst/>
                <a:sym typeface="Symbol" pitchFamily="18" charset="2"/>
              </a:rPr>
              <a:t> </a:t>
            </a:r>
            <a:r>
              <a:rPr lang="en-CA" noProof="0" dirty="0" smtClean="0">
                <a:effectLst/>
              </a:rPr>
              <a:t>70.3-fold with </a:t>
            </a:r>
            <a:r>
              <a:rPr lang="en-CA" noProof="0" dirty="0" err="1" smtClean="0">
                <a:effectLst/>
              </a:rPr>
              <a:t>telaprevir</a:t>
            </a:r>
            <a:endParaRPr lang="en-CA" noProof="0" dirty="0" smtClean="0">
              <a:effectLst/>
            </a:endParaRPr>
          </a:p>
          <a:p>
            <a:r>
              <a:rPr lang="en-CA" noProof="0" dirty="0" smtClean="0">
                <a:effectLst/>
                <a:sym typeface="Symbol" pitchFamily="18" charset="2"/>
              </a:rPr>
              <a:t> </a:t>
            </a:r>
            <a:r>
              <a:rPr lang="en-CA" noProof="0" dirty="0" err="1" smtClean="0">
                <a:effectLst/>
                <a:sym typeface="Symbol" pitchFamily="18" charset="2"/>
              </a:rPr>
              <a:t>CsA</a:t>
            </a:r>
            <a:r>
              <a:rPr lang="en-CA" noProof="0" dirty="0" smtClean="0">
                <a:effectLst/>
                <a:sym typeface="Symbol" pitchFamily="18" charset="2"/>
              </a:rPr>
              <a:t> and TAC dosing with </a:t>
            </a:r>
            <a:r>
              <a:rPr lang="en-CA" noProof="0" dirty="0" err="1" smtClean="0">
                <a:effectLst/>
                <a:sym typeface="Symbol" pitchFamily="18" charset="2"/>
              </a:rPr>
              <a:t>telaprevir</a:t>
            </a:r>
            <a:r>
              <a:rPr lang="en-CA" noProof="0" dirty="0" smtClean="0">
                <a:effectLst/>
                <a:sym typeface="Symbol" pitchFamily="18" charset="2"/>
              </a:rPr>
              <a:t> </a:t>
            </a:r>
            <a:r>
              <a:rPr lang="en-CA" noProof="0" dirty="0" err="1" smtClean="0">
                <a:effectLst/>
                <a:sym typeface="Symbol" pitchFamily="18" charset="2"/>
              </a:rPr>
              <a:t>coadministration</a:t>
            </a:r>
            <a:r>
              <a:rPr lang="en-CA" noProof="0" dirty="0" smtClean="0">
                <a:effectLst/>
                <a:sym typeface="Symbol" pitchFamily="18" charset="2"/>
              </a:rPr>
              <a:t>:</a:t>
            </a:r>
          </a:p>
          <a:p>
            <a:pPr lvl="1"/>
            <a:r>
              <a:rPr lang="en-CA" noProof="0" dirty="0" err="1" smtClean="0">
                <a:effectLst/>
                <a:sym typeface="Symbol" pitchFamily="18" charset="2"/>
              </a:rPr>
              <a:t>CsA</a:t>
            </a:r>
            <a:r>
              <a:rPr lang="en-CA" noProof="0" dirty="0" smtClean="0">
                <a:effectLst/>
                <a:sym typeface="Symbol" pitchFamily="18" charset="2"/>
              </a:rPr>
              <a:t>:  from 200 mg to 25 mg daily (n=7)</a:t>
            </a:r>
          </a:p>
          <a:p>
            <a:pPr lvl="1"/>
            <a:r>
              <a:rPr lang="en-CA" noProof="0" dirty="0" smtClean="0">
                <a:effectLst/>
                <a:sym typeface="Symbol" pitchFamily="18" charset="2"/>
              </a:rPr>
              <a:t>TAC:   to 50% dose given weekly (n=7)</a:t>
            </a:r>
            <a:endParaRPr lang="en-CA" noProof="0" dirty="0">
              <a:effectLst/>
              <a:sym typeface="Symbol" pitchFamily="18" charset="2"/>
            </a:endParaRPr>
          </a:p>
        </p:txBody>
      </p:sp>
      <p:sp>
        <p:nvSpPr>
          <p:cNvPr id="1219588" name="TextBox 12"/>
          <p:cNvSpPr txBox="1">
            <a:spLocks noChangeArrowheads="1"/>
          </p:cNvSpPr>
          <p:nvPr/>
        </p:nvSpPr>
        <p:spPr bwMode="auto">
          <a:xfrm>
            <a:off x="1691680" y="6334779"/>
            <a:ext cx="7315200" cy="461665"/>
          </a:xfrm>
          <a:prstGeom prst="rect">
            <a:avLst/>
          </a:prstGeom>
          <a:noFill/>
          <a:ln w="9525">
            <a:noFill/>
            <a:miter lim="800000"/>
            <a:headEnd/>
            <a:tailEnd/>
          </a:ln>
        </p:spPr>
        <p:txBody>
          <a:bodyPr wrap="square">
            <a:spAutoFit/>
          </a:bodyPr>
          <a:lstStyle/>
          <a:p>
            <a:pPr algn="r" fontAlgn="base">
              <a:spcBef>
                <a:spcPct val="0"/>
              </a:spcBef>
              <a:spcAft>
                <a:spcPct val="0"/>
              </a:spcAft>
            </a:pPr>
            <a:r>
              <a:rPr lang="en-CA" sz="1200" dirty="0" err="1" smtClean="0">
                <a:solidFill>
                  <a:prstClr val="white"/>
                </a:solidFill>
                <a:ea typeface="Arial Unicode MS" pitchFamily="34" charset="-128"/>
                <a:cs typeface="Arial Unicode MS" pitchFamily="34" charset="-128"/>
              </a:rPr>
              <a:t>Hulskotte</a:t>
            </a:r>
            <a:r>
              <a:rPr lang="en-CA" sz="1200" dirty="0" smtClean="0">
                <a:solidFill>
                  <a:prstClr val="white"/>
                </a:solidFill>
                <a:ea typeface="Arial Unicode MS" pitchFamily="34" charset="-128"/>
                <a:cs typeface="Arial Unicode MS" pitchFamily="34" charset="-128"/>
              </a:rPr>
              <a:t> </a:t>
            </a:r>
            <a:r>
              <a:rPr lang="en-CA" sz="1200" dirty="0">
                <a:solidFill>
                  <a:prstClr val="white"/>
                </a:solidFill>
                <a:ea typeface="Arial Unicode MS" pitchFamily="34" charset="-128"/>
                <a:cs typeface="Arial Unicode MS" pitchFamily="34" charset="-128"/>
              </a:rPr>
              <a:t>et al.  HEP DART 2011, poster 123.  </a:t>
            </a:r>
            <a:r>
              <a:rPr lang="en-US" sz="1200" dirty="0" err="1">
                <a:solidFill>
                  <a:prstClr val="white"/>
                </a:solidFill>
                <a:ea typeface="Arial Unicode MS" pitchFamily="34" charset="-128"/>
                <a:cs typeface="Arial Unicode MS" pitchFamily="34" charset="-128"/>
              </a:rPr>
              <a:t>Garg</a:t>
            </a:r>
            <a:r>
              <a:rPr lang="en-US" sz="1200" dirty="0">
                <a:solidFill>
                  <a:prstClr val="white"/>
                </a:solidFill>
                <a:ea typeface="Arial Unicode MS" pitchFamily="34" charset="-128"/>
                <a:cs typeface="Arial Unicode MS" pitchFamily="34" charset="-128"/>
              </a:rPr>
              <a:t> </a:t>
            </a:r>
            <a:r>
              <a:rPr lang="en-US" sz="1200" dirty="0" smtClean="0">
                <a:solidFill>
                  <a:prstClr val="white"/>
                </a:solidFill>
                <a:ea typeface="Arial Unicode MS" pitchFamily="34" charset="-128"/>
                <a:cs typeface="Arial Unicode MS" pitchFamily="34" charset="-128"/>
              </a:rPr>
              <a:t>et </a:t>
            </a:r>
            <a:r>
              <a:rPr lang="en-US" sz="1200" dirty="0">
                <a:solidFill>
                  <a:prstClr val="white"/>
                </a:solidFill>
                <a:ea typeface="Arial Unicode MS" pitchFamily="34" charset="-128"/>
                <a:cs typeface="Arial Unicode MS" pitchFamily="34" charset="-128"/>
              </a:rPr>
              <a:t>al. </a:t>
            </a:r>
            <a:r>
              <a:rPr lang="en-US" sz="1200" dirty="0" err="1" smtClean="0">
                <a:solidFill>
                  <a:prstClr val="white"/>
                </a:solidFill>
                <a:ea typeface="Arial Unicode MS" pitchFamily="34" charset="-128"/>
                <a:cs typeface="Arial Unicode MS" pitchFamily="34" charset="-128"/>
              </a:rPr>
              <a:t>Hepatology</a:t>
            </a:r>
            <a:r>
              <a:rPr lang="en-US" sz="1200" dirty="0" smtClean="0">
                <a:solidFill>
                  <a:prstClr val="white"/>
                </a:solidFill>
                <a:ea typeface="Arial Unicode MS" pitchFamily="34" charset="-128"/>
                <a:cs typeface="Arial Unicode MS" pitchFamily="34" charset="-128"/>
              </a:rPr>
              <a:t>, 2011.  </a:t>
            </a:r>
            <a:r>
              <a:rPr lang="en-US" sz="1200" dirty="0" err="1">
                <a:solidFill>
                  <a:prstClr val="white"/>
                </a:solidFill>
                <a:ea typeface="Arial Unicode MS" pitchFamily="34" charset="-128"/>
                <a:cs typeface="Arial Unicode MS" pitchFamily="34" charset="-128"/>
              </a:rPr>
              <a:t>Mantry</a:t>
            </a:r>
            <a:r>
              <a:rPr lang="en-US" sz="1200" dirty="0">
                <a:solidFill>
                  <a:prstClr val="white"/>
                </a:solidFill>
                <a:ea typeface="Arial Unicode MS" pitchFamily="34" charset="-128"/>
                <a:cs typeface="Arial Unicode MS" pitchFamily="34" charset="-128"/>
              </a:rPr>
              <a:t> et al. HEP DART </a:t>
            </a:r>
            <a:r>
              <a:rPr lang="en-US" sz="1200" dirty="0" smtClean="0">
                <a:solidFill>
                  <a:prstClr val="white"/>
                </a:solidFill>
                <a:ea typeface="Arial Unicode MS" pitchFamily="34" charset="-128"/>
                <a:cs typeface="Arial Unicode MS" pitchFamily="34" charset="-128"/>
              </a:rPr>
              <a:t>2011</a:t>
            </a:r>
            <a:r>
              <a:rPr lang="en-US" sz="1200" dirty="0">
                <a:solidFill>
                  <a:prstClr val="white"/>
                </a:solidFill>
                <a:ea typeface="Arial Unicode MS" pitchFamily="34" charset="-128"/>
                <a:cs typeface="Arial Unicode MS" pitchFamily="34" charset="-128"/>
              </a:rPr>
              <a:t>, #90.  </a:t>
            </a:r>
            <a:r>
              <a:rPr lang="en-US" sz="1200" dirty="0" err="1">
                <a:solidFill>
                  <a:prstClr val="white"/>
                </a:solidFill>
                <a:ea typeface="Arial Unicode MS" pitchFamily="34" charset="-128"/>
                <a:cs typeface="Arial Unicode MS" pitchFamily="34" charset="-128"/>
              </a:rPr>
              <a:t>Kwo</a:t>
            </a:r>
            <a:r>
              <a:rPr lang="en-US" sz="1200" dirty="0">
                <a:solidFill>
                  <a:prstClr val="white"/>
                </a:solidFill>
                <a:ea typeface="Arial Unicode MS" pitchFamily="34" charset="-128"/>
                <a:cs typeface="Arial Unicode MS" pitchFamily="34" charset="-128"/>
              </a:rPr>
              <a:t> et al.  EASL 2012, #</a:t>
            </a:r>
            <a:r>
              <a:rPr lang="en-US" sz="1200" dirty="0" smtClean="0">
                <a:solidFill>
                  <a:prstClr val="white"/>
                </a:solidFill>
                <a:ea typeface="Arial Unicode MS" pitchFamily="34" charset="-128"/>
                <a:cs typeface="Arial Unicode MS" pitchFamily="34" charset="-128"/>
              </a:rPr>
              <a:t>202.</a:t>
            </a:r>
            <a:endParaRPr lang="en-US" sz="1200" dirty="0">
              <a:solidFill>
                <a:prstClr val="white"/>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3"/>
</p:tagLst>
</file>

<file path=ppt/tags/tag11.xml><?xml version="1.0" encoding="utf-8"?>
<p:tagLst xmlns:a="http://schemas.openxmlformats.org/drawingml/2006/main" xmlns:r="http://schemas.openxmlformats.org/officeDocument/2006/relationships" xmlns:p="http://schemas.openxmlformats.org/presentationml/2006/main">
  <p:tag name="NUM" val="14"/>
</p:tagLst>
</file>

<file path=ppt/tags/tag12.xml><?xml version="1.0" encoding="utf-8"?>
<p:tagLst xmlns:a="http://schemas.openxmlformats.org/drawingml/2006/main" xmlns:r="http://schemas.openxmlformats.org/officeDocument/2006/relationships" xmlns:p="http://schemas.openxmlformats.org/presentationml/2006/main">
  <p:tag name="NUM" val="15"/>
</p:tagLst>
</file>

<file path=ppt/tags/tag13.xml><?xml version="1.0" encoding="utf-8"?>
<p:tagLst xmlns:a="http://schemas.openxmlformats.org/drawingml/2006/main" xmlns:r="http://schemas.openxmlformats.org/officeDocument/2006/relationships" xmlns:p="http://schemas.openxmlformats.org/presentationml/2006/main">
  <p:tag name="NUM" val="16"/>
</p:tagLst>
</file>

<file path=ppt/tags/tag14.xml><?xml version="1.0" encoding="utf-8"?>
<p:tagLst xmlns:a="http://schemas.openxmlformats.org/drawingml/2006/main" xmlns:r="http://schemas.openxmlformats.org/officeDocument/2006/relationships" xmlns:p="http://schemas.openxmlformats.org/presentationml/2006/main">
  <p:tag name="NUM" val="17"/>
</p:tagLst>
</file>

<file path=ppt/tags/tag15.xml><?xml version="1.0" encoding="utf-8"?>
<p:tagLst xmlns:a="http://schemas.openxmlformats.org/drawingml/2006/main" xmlns:r="http://schemas.openxmlformats.org/officeDocument/2006/relationships" xmlns:p="http://schemas.openxmlformats.org/presentationml/2006/main">
  <p:tag name="NUM" val="18"/>
</p:tagLst>
</file>

<file path=ppt/tags/tag16.xml><?xml version="1.0" encoding="utf-8"?>
<p:tagLst xmlns:a="http://schemas.openxmlformats.org/drawingml/2006/main" xmlns:r="http://schemas.openxmlformats.org/officeDocument/2006/relationships" xmlns:p="http://schemas.openxmlformats.org/presentationml/2006/main">
  <p:tag name="NUM" val="19"/>
</p:tagLst>
</file>

<file path=ppt/tags/tag17.xml><?xml version="1.0" encoding="utf-8"?>
<p:tagLst xmlns:a="http://schemas.openxmlformats.org/drawingml/2006/main" xmlns:r="http://schemas.openxmlformats.org/officeDocument/2006/relationships" xmlns:p="http://schemas.openxmlformats.org/presentationml/2006/main">
  <p:tag name="NUM" val="20"/>
</p:tagLst>
</file>

<file path=ppt/tags/tag18.xml><?xml version="1.0" encoding="utf-8"?>
<p:tagLst xmlns:a="http://schemas.openxmlformats.org/drawingml/2006/main" xmlns:r="http://schemas.openxmlformats.org/officeDocument/2006/relationships" xmlns:p="http://schemas.openxmlformats.org/presentationml/2006/main">
  <p:tag name="NUM" val="21"/>
</p:tagLst>
</file>

<file path=ppt/tags/tag19.xml><?xml version="1.0" encoding="utf-8"?>
<p:tagLst xmlns:a="http://schemas.openxmlformats.org/drawingml/2006/main" xmlns:r="http://schemas.openxmlformats.org/officeDocument/2006/relationships" xmlns:p="http://schemas.openxmlformats.org/presentationml/2006/main">
  <p:tag name="NUM" val="2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8"/>
</p:tagLst>
</file>

<file path=ppt/tags/tag37.xml><?xml version="1.0" encoding="utf-8"?>
<p:tagLst xmlns:a="http://schemas.openxmlformats.org/drawingml/2006/main" xmlns:r="http://schemas.openxmlformats.org/officeDocument/2006/relationships" xmlns:p="http://schemas.openxmlformats.org/presentationml/2006/main">
  <p:tag name="NUM" val="19"/>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NUM" val="21"/>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40.xml><?xml version="1.0" encoding="utf-8"?>
<p:tagLst xmlns:a="http://schemas.openxmlformats.org/drawingml/2006/main" xmlns:r="http://schemas.openxmlformats.org/officeDocument/2006/relationships" xmlns:p="http://schemas.openxmlformats.org/presentationml/2006/main">
  <p:tag name="NUM" val="22"/>
</p:tagLst>
</file>

<file path=ppt/tags/tag41.xml><?xml version="1.0" encoding="utf-8"?>
<p:tagLst xmlns:a="http://schemas.openxmlformats.org/drawingml/2006/main" xmlns:r="http://schemas.openxmlformats.org/officeDocument/2006/relationships" xmlns:p="http://schemas.openxmlformats.org/presentationml/2006/main">
  <p:tag name="NUM" val="23"/>
</p:tagLst>
</file>

<file path=ppt/tags/tag42.xml><?xml version="1.0" encoding="utf-8"?>
<p:tagLst xmlns:a="http://schemas.openxmlformats.org/drawingml/2006/main" xmlns:r="http://schemas.openxmlformats.org/officeDocument/2006/relationships" xmlns:p="http://schemas.openxmlformats.org/presentationml/2006/main">
  <p:tag name="NUM" val="24"/>
</p:tagLst>
</file>

<file path=ppt/tags/tag43.xml><?xml version="1.0" encoding="utf-8"?>
<p:tagLst xmlns:a="http://schemas.openxmlformats.org/drawingml/2006/main" xmlns:r="http://schemas.openxmlformats.org/officeDocument/2006/relationships" xmlns:p="http://schemas.openxmlformats.org/presentationml/2006/main">
  <p:tag name="NUM" val="25"/>
</p:tagLst>
</file>

<file path=ppt/tags/tag44.xml><?xml version="1.0" encoding="utf-8"?>
<p:tagLst xmlns:a="http://schemas.openxmlformats.org/drawingml/2006/main" xmlns:r="http://schemas.openxmlformats.org/officeDocument/2006/relationships" xmlns:p="http://schemas.openxmlformats.org/presentationml/2006/main">
  <p:tag name="NUM" val="25"/>
</p:tagLst>
</file>

<file path=ppt/tags/tag45.xml><?xml version="1.0" encoding="utf-8"?>
<p:tagLst xmlns:a="http://schemas.openxmlformats.org/drawingml/2006/main" xmlns:r="http://schemas.openxmlformats.org/officeDocument/2006/relationships" xmlns:p="http://schemas.openxmlformats.org/presentationml/2006/main">
  <p:tag name="NUM" val="25"/>
</p:tagLst>
</file>

<file path=ppt/tags/tag46.xml><?xml version="1.0" encoding="utf-8"?>
<p:tagLst xmlns:a="http://schemas.openxmlformats.org/drawingml/2006/main" xmlns:r="http://schemas.openxmlformats.org/officeDocument/2006/relationships" xmlns:p="http://schemas.openxmlformats.org/presentationml/2006/main">
  <p:tag name="TIMING" val="|10|21.1|14.5"/>
</p:tagLst>
</file>

<file path=ppt/tags/tag5.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12"/>
</p:tagLst>
</file>

<file path=ppt/theme/_rels/them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1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5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6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2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3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3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2_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10.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12.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13.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2.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3.xml><?xml version="1.0" encoding="utf-8"?>
<a:themeOverride xmlns:a="http://schemas.openxmlformats.org/drawingml/2006/main">
  <a:clrScheme name="Level 11">
    <a:dk1>
      <a:srgbClr val="4D4D4D"/>
    </a:dk1>
    <a:lt1>
      <a:srgbClr val="FFFFFF"/>
    </a:lt1>
    <a:dk2>
      <a:srgbClr val="333333"/>
    </a:dk2>
    <a:lt2>
      <a:srgbClr val="0066FF"/>
    </a:lt2>
    <a:accent1>
      <a:srgbClr val="00CC66"/>
    </a:accent1>
    <a:accent2>
      <a:srgbClr val="00CC66"/>
    </a:accent2>
    <a:accent3>
      <a:srgbClr val="FFFFFF"/>
    </a:accent3>
    <a:accent4>
      <a:srgbClr val="404040"/>
    </a:accent4>
    <a:accent5>
      <a:srgbClr val="AAE2B8"/>
    </a:accent5>
    <a:accent6>
      <a:srgbClr val="00B95C"/>
    </a:accent6>
    <a:hlink>
      <a:srgbClr val="CC9900"/>
    </a:hlink>
    <a:folHlink>
      <a:srgbClr val="996633"/>
    </a:folHlink>
  </a:clrScheme>
  <a:fontScheme name="Level">
    <a:majorFont>
      <a:latin typeface="Garamond"/>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5.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6.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7.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8.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ppt/theme/themeOverride9.xml><?xml version="1.0" encoding="utf-8"?>
<a:themeOverride xmlns:a="http://schemas.openxmlformats.org/drawingml/2006/main">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840</TotalTime>
  <Words>26527</Words>
  <Application>Microsoft Office PowerPoint</Application>
  <PresentationFormat>On-screen Show (4:3)</PresentationFormat>
  <Paragraphs>2717</Paragraphs>
  <Slides>171</Slides>
  <Notes>116</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171</vt:i4>
      </vt:variant>
    </vt:vector>
  </HeadingPairs>
  <TitlesOfParts>
    <vt:vector size="182" baseType="lpstr">
      <vt:lpstr>Office Theme</vt:lpstr>
      <vt:lpstr>Focus</vt:lpstr>
      <vt:lpstr>25_Focus</vt:lpstr>
      <vt:lpstr>46_Focus</vt:lpstr>
      <vt:lpstr>1_Focus</vt:lpstr>
      <vt:lpstr>62_Focus</vt:lpstr>
      <vt:lpstr>83_Focus</vt:lpstr>
      <vt:lpstr>103_Focus</vt:lpstr>
      <vt:lpstr>112_Focus</vt:lpstr>
      <vt:lpstr>131_Focus</vt:lpstr>
      <vt:lpstr>Chart</vt:lpstr>
      <vt:lpstr>HIV-Hepatitis C Virus Co-infection:   An Evolving Epidemic</vt:lpstr>
      <vt:lpstr>HCV Genotype</vt:lpstr>
      <vt:lpstr>Hepatitis C: A Worldwide Epidemic</vt:lpstr>
      <vt:lpstr>HCV: A Global Public Health Concern</vt:lpstr>
      <vt:lpstr>Morbidity and Mortality for the top 20 pathogens in ON, ranked by disease burden</vt:lpstr>
      <vt:lpstr>Estimated numbers of Co-infected persons (worldwide)</vt:lpstr>
      <vt:lpstr>Prevalence of HCV among  HIV seropositives</vt:lpstr>
      <vt:lpstr>IDU and HIV</vt:lpstr>
      <vt:lpstr>HIV Infection: Recent Trends</vt:lpstr>
      <vt:lpstr>Saskatchewan: An Emerging Epidemic</vt:lpstr>
      <vt:lpstr>PowerPoint Presentation</vt:lpstr>
      <vt:lpstr>Acute HCV:  Importance of Transmission networks</vt:lpstr>
      <vt:lpstr>PowerPoint Presentation</vt:lpstr>
      <vt:lpstr>PowerPoint Presentation</vt:lpstr>
      <vt:lpstr>Projected liver-related outcomes: Population 242,521</vt:lpstr>
      <vt:lpstr>Study Setting:  The Canadian Co-infection Cohort</vt:lpstr>
      <vt:lpstr>Mortality in the Canadian Co-infection Cohort Study</vt:lpstr>
      <vt:lpstr>How to reduce burden of HCV in HIV infected persons?</vt:lpstr>
      <vt:lpstr>High Rates among incarcerated Populations</vt:lpstr>
      <vt:lpstr>A minority of co-infected patients initiate treatment</vt:lpstr>
      <vt:lpstr>HIV-HCV Epidemiology: Summary </vt:lpstr>
      <vt:lpstr>Management of HIV infection in HIV/HCV co-infected patients</vt:lpstr>
      <vt:lpstr>Objectives</vt:lpstr>
      <vt:lpstr>Introduction</vt:lpstr>
      <vt:lpstr>Introduction</vt:lpstr>
      <vt:lpstr>Introduction</vt:lpstr>
      <vt:lpstr>Effects of cART on HCV disease progression</vt:lpstr>
      <vt:lpstr>cART decreases HCV liver-related mortality</vt:lpstr>
      <vt:lpstr>cART decreases liver-related mortality</vt:lpstr>
      <vt:lpstr>PowerPoint Presentation</vt:lpstr>
      <vt:lpstr> Incidence of Hepatic Decompensation despite cART</vt:lpstr>
      <vt:lpstr>Antiretroviral therapy-related hepatotoxicity</vt:lpstr>
      <vt:lpstr>Mechanisms of liver toxicity</vt:lpstr>
      <vt:lpstr>Antiretroviral therapy-related hepatotoxicity</vt:lpstr>
      <vt:lpstr>Antiretroviral therapy-related hepatotoxicity</vt:lpstr>
      <vt:lpstr>Current antiretroviral regimens in co-infected patients</vt:lpstr>
      <vt:lpstr>cART and HCV therapy</vt:lpstr>
      <vt:lpstr>cART and HCV therapy</vt:lpstr>
      <vt:lpstr>cART and HCV PI interactions</vt:lpstr>
      <vt:lpstr>Novel considerations for cART choice in co-infection</vt:lpstr>
      <vt:lpstr>Conclusions</vt:lpstr>
      <vt:lpstr>Conclusions</vt:lpstr>
      <vt:lpstr>Management of HCV in Co-Infected Patients</vt:lpstr>
      <vt:lpstr>Management of HCV  in Co-Infected Patients</vt:lpstr>
      <vt:lpstr>Prevention and Counselling: What patients should be told</vt:lpstr>
      <vt:lpstr>Baseline Laboratory Testing</vt:lpstr>
      <vt:lpstr>FibroScan® and serum biomarkers for fibrosis assessment</vt:lpstr>
      <vt:lpstr>All patients with HIV/HCV co-infection should be considered for HCV therapy</vt:lpstr>
      <vt:lpstr>Considerations prior to decision to use or withold HCV treatment</vt:lpstr>
      <vt:lpstr>Treatment Options for HCV Genotype 1 Patients co-infected with HIV: DHHS Guidelines</vt:lpstr>
      <vt:lpstr>Proposed treatment algorithm: telaprevir in patients with HIV/HCV co-infection</vt:lpstr>
      <vt:lpstr>Proposed treatment algorithm: boceprevir in patients with HIV/HCV co-infection</vt:lpstr>
      <vt:lpstr>Monitoring during HCV treatment</vt:lpstr>
      <vt:lpstr>Testing during HCV treatment with telaprevir of HIV co-infected patients</vt:lpstr>
      <vt:lpstr>Testing during HCV treatment with boceprevir of HIV co-infected patients</vt:lpstr>
      <vt:lpstr>Side effect management</vt:lpstr>
      <vt:lpstr> HCV Protease Inhibitors and resistance  </vt:lpstr>
      <vt:lpstr>Summary: Management of HCV  in co-infected patients </vt:lpstr>
      <vt:lpstr>HCV Therapy:  Direct Acting Antiviral Agents in Co-Infected Individuals </vt:lpstr>
      <vt:lpstr>Key Peg-Interferon and Ribavirin Studies in HIV-HCV Co-Infection</vt:lpstr>
      <vt:lpstr>APRICOT (Dietrich)</vt:lpstr>
      <vt:lpstr>Virologic Response* – End of Treatment vs End of Follow-up (Genotype 1)</vt:lpstr>
      <vt:lpstr>Virologic Response* – End of Treatment vs End of Follow-up (Genotype 2 and 3)</vt:lpstr>
      <vt:lpstr>Withdrawal from Treatment</vt:lpstr>
      <vt:lpstr>PowerPoint Presentation</vt:lpstr>
      <vt:lpstr>PowerPoint Presentation</vt:lpstr>
      <vt:lpstr>PowerPoint Presentation</vt:lpstr>
      <vt:lpstr>PowerPoint Presentation</vt:lpstr>
      <vt:lpstr>Boceprevir and Telaprevir</vt:lpstr>
      <vt:lpstr>Boceprevir Plus Peginterferon/Ribavirin for the Treatment of HCV/HIV Co-Infected Patients</vt:lpstr>
      <vt:lpstr>Demographics and Baseline Characteristics</vt:lpstr>
      <vt:lpstr>PowerPoint Presentation</vt:lpstr>
      <vt:lpstr>Most Common Adverse Events With a Difference of ≥10% Between Groups</vt:lpstr>
      <vt:lpstr>Analysis Summary</vt:lpstr>
      <vt:lpstr>Telaprevir in Combination with Peginterferon  Alfa-2a/Ribavirin in HCV/HIV Co-infected Patients: SVR24 Analysis</vt:lpstr>
      <vt:lpstr>Patient Demographics and Baseline Characteristics</vt:lpstr>
      <vt:lpstr>PowerPoint Presentation</vt:lpstr>
      <vt:lpstr>Events of Special Interest: Overall Treatment Phase</vt:lpstr>
      <vt:lpstr>Conclusions</vt:lpstr>
      <vt:lpstr>Interactions Between HCV and HIV PIs Summary of Healthy Volunteer Studies</vt:lpstr>
      <vt:lpstr>Interactions Between HCV DAA &amp; EFV Summary of Healthy Volunteer Studies</vt:lpstr>
      <vt:lpstr>Statement</vt:lpstr>
      <vt:lpstr>Drug Interactions with Directly Acting Antivirals for HCV</vt:lpstr>
      <vt:lpstr>Outline</vt:lpstr>
      <vt:lpstr>Boceprevir and Telaprevir Pharmacology</vt:lpstr>
      <vt:lpstr>Interactions Between  HCV &amp; HIV Medications</vt:lpstr>
      <vt:lpstr>Telaprevir 750 mg q8h plus Boosted PIs in Healthy Volunteers</vt:lpstr>
      <vt:lpstr>Telaprevir 750 mg q8h plus Boosted PIs in Healthy Volunteers</vt:lpstr>
      <vt:lpstr>Two-Way Interaction between Boceprevir and Boosted PIs</vt:lpstr>
      <vt:lpstr>Interactions Between HCV DAA &amp; NNRTIs Summary of Healthy Volunteer Studies</vt:lpstr>
      <vt:lpstr>No Clinically Significant Interaction with Raltegravir and Boceprevir or Telaprevir</vt:lpstr>
      <vt:lpstr>Antiretroviral Treatment Options in HCV</vt:lpstr>
      <vt:lpstr>DAA Interactions with  Other Drug Classes</vt:lpstr>
      <vt:lpstr>Treatment of Depression in HCV</vt:lpstr>
      <vt:lpstr>Methadone Interactions</vt:lpstr>
      <vt:lpstr>Benzodiazepine Interactions</vt:lpstr>
      <vt:lpstr>Using Statins with Boceprevir or Telaprevir</vt:lpstr>
      <vt:lpstr>Effect of Steady-State Telaprevir on the Pharmacokinetics of Amlodipine 5 mg</vt:lpstr>
      <vt:lpstr>Interactions between DAAs and Transplant Drugs</vt:lpstr>
      <vt:lpstr>Drugs Contraindicated with Boceprevir and Telaprevir (1)</vt:lpstr>
      <vt:lpstr>Drugs Contraindicated with Boceprevir and Telaprevir (2)</vt:lpstr>
      <vt:lpstr>Summary</vt:lpstr>
      <vt:lpstr>HIV &amp; HCV  Drug Interaction Resources</vt:lpstr>
      <vt:lpstr>PowerPoint Presentation</vt:lpstr>
      <vt:lpstr>CASE 1 </vt:lpstr>
      <vt:lpstr>CASE 1 </vt:lpstr>
      <vt:lpstr>CASE 1 </vt:lpstr>
      <vt:lpstr>CASE 1 </vt:lpstr>
      <vt:lpstr>CASE 1 </vt:lpstr>
      <vt:lpstr>CASE 1 </vt:lpstr>
      <vt:lpstr>CASE 1 </vt:lpstr>
      <vt:lpstr>CASE 1 </vt:lpstr>
      <vt:lpstr>CASE 1 </vt:lpstr>
      <vt:lpstr>CASE 1 </vt:lpstr>
      <vt:lpstr>CASE 1 </vt:lpstr>
      <vt:lpstr>CASE 1 </vt:lpstr>
      <vt:lpstr>CASE 1 </vt:lpstr>
      <vt:lpstr>CASE 2 </vt:lpstr>
      <vt:lpstr>CASE 2 </vt:lpstr>
      <vt:lpstr>CASE 2 </vt:lpstr>
      <vt:lpstr>CASE 2 </vt:lpstr>
      <vt:lpstr>CASE 2 </vt:lpstr>
      <vt:lpstr>CASE 2 </vt:lpstr>
      <vt:lpstr>CASE 2 </vt:lpstr>
      <vt:lpstr>Future Trials of Hepatitis C Therapy in the HIV Co-infected</vt:lpstr>
      <vt:lpstr>    Ongoing Clinical Trials of HCV Therapy in the HIV Co-infected</vt:lpstr>
      <vt:lpstr>Two Ongoing Studies of PegIFN-2a + RBV + Telaprevir in the HIV Co-Infected</vt:lpstr>
      <vt:lpstr>Ongoing Study of PegIFN-2a + RBV + Simeprevir in the HIV Co-Infected</vt:lpstr>
      <vt:lpstr>Ongoing Study of PegIFN-2a + RBV + Faldaprevir in the HIV Co-Infected </vt:lpstr>
      <vt:lpstr>PegIFN-2a + RBV + Faldaprevir for HCV GT1 in HCV Treatment-Naïve and Relapser Patients with HIV Co-infection</vt:lpstr>
      <vt:lpstr>Ongoing Study of PegIFN-2a + RBV + Daclatasvir in the HIV Co-Infected </vt:lpstr>
      <vt:lpstr>Ongoing Study of Sofosbuvir + RBV in the HIV Co-Infected  </vt:lpstr>
      <vt:lpstr>Future Trials of Anti-HCV Therapy Anticipated in the HIV Co-infected</vt:lpstr>
      <vt:lpstr>HCV Infection in Marginalized Populations</vt:lpstr>
      <vt:lpstr>IDUs will drive the future HCV epidemic in Canada</vt:lpstr>
      <vt:lpstr>HCV Treatment Uptake Overall</vt:lpstr>
      <vt:lpstr>Treatment Uptake in HIV-HCV Co-infection </vt:lpstr>
      <vt:lpstr>Barriers to HCV Treatment</vt:lpstr>
      <vt:lpstr>Example: Overcoming structural barriers: Integrated care / co-location of HCV &amp; Substance abuse treatment</vt:lpstr>
      <vt:lpstr>Canadian situation</vt:lpstr>
      <vt:lpstr>Academic &amp; Community Partnership Care Model</vt:lpstr>
      <vt:lpstr>Patient Characteristics and Response Rates</vt:lpstr>
      <vt:lpstr>Impact of Illicit Drug Use on Response</vt:lpstr>
      <vt:lpstr>Occurrence of Viremia in IDUs</vt:lpstr>
      <vt:lpstr>VIDC Baseline Characteristics</vt:lpstr>
      <vt:lpstr>Number of patients initiating treatment N=302</vt:lpstr>
      <vt:lpstr>SVR rates in all treated and evaluable patients N=251</vt:lpstr>
      <vt:lpstr>Treatment Discontinuation in all treated and evaluable patients; n=251 </vt:lpstr>
      <vt:lpstr>HCV Treatment Discontinuation Rates in IDUs vs. non-IDUs</vt:lpstr>
      <vt:lpstr>Conclusions</vt:lpstr>
      <vt:lpstr>EnTEnTE</vt:lpstr>
      <vt:lpstr>THE (NEAR) FUTURE</vt:lpstr>
      <vt:lpstr>HIV / HCV co-infection</vt:lpstr>
      <vt:lpstr>History-The HCV Diagnosis</vt:lpstr>
      <vt:lpstr>The Genetic Lottery</vt:lpstr>
      <vt:lpstr>OPTIONS</vt:lpstr>
      <vt:lpstr>Evolution</vt:lpstr>
      <vt:lpstr> Early Treatment - Peg Ifn Rib </vt:lpstr>
      <vt:lpstr>Early Treatment – Initial Side Effects</vt:lpstr>
      <vt:lpstr>Early Treatment continues</vt:lpstr>
      <vt:lpstr>What could have improved the treatment experience?</vt:lpstr>
      <vt:lpstr>After treatment – Peg ifn + Rib</vt:lpstr>
      <vt:lpstr>The Hepatologist</vt:lpstr>
      <vt:lpstr>Where do affected persons go for information and support</vt:lpstr>
      <vt:lpstr>The landscape today</vt:lpstr>
      <vt:lpstr>Access to the latest available treatment</vt:lpstr>
      <vt:lpstr>Are the people most in need getting access to the latest treatments? </vt:lpstr>
      <vt:lpstr>Transplantation</vt:lpstr>
      <vt:lpstr>What’s different</vt:lpstr>
      <vt:lpstr>What’s needed</vt:lpstr>
      <vt:lpstr>What’s needed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HIV-Hepatitis C Virus Co-infection:   An Evolving Epidemic</dc:title>
  <dc:creator>Tino</dc:creator>
  <cp:lastModifiedBy>Merck &amp; Co., Inc.</cp:lastModifiedBy>
  <cp:revision>52</cp:revision>
  <dcterms:created xsi:type="dcterms:W3CDTF">2013-03-29T02:21:58Z</dcterms:created>
  <dcterms:modified xsi:type="dcterms:W3CDTF">2013-10-02T01:07:00Z</dcterms:modified>
</cp:coreProperties>
</file>